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86"/>
  </p:notesMasterIdLst>
  <p:handoutMasterIdLst>
    <p:handoutMasterId r:id="rId87"/>
  </p:handoutMasterIdLst>
  <p:sldIdLst>
    <p:sldId id="267" r:id="rId5"/>
    <p:sldId id="361" r:id="rId6"/>
    <p:sldId id="362" r:id="rId7"/>
    <p:sldId id="313" r:id="rId8"/>
    <p:sldId id="367" r:id="rId9"/>
    <p:sldId id="312" r:id="rId10"/>
    <p:sldId id="368" r:id="rId11"/>
    <p:sldId id="369" r:id="rId12"/>
    <p:sldId id="285" r:id="rId13"/>
    <p:sldId id="286" r:id="rId14"/>
    <p:sldId id="363" r:id="rId15"/>
    <p:sldId id="370" r:id="rId16"/>
    <p:sldId id="358" r:id="rId17"/>
    <p:sldId id="308" r:id="rId18"/>
    <p:sldId id="371" r:id="rId19"/>
    <p:sldId id="291" r:id="rId20"/>
    <p:sldId id="292" r:id="rId21"/>
    <p:sldId id="287" r:id="rId22"/>
    <p:sldId id="324" r:id="rId23"/>
    <p:sldId id="293" r:id="rId24"/>
    <p:sldId id="325" r:id="rId25"/>
    <p:sldId id="294" r:id="rId26"/>
    <p:sldId id="326" r:id="rId27"/>
    <p:sldId id="295" r:id="rId28"/>
    <p:sldId id="327" r:id="rId29"/>
    <p:sldId id="379" r:id="rId30"/>
    <p:sldId id="328" r:id="rId31"/>
    <p:sldId id="329" r:id="rId32"/>
    <p:sldId id="296" r:id="rId33"/>
    <p:sldId id="330" r:id="rId34"/>
    <p:sldId id="331" r:id="rId35"/>
    <p:sldId id="297" r:id="rId36"/>
    <p:sldId id="298" r:id="rId37"/>
    <p:sldId id="299" r:id="rId38"/>
    <p:sldId id="332" r:id="rId39"/>
    <p:sldId id="300" r:id="rId40"/>
    <p:sldId id="333" r:id="rId41"/>
    <p:sldId id="301" r:id="rId42"/>
    <p:sldId id="302" r:id="rId43"/>
    <p:sldId id="303" r:id="rId44"/>
    <p:sldId id="288" r:id="rId45"/>
    <p:sldId id="304" r:id="rId46"/>
    <p:sldId id="305" r:id="rId47"/>
    <p:sldId id="306" r:id="rId48"/>
    <p:sldId id="364" r:id="rId49"/>
    <p:sldId id="336" r:id="rId50"/>
    <p:sldId id="310" r:id="rId51"/>
    <p:sldId id="314" r:id="rId52"/>
    <p:sldId id="315" r:id="rId53"/>
    <p:sldId id="360" r:id="rId54"/>
    <p:sldId id="373" r:id="rId55"/>
    <p:sldId id="374" r:id="rId56"/>
    <p:sldId id="375" r:id="rId57"/>
    <p:sldId id="376" r:id="rId58"/>
    <p:sldId id="377" r:id="rId59"/>
    <p:sldId id="365" r:id="rId60"/>
    <p:sldId id="372" r:id="rId61"/>
    <p:sldId id="378" r:id="rId62"/>
    <p:sldId id="340" r:id="rId63"/>
    <p:sldId id="318" r:id="rId64"/>
    <p:sldId id="317" r:id="rId65"/>
    <p:sldId id="341" r:id="rId66"/>
    <p:sldId id="342" r:id="rId67"/>
    <p:sldId id="343" r:id="rId68"/>
    <p:sldId id="344" r:id="rId69"/>
    <p:sldId id="345" r:id="rId70"/>
    <p:sldId id="347" r:id="rId71"/>
    <p:sldId id="348" r:id="rId72"/>
    <p:sldId id="349" r:id="rId73"/>
    <p:sldId id="350" r:id="rId74"/>
    <p:sldId id="320" r:id="rId75"/>
    <p:sldId id="352" r:id="rId76"/>
    <p:sldId id="353" r:id="rId77"/>
    <p:sldId id="354" r:id="rId78"/>
    <p:sldId id="355" r:id="rId79"/>
    <p:sldId id="322" r:id="rId80"/>
    <p:sldId id="356" r:id="rId81"/>
    <p:sldId id="357" r:id="rId82"/>
    <p:sldId id="290" r:id="rId83"/>
    <p:sldId id="366" r:id="rId84"/>
    <p:sldId id="268" r:id="rId85"/>
  </p:sldIdLst>
  <p:sldSz cx="12192000" cy="6858000"/>
  <p:notesSz cx="6858000" cy="9144000"/>
  <p:embeddedFontLst>
    <p:embeddedFont>
      <p:font typeface="Consolas" panose="020B0609020204030204" pitchFamily="49" charset="0"/>
      <p:regular r:id="rId88"/>
      <p:bold r:id="rId89"/>
      <p:italic r:id="rId90"/>
      <p:boldItalic r:id="rId91"/>
    </p:embeddedFont>
    <p:embeddedFont>
      <p:font typeface="MetricHPE" panose="020B0503030202060203" pitchFamily="34" charset="0"/>
      <p:regular r:id="rId92"/>
      <p:bold r:id="rId93"/>
      <p:italic r:id="rId94"/>
      <p:boldItalic r:id="rId95"/>
    </p:embeddedFont>
    <p:embeddedFont>
      <p:font typeface="MetricHPE Black" panose="020B0803030202060203" pitchFamily="34" charset="0"/>
      <p:bold r:id="rId96"/>
      <p:boldItalic r:id="rId97"/>
    </p:embeddedFont>
    <p:embeddedFont>
      <p:font typeface="Segoe UI" panose="020B0502040204020203" pitchFamily="34" charset="0"/>
      <p:regular r:id="rId98"/>
      <p:bold r:id="rId99"/>
      <p:italic r:id="rId100"/>
      <p:boldItalic r:id="rId101"/>
    </p:embeddedFont>
  </p:embeddedFontLst>
  <p:custDataLst>
    <p:tags r:id="rId10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D5CB86C4-1AD9-4D56-A689-AEC7780B6B9A}">
          <p14:sldIdLst>
            <p14:sldId id="267"/>
            <p14:sldId id="361"/>
            <p14:sldId id="362"/>
            <p14:sldId id="313"/>
            <p14:sldId id="367"/>
            <p14:sldId id="312"/>
            <p14:sldId id="368"/>
            <p14:sldId id="369"/>
            <p14:sldId id="285"/>
            <p14:sldId id="286"/>
            <p14:sldId id="363"/>
            <p14:sldId id="370"/>
            <p14:sldId id="358"/>
            <p14:sldId id="308"/>
            <p14:sldId id="371"/>
            <p14:sldId id="291"/>
            <p14:sldId id="292"/>
            <p14:sldId id="287"/>
            <p14:sldId id="324"/>
            <p14:sldId id="293"/>
            <p14:sldId id="325"/>
            <p14:sldId id="294"/>
            <p14:sldId id="326"/>
            <p14:sldId id="295"/>
            <p14:sldId id="327"/>
            <p14:sldId id="379"/>
            <p14:sldId id="328"/>
            <p14:sldId id="329"/>
            <p14:sldId id="296"/>
            <p14:sldId id="330"/>
            <p14:sldId id="331"/>
            <p14:sldId id="297"/>
            <p14:sldId id="298"/>
            <p14:sldId id="299"/>
            <p14:sldId id="332"/>
            <p14:sldId id="300"/>
            <p14:sldId id="333"/>
            <p14:sldId id="301"/>
            <p14:sldId id="302"/>
            <p14:sldId id="303"/>
            <p14:sldId id="288"/>
            <p14:sldId id="304"/>
            <p14:sldId id="305"/>
            <p14:sldId id="306"/>
            <p14:sldId id="364"/>
            <p14:sldId id="336"/>
            <p14:sldId id="310"/>
            <p14:sldId id="314"/>
            <p14:sldId id="315"/>
            <p14:sldId id="360"/>
            <p14:sldId id="373"/>
            <p14:sldId id="374"/>
            <p14:sldId id="375"/>
            <p14:sldId id="376"/>
            <p14:sldId id="377"/>
            <p14:sldId id="365"/>
            <p14:sldId id="372"/>
            <p14:sldId id="378"/>
            <p14:sldId id="340"/>
            <p14:sldId id="318"/>
            <p14:sldId id="317"/>
            <p14:sldId id="341"/>
            <p14:sldId id="342"/>
            <p14:sldId id="343"/>
            <p14:sldId id="344"/>
            <p14:sldId id="345"/>
            <p14:sldId id="347"/>
            <p14:sldId id="348"/>
            <p14:sldId id="349"/>
            <p14:sldId id="350"/>
            <p14:sldId id="320"/>
            <p14:sldId id="352"/>
            <p14:sldId id="353"/>
            <p14:sldId id="354"/>
            <p14:sldId id="355"/>
            <p14:sldId id="322"/>
            <p14:sldId id="356"/>
            <p14:sldId id="357"/>
            <p14:sldId id="290"/>
            <p14:sldId id="366"/>
            <p14:sldId id="268"/>
          </p14:sldIdLst>
        </p14:section>
        <p14:section name="Resources" id="{DC398CB1-460E-46AC-9B81-3D854D885AE1}">
          <p14:sldIdLst/>
        </p14:section>
        <p14:section name="Legal Guidelines" id="{2DC185DB-DE00-4D13-B073-E8BFB8595DA4}">
          <p14:sldIdLst/>
        </p14:section>
      </p14:sectionLst>
    </p:ext>
    <p:ext uri="{EFAFB233-063F-42B5-8137-9DF3F51BA10A}">
      <p15:sldGuideLst xmlns:p15="http://schemas.microsoft.com/office/powerpoint/2012/main">
        <p15:guide id="1" orient="horz" pos="2183" userDrawn="1">
          <p15:clr>
            <a:srgbClr val="A4A3A4"/>
          </p15:clr>
        </p15:guide>
        <p15:guide id="4" orient="horz" pos="3838" userDrawn="1">
          <p15:clr>
            <a:srgbClr val="A4A3A4"/>
          </p15:clr>
        </p15:guide>
        <p15:guide id="5" pos="3863" userDrawn="1">
          <p15:clr>
            <a:srgbClr val="A4A3A4"/>
          </p15:clr>
        </p15:guide>
        <p15:guide id="7" pos="7287" userDrawn="1">
          <p15:clr>
            <a:srgbClr val="A4A3A4"/>
          </p15:clr>
        </p15:guide>
        <p15:guide id="8" orient="horz" pos="958" userDrawn="1">
          <p15:clr>
            <a:srgbClr val="A4A3A4"/>
          </p15:clr>
        </p15:guide>
        <p15:guide id="9" orient="horz" pos="10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 Seo" initials="" lastIdx="0" clrIdx="0"/>
  <p:cmAuthor id="2" name="De Diego, Raul" initials="DDR" lastIdx="6" clrIdx="1">
    <p:extLst>
      <p:ext uri="{19B8F6BF-5375-455C-9EA6-DF929625EA0E}">
        <p15:presenceInfo xmlns:p15="http://schemas.microsoft.com/office/powerpoint/2012/main" userId="S-1-5-21-1957994488-842925246-40105171-4262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E9"/>
    <a:srgbClr val="0082C9"/>
    <a:srgbClr val="0A89CC"/>
    <a:srgbClr val="2341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5EE60-7526-4174-BDF6-8FEE4AD370E2}" v="916" dt="2022-09-02T13:09:19.152"/>
  </p1510:revLst>
</p1510:revInfo>
</file>

<file path=ppt/tableStyles.xml><?xml version="1.0" encoding="utf-8"?>
<a:tblStyleLst xmlns:a="http://schemas.openxmlformats.org/drawingml/2006/main" def="{2D5ABB26-0587-4C30-8999-92F81FD0307C}">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1H>
      <a:tcStyle>
        <a:tcBdr>
          <a:top>
            <a:lnRef idx="1">
              <a:schemeClr val="dk1"/>
            </a:lnRef>
          </a:top>
          <a:bottom>
            <a:lnRef idx="1">
              <a:schemeClr val="dk1"/>
            </a:lnRef>
          </a:bottom>
        </a:tcBdr>
      </a:tcStyle>
    </a:band1H>
    <a:band1V>
      <a:tcStyle>
        <a:tcBdr>
          <a:left>
            <a:lnRef idx="1">
              <a:schemeClr val="dk1"/>
            </a:lnRef>
          </a:left>
          <a:right>
            <a:lnRef idx="1">
              <a:schemeClr val="dk1"/>
            </a:lnRef>
          </a:right>
        </a:tcBdr>
      </a:tcStyle>
    </a:band1V>
    <a:band2V>
      <a:tcStyle>
        <a:tcBdr>
          <a:left>
            <a:lnRef idx="1">
              <a:schemeClr val="dk1"/>
            </a:lnRef>
          </a:left>
          <a:right>
            <a:lnRef idx="1">
              <a:schemeClr val="dk1"/>
            </a:lnRef>
          </a:right>
        </a:tcBdr>
      </a:tcStyle>
    </a:band2V>
    <a:lastCol>
      <a:tcTxStyle b="on"/>
      <a:tcStyle>
        <a:tcBdr/>
      </a:tcStyle>
    </a:lastCol>
    <a:firstCol>
      <a:tcTxStyle b="on"/>
      <a:tcStyle>
        <a:tcBdr/>
      </a:tcStyle>
    </a:firstCol>
    <a:lastRow>
      <a:tcTxStyle b="on"/>
      <a:tcStyle>
        <a:tcBdr>
          <a:top>
            <a:ln w="50800" cmpd="dbl">
              <a:solidFill>
                <a:schemeClr val="dk1"/>
              </a:solidFill>
            </a:ln>
          </a:top>
        </a:tcBdr>
      </a:tcStyle>
    </a:lastRow>
    <a:firstRow>
      <a:tcTxStyle b="on">
        <a:fontRef idx="minor">
          <a:scrgbClr r="0" g="0" b="0"/>
        </a:fontRef>
        <a:schemeClr val="lt1"/>
      </a:tcTxStyle>
      <a:tcStyle>
        <a:tcBdr/>
        <a:fillRef idx="1">
          <a:schemeClr val="dk1">
            <a:tint val="80000"/>
          </a:schemeClr>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25" autoAdjust="0"/>
    <p:restoredTop sz="96357" autoAdjust="0"/>
  </p:normalViewPr>
  <p:slideViewPr>
    <p:cSldViewPr snapToGrid="0">
      <p:cViewPr varScale="1">
        <p:scale>
          <a:sx n="68" d="100"/>
          <a:sy n="68" d="100"/>
        </p:scale>
        <p:origin x="648" y="56"/>
      </p:cViewPr>
      <p:guideLst>
        <p:guide orient="horz" pos="2183"/>
        <p:guide orient="horz" pos="3838"/>
        <p:guide pos="3863"/>
        <p:guide pos="7287"/>
        <p:guide orient="horz" pos="958"/>
        <p:guide orient="horz" pos="1049"/>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Grid="0">
      <p:cViewPr varScale="1">
        <p:scale>
          <a:sx n="87" d="100"/>
          <a:sy n="87" d="100"/>
        </p:scale>
        <p:origin x="3276"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2.fntdata"/><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gs" Target="tags/tag1.xml"/><Relationship Id="rId5" Type="http://schemas.openxmlformats.org/officeDocument/2006/relationships/slide" Target="slides/slide1.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commentAuthors" Target="commentAuthors.xml"/><Relationship Id="rId108"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0.fntdata"/><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3.fntdata"/><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latin typeface="MetricHPE" panose="020B0503030202060203" pitchFamily="34" charset="-18"/>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latin typeface="MetricHPE" panose="020B0503030202060203" pitchFamily="34" charset="-18"/>
              </a:rPr>
              <a:t>9/22/2022</a:t>
            </a:fld>
            <a:endParaRPr dirty="0">
              <a:latin typeface="MetricHPE" panose="020B0503030202060203" pitchFamily="34" charset="-18"/>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latin typeface="MetricHPE" panose="020B0503030202060203" pitchFamily="34" charset="-18"/>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latin typeface="MetricHPE" panose="020B0503030202060203" pitchFamily="34" charset="-18"/>
              </a:rPr>
              <a:t>‹#›</a:t>
            </a:fld>
            <a:endParaRPr dirty="0">
              <a:latin typeface="MetricHPE" panose="020B0503030202060203" pitchFamily="34" charset="-18"/>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atin typeface="MetricHPE" panose="020B0503030202060203" pitchFamily="34" charset="-18"/>
              </a:defRPr>
            </a:lvl1pPr>
          </a:lstStyle>
          <a:p>
            <a:endParaRPr lang="en-US" dirty="0"/>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atin typeface="MetricHPE" panose="020B0503030202060203" pitchFamily="34" charset="-18"/>
              </a:defRPr>
            </a:lvl1pPr>
          </a:lstStyle>
          <a:p>
            <a:fld id="{5BFEAE42-E3FE-4405-B7FC-4425D05B92A0}" type="slidenum">
              <a:rPr lang="en-US" smtClean="0"/>
              <a:pPr/>
              <a:t>‹#›</a:t>
            </a:fld>
            <a:endParaRPr lang="en-US" dirty="0"/>
          </a:p>
        </p:txBody>
      </p:sp>
      <p:sp>
        <p:nvSpPr>
          <p:cNvPr id="3" name="Header Placeholder 2">
            <a:extLst>
              <a:ext uri="{FF2B5EF4-FFF2-40B4-BE49-F238E27FC236}">
                <a16:creationId xmlns:a16="http://schemas.microsoft.com/office/drawing/2014/main" id="{1ABBFA18-F005-4413-AD3D-C41E73AAEA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 panose="020B0303030202060203" pitchFamily="34" charset="0"/>
      <a:buChar char=" "/>
      <a:defRPr sz="1100" kern="1200">
        <a:solidFill>
          <a:schemeClr val="tx1"/>
        </a:solidFill>
        <a:latin typeface="MetricHPE" panose="020B0503030202060203" pitchFamily="34" charset="-18"/>
        <a:ea typeface="+mn-ea"/>
        <a:cs typeface="+mn-cs"/>
      </a:defRPr>
    </a:lvl1pPr>
    <a:lvl2pPr marL="228600" indent="-137160" algn="l" defTabSz="914400" rtl="0" eaLnBrk="1" latinLnBrk="0" hangingPunct="1">
      <a:spcBef>
        <a:spcPts val="600"/>
      </a:spcBef>
      <a:buFont typeface="" panose="020B0303030202060203" pitchFamily="34" charset="0"/>
      <a:buChar char="–"/>
      <a:defRPr sz="1050" kern="1200">
        <a:solidFill>
          <a:schemeClr val="tx1"/>
        </a:solidFill>
        <a:latin typeface="MetricHPE" panose="020B0503030202060203" pitchFamily="34" charset="-18"/>
        <a:ea typeface="+mn-ea"/>
        <a:cs typeface="+mn-cs"/>
      </a:defRPr>
    </a:lvl2pPr>
    <a:lvl3pPr marL="365760" indent="-109728" algn="l" defTabSz="914400" rtl="0" eaLnBrk="1" latinLnBrk="0" hangingPunct="1">
      <a:spcBef>
        <a:spcPts val="600"/>
      </a:spcBef>
      <a:buFont typeface="" panose="020B0303030202060203" pitchFamily="34" charset="0"/>
      <a:buChar char="–"/>
      <a:defRPr sz="1000" kern="1200">
        <a:solidFill>
          <a:schemeClr val="tx1"/>
        </a:solidFill>
        <a:latin typeface="MetricHPE" panose="020B0503030202060203" pitchFamily="34" charset="-18"/>
        <a:ea typeface="+mn-ea"/>
        <a:cs typeface="+mn-cs"/>
      </a:defRPr>
    </a:lvl3pPr>
    <a:lvl4pPr marL="548640" indent="-109728" algn="l" defTabSz="914400" rtl="0" eaLnBrk="1" latinLnBrk="0" hangingPunct="1">
      <a:spcBef>
        <a:spcPts val="600"/>
      </a:spcBef>
      <a:buFont typeface="" panose="020B0303030202060203" pitchFamily="34" charset="0"/>
      <a:buChar char="–"/>
      <a:defRPr sz="900" kern="1200">
        <a:solidFill>
          <a:schemeClr val="tx1"/>
        </a:solidFill>
        <a:latin typeface="MetricHPE" panose="020B0503030202060203" pitchFamily="34" charset="-18"/>
        <a:ea typeface="+mn-ea"/>
        <a:cs typeface="+mn-cs"/>
      </a:defRPr>
    </a:lvl4pPr>
    <a:lvl5pPr marL="731520" indent="-109728" algn="l" defTabSz="914400" rtl="0" eaLnBrk="1" latinLnBrk="0" hangingPunct="1">
      <a:spcBef>
        <a:spcPts val="600"/>
      </a:spcBef>
      <a:buFont typeface="" panose="020B0303030202060203" pitchFamily="34" charset="0"/>
      <a:buChar char="–"/>
      <a:defRPr sz="800" kern="1200">
        <a:solidFill>
          <a:schemeClr val="tx1"/>
        </a:solidFill>
        <a:latin typeface="MetricHPE" panose="020B0503030202060203" pitchFamily="34" charset="-1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Date"/>
          <p:cNvSpPr>
            <a:spLocks noGrp="1"/>
          </p:cNvSpPr>
          <p:nvPr>
            <p:ph type="body" sz="quarter" idx="13" hasCustomPrompt="1"/>
          </p:nvPr>
        </p:nvSpPr>
        <p:spPr>
          <a:xfrm>
            <a:off x="290747" y="4577983"/>
            <a:ext cx="5489578" cy="339214"/>
          </a:xfrm>
        </p:spPr>
        <p:txBody>
          <a:bodyPr lIns="91440" tIns="91440" rIns="91440" bIns="91440">
            <a:noAutofit/>
          </a:bodyPr>
          <a:lstStyle>
            <a:lvl1pPr marL="0" indent="0">
              <a:spcBef>
                <a:spcPts val="0"/>
              </a:spcBef>
              <a:buNone/>
              <a:defRPr sz="2200" baseline="0">
                <a:solidFill>
                  <a:schemeClr val="tx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p>
        </p:txBody>
      </p:sp>
      <p:sp>
        <p:nvSpPr>
          <p:cNvPr id="16" name="Subtitle"/>
          <p:cNvSpPr>
            <a:spLocks noGrp="1"/>
          </p:cNvSpPr>
          <p:nvPr>
            <p:ph type="subTitle" idx="1" hasCustomPrompt="1"/>
          </p:nvPr>
        </p:nvSpPr>
        <p:spPr>
          <a:xfrm>
            <a:off x="290747" y="4133088"/>
            <a:ext cx="8229600" cy="438912"/>
          </a:xfrm>
        </p:spPr>
        <p:txBody>
          <a:bodyPr lIns="91440" tIns="91440" rIns="91440" bIns="91440">
            <a:noAutofit/>
          </a:bodyPr>
          <a:lstStyle>
            <a:lvl1pPr marL="0" indent="0" algn="l">
              <a:spcBef>
                <a:spcPts val="0"/>
              </a:spcBef>
              <a:buNone/>
              <a:defRPr sz="3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5" name="Title"/>
          <p:cNvSpPr>
            <a:spLocks noGrp="1"/>
          </p:cNvSpPr>
          <p:nvPr>
            <p:ph type="title" hasCustomPrompt="1"/>
          </p:nvPr>
        </p:nvSpPr>
        <p:spPr>
          <a:xfrm>
            <a:off x="290747" y="1869197"/>
            <a:ext cx="11423555" cy="1905000"/>
          </a:xfrm>
        </p:spPr>
        <p:txBody>
          <a:bodyPr lIns="91440" tIns="91440" rIns="91440" bIns="91440" anchor="b"/>
          <a:lstStyle>
            <a:lvl1pPr>
              <a:lnSpc>
                <a:spcPct val="80000"/>
              </a:lnSpc>
              <a:defRPr sz="4400">
                <a:solidFill>
                  <a:schemeClr val="tx1"/>
                </a:solidFill>
              </a:defRPr>
            </a:lvl1pPr>
          </a:lstStyle>
          <a:p>
            <a:r>
              <a:rPr lang="en-US" dirty="0"/>
              <a:t>Click to edit</a:t>
            </a:r>
            <a:br>
              <a:rPr lang="en-US" dirty="0"/>
            </a:br>
            <a:r>
              <a:rPr lang="en-US" dirty="0"/>
              <a:t>master title style</a:t>
            </a:r>
          </a:p>
        </p:txBody>
      </p:sp>
      <p:sp>
        <p:nvSpPr>
          <p:cNvPr id="2" name="Footer Placeholder">
            <a:extLst>
              <a:ext uri="{FF2B5EF4-FFF2-40B4-BE49-F238E27FC236}">
                <a16:creationId xmlns:a16="http://schemas.microsoft.com/office/drawing/2014/main" id="{087376D2-6A59-4BA9-8EA0-2ACD180817BE}"/>
              </a:ext>
            </a:extLst>
          </p:cNvPr>
          <p:cNvSpPr>
            <a:spLocks noGrp="1"/>
          </p:cNvSpPr>
          <p:nvPr>
            <p:ph type="ftr" sz="quarter" idx="14"/>
          </p:nvPr>
        </p:nvSpPr>
        <p:spPr>
          <a:xfrm>
            <a:off x="4374720" y="6129337"/>
            <a:ext cx="7481160" cy="411581"/>
          </a:xfrm>
        </p:spPr>
        <p:txBody>
          <a:bodyPr/>
          <a:lstStyle>
            <a:lvl1pPr>
              <a:defRPr>
                <a:latin typeface="+mn-lt"/>
              </a:defRPr>
            </a:lvl1pPr>
          </a:lstStyle>
          <a:p>
            <a:r>
              <a:rPr lang="en-US" dirty="0"/>
              <a:t>CONFIDENTIAL | AUTHORIZED </a:t>
            </a:r>
          </a:p>
        </p:txBody>
      </p:sp>
      <p:grpSp>
        <p:nvGrpSpPr>
          <p:cNvPr id="13" name="Logo">
            <a:extLst>
              <a:ext uri="{FF2B5EF4-FFF2-40B4-BE49-F238E27FC236}">
                <a16:creationId xmlns:a16="http://schemas.microsoft.com/office/drawing/2014/main" id="{C7CA71CE-C053-471F-9DCA-CD481E01A6E9}"/>
              </a:ext>
            </a:extLst>
          </p:cNvPr>
          <p:cNvGrpSpPr>
            <a:grpSpLocks noChangeAspect="1"/>
          </p:cNvGrpSpPr>
          <p:nvPr userDrawn="1"/>
        </p:nvGrpSpPr>
        <p:grpSpPr>
          <a:xfrm>
            <a:off x="393523" y="381956"/>
            <a:ext cx="2218745" cy="893759"/>
            <a:chOff x="393523" y="381956"/>
            <a:chExt cx="2218745" cy="893759"/>
          </a:xfrm>
        </p:grpSpPr>
        <p:sp>
          <p:nvSpPr>
            <p:cNvPr id="14" name="Element">
              <a:extLst>
                <a:ext uri="{FF2B5EF4-FFF2-40B4-BE49-F238E27FC236}">
                  <a16:creationId xmlns:a16="http://schemas.microsoft.com/office/drawing/2014/main" id="{E3099459-FF93-42DF-AF0B-9F971EEC0212}"/>
                </a:ext>
              </a:extLst>
            </p:cNvPr>
            <p:cNvSpPr>
              <a:spLocks noEditPoints="1"/>
            </p:cNvSpPr>
            <p:nvPr/>
          </p:nvSpPr>
          <p:spPr bwMode="auto">
            <a:xfrm>
              <a:off x="393523" y="381956"/>
              <a:ext cx="759854" cy="211008"/>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sp>
          <p:nvSpPr>
            <p:cNvPr id="20" name="Wordmark">
              <a:extLst>
                <a:ext uri="{FF2B5EF4-FFF2-40B4-BE49-F238E27FC236}">
                  <a16:creationId xmlns:a16="http://schemas.microsoft.com/office/drawing/2014/main" id="{75AF4DC2-08D7-4947-BE56-AB476704954E}"/>
                </a:ext>
              </a:extLst>
            </p:cNvPr>
            <p:cNvSpPr>
              <a:spLocks noEditPoints="1"/>
            </p:cNvSpPr>
            <p:nvPr/>
          </p:nvSpPr>
          <p:spPr bwMode="auto">
            <a:xfrm>
              <a:off x="393523" y="730052"/>
              <a:ext cx="2218745" cy="545663"/>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gr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dium Blue Frame Divider">
    <p:spTree>
      <p:nvGrpSpPr>
        <p:cNvPr id="1" name=""/>
        <p:cNvGrpSpPr/>
        <p:nvPr/>
      </p:nvGrpSpPr>
      <p:grpSpPr>
        <a:xfrm>
          <a:off x="0" y="0"/>
          <a:ext cx="0" cy="0"/>
          <a:chOff x="0" y="0"/>
          <a:chExt cx="0" cy="0"/>
        </a:xfrm>
      </p:grpSpPr>
      <p:sp>
        <p:nvSpPr>
          <p:cNvPr id="14" name="Text">
            <a:extLst>
              <a:ext uri="{FF2B5EF4-FFF2-40B4-BE49-F238E27FC236}">
                <a16:creationId xmlns:a16="http://schemas.microsoft.com/office/drawing/2014/main" id="{71441D17-F569-4929-BED2-B3C594D2EB1E}"/>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rgbClr val="32D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52C54A16-447D-4A74-9122-F46E4BC750F0}"/>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3" name="Slide Number Placeholder">
            <a:extLst>
              <a:ext uri="{FF2B5EF4-FFF2-40B4-BE49-F238E27FC236}">
                <a16:creationId xmlns:a16="http://schemas.microsoft.com/office/drawing/2014/main" id="{29926132-14B5-462D-8011-DBD07D3A4F4E}"/>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698795D-6546-4F01-AD74-FF78AF2E677C}"/>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5166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Frame Divider">
    <p:spTree>
      <p:nvGrpSpPr>
        <p:cNvPr id="1" name=""/>
        <p:cNvGrpSpPr/>
        <p:nvPr/>
      </p:nvGrpSpPr>
      <p:grpSpPr>
        <a:xfrm>
          <a:off x="0" y="0"/>
          <a:ext cx="0" cy="0"/>
          <a:chOff x="0" y="0"/>
          <a:chExt cx="0" cy="0"/>
        </a:xfrm>
      </p:grpSpPr>
      <p:sp>
        <p:nvSpPr>
          <p:cNvPr id="14" name="Text">
            <a:extLst>
              <a:ext uri="{FF2B5EF4-FFF2-40B4-BE49-F238E27FC236}">
                <a16:creationId xmlns:a16="http://schemas.microsoft.com/office/drawing/2014/main" id="{EE3E2CEF-B9DC-4BC7-912D-0AF3140E0BBE}"/>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10CC7B28-F85E-49B0-A5ED-82D39FF680D7}"/>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3" name="Slide Number Placeholder">
            <a:extLst>
              <a:ext uri="{FF2B5EF4-FFF2-40B4-BE49-F238E27FC236}">
                <a16:creationId xmlns:a16="http://schemas.microsoft.com/office/drawing/2014/main" id="{2452CF67-7C64-4A36-818E-9739F15599EC}"/>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FE686EF5-477F-4DCE-824F-3C05B5AA6594}"/>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232019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2" name="Name, title, company"/>
          <p:cNvSpPr>
            <a:spLocks noGrp="1"/>
          </p:cNvSpPr>
          <p:nvPr>
            <p:ph type="body" sz="quarter" idx="14" hasCustomPrompt="1"/>
          </p:nvPr>
        </p:nvSpPr>
        <p:spPr>
          <a:xfrm>
            <a:off x="512997" y="3989508"/>
            <a:ext cx="8228011" cy="533400"/>
          </a:xfrm>
        </p:spPr>
        <p:txBody>
          <a:bodyPr l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sp>
        <p:nvSpPr>
          <p:cNvPr id="11" name="Quote"/>
          <p:cNvSpPr>
            <a:spLocks noGrp="1"/>
          </p:cNvSpPr>
          <p:nvPr>
            <p:ph type="title" hasCustomPrompt="1"/>
          </p:nvPr>
        </p:nvSpPr>
        <p:spPr>
          <a:xfrm>
            <a:off x="284398" y="685800"/>
            <a:ext cx="9106250" cy="3075861"/>
          </a:xfrm>
        </p:spPr>
        <p:txBody>
          <a:bodyPr lIns="91440" anchor="b" anchorCtr="0"/>
          <a:lstStyle>
            <a:lvl1pPr marL="219456" indent="-219456">
              <a:defRPr sz="4600" cap="none" baseline="0">
                <a:latin typeface="+mn-lt"/>
              </a:defRPr>
            </a:lvl1pPr>
          </a:lstStyle>
          <a:p>
            <a:r>
              <a:rPr lang="en-US" dirty="0"/>
              <a:t>“Click to add quote here. Type quotation marks before and after text.”</a:t>
            </a:r>
          </a:p>
        </p:txBody>
      </p:sp>
      <p:sp>
        <p:nvSpPr>
          <p:cNvPr id="3" name="Slide Number Placeholder">
            <a:extLst>
              <a:ext uri="{FF2B5EF4-FFF2-40B4-BE49-F238E27FC236}">
                <a16:creationId xmlns:a16="http://schemas.microsoft.com/office/drawing/2014/main" id="{416E5649-B5F3-4893-ACEE-FDDDEA277D6A}"/>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CC9133F1-6679-476E-AEFD-931027BED082}"/>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0"/>
            </a:endParaRPr>
          </a:p>
        </p:txBody>
      </p:sp>
      <p:sp>
        <p:nvSpPr>
          <p:cNvPr id="2" name="Footer Placeholder"/>
          <p:cNvSpPr>
            <a:spLocks noGrp="1"/>
          </p:cNvSpPr>
          <p:nvPr>
            <p:ph type="ftr" sz="quarter" idx="18"/>
          </p:nvPr>
        </p:nvSpPr>
        <p:spPr/>
        <p:txBody>
          <a:bodyPr/>
          <a:lstStyle>
            <a:lvl1pPr>
              <a:defRPr>
                <a:latin typeface="MetricHPE" panose="020B0503030202060203" pitchFamily="34" charset="0"/>
              </a:defRPr>
            </a:lvl1pPr>
          </a:lstStyle>
          <a:p>
            <a:r>
              <a:rPr lang="en-US" dirty="0"/>
              <a:t>CONFIDENTIAL | AUTHORIZED</a:t>
            </a:r>
          </a:p>
        </p:txBody>
      </p:sp>
      <p:sp>
        <p:nvSpPr>
          <p:cNvPr id="3" name="Slide Number Placeholder"/>
          <p:cNvSpPr>
            <a:spLocks noGrp="1"/>
          </p:cNvSpPr>
          <p:nvPr>
            <p:ph type="sldNum" sz="quarter" idx="19"/>
          </p:nvPr>
        </p:nvSpPr>
        <p:spPr/>
        <p:txBody>
          <a:bodyPr/>
          <a:lstStyle>
            <a:lvl1pPr>
              <a:defRPr>
                <a:latin typeface="MetricHPE" panose="020B0503030202060203" pitchFamily="34" charset="0"/>
              </a:defRPr>
            </a:lvl1p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sp>
        <p:nvSpPr>
          <p:cNvPr id="9" name="Content Placeholder">
            <a:extLst>
              <a:ext uri="{FF2B5EF4-FFF2-40B4-BE49-F238E27FC236}">
                <a16:creationId xmlns:a16="http://schemas.microsoft.com/office/drawing/2014/main" id="{88F2DF35-63BF-460F-A215-8F5110C2F71B}"/>
              </a:ext>
            </a:extLst>
          </p:cNvPr>
          <p:cNvSpPr>
            <a:spLocks noGrp="1"/>
          </p:cNvSpPr>
          <p:nvPr>
            <p:ph idx="1"/>
          </p:nvPr>
        </p:nvSpPr>
        <p:spPr>
          <a:xfrm>
            <a:off x="381599" y="998681"/>
            <a:ext cx="11404800" cy="50976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a:extLst>
              <a:ext uri="{FF2B5EF4-FFF2-40B4-BE49-F238E27FC236}">
                <a16:creationId xmlns:a16="http://schemas.microsoft.com/office/drawing/2014/main" id="{232753FE-5D9A-4A5E-B0B2-3DAAE2EB354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591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2" name="Content Placeholder">
            <a:extLst>
              <a:ext uri="{FF2B5EF4-FFF2-40B4-BE49-F238E27FC236}">
                <a16:creationId xmlns:a16="http://schemas.microsoft.com/office/drawing/2014/main" id="{A3BBDD58-9EEC-48BC-A84C-F80FB78CB21C}"/>
              </a:ext>
            </a:extLst>
          </p:cNvPr>
          <p:cNvSpPr>
            <a:spLocks noGrp="1"/>
          </p:cNvSpPr>
          <p:nvPr>
            <p:ph sz="quarter" idx="18"/>
          </p:nvPr>
        </p:nvSpPr>
        <p:spPr>
          <a:xfrm>
            <a:off x="381000" y="1344281"/>
            <a:ext cx="11403014" cy="47520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p:cNvSpPr>
            <a:spLocks noGrp="1"/>
          </p:cNvSpPr>
          <p:nvPr>
            <p:ph type="body" sz="quarter" idx="13" hasCustomPrompt="1"/>
          </p:nvPr>
        </p:nvSpPr>
        <p:spPr>
          <a:xfrm>
            <a:off x="281746" y="704332"/>
            <a:ext cx="11502268" cy="381000"/>
          </a:xfrm>
        </p:spPr>
        <p:txBody>
          <a:bodyPr vert="horz" lIns="91440" tIns="91440" rIns="91440" bIns="91440" rtlCol="0" anchor="ctr">
            <a:noAutofit/>
          </a:bodyPr>
          <a:lstStyle>
            <a:lvl1pPr marL="0" indent="0">
              <a:buFont typeface="" panose="020B0604020202020204" pitchFamily="34" charset="0"/>
              <a:buNone/>
              <a:defRPr sz="2400" baseline="0" dirty="0">
                <a:latin typeface="+mn-lt"/>
              </a:defRPr>
            </a:lvl1pPr>
          </a:lstStyle>
          <a:p>
            <a:pPr marL="182880" lvl="0" indent="-182880">
              <a:spcBef>
                <a:spcPts val="0"/>
              </a:spcBef>
            </a:pPr>
            <a:r>
              <a:rPr lang="en-US" dirty="0"/>
              <a:t>Click to add one-line subtitle</a:t>
            </a:r>
          </a:p>
        </p:txBody>
      </p:sp>
      <p:sp>
        <p:nvSpPr>
          <p:cNvPr id="10"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5" name="Title">
            <a:extLst>
              <a:ext uri="{FF2B5EF4-FFF2-40B4-BE49-F238E27FC236}">
                <a16:creationId xmlns:a16="http://schemas.microsoft.com/office/drawing/2014/main" id="{670D9BB8-8D8D-4F83-B418-E1A6910A3C8D}"/>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B8A2B8FB-372C-42B9-B280-9D39EC303B0B}"/>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42026B78-68E1-478D-8813-92F76EAC82C2}"/>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Heading and Content">
    <p:spTree>
      <p:nvGrpSpPr>
        <p:cNvPr id="1" name=""/>
        <p:cNvGrpSpPr/>
        <p:nvPr/>
      </p:nvGrpSpPr>
      <p:grpSpPr>
        <a:xfrm>
          <a:off x="0" y="0"/>
          <a:ext cx="0" cy="0"/>
          <a:chOff x="0" y="0"/>
          <a:chExt cx="0" cy="0"/>
        </a:xfrm>
      </p:grpSpPr>
      <p:sp>
        <p:nvSpPr>
          <p:cNvPr id="14" name="Content Placeholder">
            <a:extLst>
              <a:ext uri="{FF2B5EF4-FFF2-40B4-BE49-F238E27FC236}">
                <a16:creationId xmlns:a16="http://schemas.microsoft.com/office/drawing/2014/main" id="{D60021C6-A6F0-40F0-A299-B8269BE0F492}"/>
              </a:ext>
            </a:extLst>
          </p:cNvPr>
          <p:cNvSpPr>
            <a:spLocks noGrp="1"/>
          </p:cNvSpPr>
          <p:nvPr>
            <p:ph sz="quarter" idx="19"/>
          </p:nvPr>
        </p:nvSpPr>
        <p:spPr>
          <a:xfrm>
            <a:off x="381000" y="1733015"/>
            <a:ext cx="11403014" cy="43668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Heading"/>
          <p:cNvSpPr>
            <a:spLocks noGrp="1"/>
          </p:cNvSpPr>
          <p:nvPr>
            <p:ph type="body" sz="quarter" idx="18" hasCustomPrompt="1"/>
          </p:nvPr>
        </p:nvSpPr>
        <p:spPr>
          <a:xfrm>
            <a:off x="288096" y="1350296"/>
            <a:ext cx="11495918" cy="381000"/>
          </a:xfrm>
        </p:spPr>
        <p:txBody>
          <a:bodyPr>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subtitle</a:t>
            </a:r>
          </a:p>
        </p:txBody>
      </p:sp>
      <p:sp>
        <p:nvSpPr>
          <p:cNvPr id="12"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3" name="Subtitle">
            <a:extLst>
              <a:ext uri="{FF2B5EF4-FFF2-40B4-BE49-F238E27FC236}">
                <a16:creationId xmlns:a16="http://schemas.microsoft.com/office/drawing/2014/main" id="{15C04D0B-D5E2-4F74-B1D6-45E2AEA840C8}"/>
              </a:ext>
            </a:extLst>
          </p:cNvPr>
          <p:cNvSpPr>
            <a:spLocks noGrp="1"/>
          </p:cNvSpPr>
          <p:nvPr>
            <p:ph type="body" sz="quarter" idx="13" hasCustomPrompt="1"/>
          </p:nvPr>
        </p:nvSpPr>
        <p:spPr>
          <a:xfrm>
            <a:off x="281746" y="704332"/>
            <a:ext cx="11495918" cy="381000"/>
          </a:xfrm>
        </p:spPr>
        <p:txBody>
          <a:bodyPr anchor="ctr">
            <a:noAutofit/>
          </a:bodyPr>
          <a:lstStyle>
            <a:lvl1pPr marL="0" indent="0">
              <a:spcBef>
                <a:spcPts val="0"/>
              </a:spcBef>
              <a:buFont typeface="" panose="020B0604020202020204" pitchFamily="34" charset="0"/>
              <a:buNone/>
              <a:defRPr sz="2400"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subtitle</a:t>
            </a:r>
          </a:p>
        </p:txBody>
      </p:sp>
      <p:sp>
        <p:nvSpPr>
          <p:cNvPr id="4" name="Title">
            <a:extLst>
              <a:ext uri="{FF2B5EF4-FFF2-40B4-BE49-F238E27FC236}">
                <a16:creationId xmlns:a16="http://schemas.microsoft.com/office/drawing/2014/main" id="{D09EDB93-5BF6-4D1D-9D5F-0E75F455E06A}"/>
              </a:ext>
            </a:extLst>
          </p:cNvPr>
          <p:cNvSpPr>
            <a:spLocks noGrp="1"/>
          </p:cNvSpPr>
          <p:nvPr>
            <p:ph type="title"/>
          </p:nvPr>
        </p:nvSpPr>
        <p:spPr>
          <a:xfrm>
            <a:off x="285742" y="391852"/>
            <a:ext cx="11498271" cy="401362"/>
          </a:xfrm>
          <a:ln w="12700" cap="flat" cmpd="sng" algn="ctr">
            <a:noFill/>
            <a:prstDash val="solid"/>
            <a:miter lim="800000"/>
            <a:headEnd type="none" w="med" len="med"/>
            <a:tailEnd type="none" w="med" len="med"/>
          </a:ln>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D217CA8-FB11-4E4A-BBCD-EE7B837F4D7D}"/>
              </a:ext>
            </a:extLst>
          </p:cNvPr>
          <p:cNvSpPr>
            <a:spLocks noGrp="1"/>
          </p:cNvSpPr>
          <p:nvPr>
            <p:ph type="sldNum" sz="quarter" idx="2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3EA3E28B-F7AC-49D0-8E77-F09CC76C6D4C}"/>
              </a:ext>
            </a:extLst>
          </p:cNvPr>
          <p:cNvSpPr>
            <a:spLocks noGrp="1"/>
          </p:cNvSpPr>
          <p:nvPr>
            <p:ph type="ftr" sz="quarter" idx="20"/>
          </p:nvPr>
        </p:nvSpPr>
        <p:spPr/>
        <p:txBody>
          <a:bodyPr/>
          <a:lstStyle/>
          <a:p>
            <a:r>
              <a:rPr lang="en-US" dirty="0"/>
              <a:t>CONFIDENTIAL | AUTHORIZED </a:t>
            </a:r>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Content Placeholder 2"/>
          <p:cNvSpPr>
            <a:spLocks noGrp="1"/>
          </p:cNvSpPr>
          <p:nvPr>
            <p:ph sz="quarter" idx="18"/>
          </p:nvPr>
        </p:nvSpPr>
        <p:spPr>
          <a:xfrm>
            <a:off x="6260021" y="995363"/>
            <a:ext cx="5523992"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
          <p:cNvSpPr>
            <a:spLocks noGrp="1"/>
          </p:cNvSpPr>
          <p:nvPr>
            <p:ph sz="quarter" idx="17"/>
          </p:nvPr>
        </p:nvSpPr>
        <p:spPr>
          <a:xfrm>
            <a:off x="385100" y="995363"/>
            <a:ext cx="5523992"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8" name="Title">
            <a:extLst>
              <a:ext uri="{FF2B5EF4-FFF2-40B4-BE49-F238E27FC236}">
                <a16:creationId xmlns:a16="http://schemas.microsoft.com/office/drawing/2014/main" id="{871CBF7C-DC48-4FC0-9D75-AE2A7B709ECF}"/>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30D71586-CC8D-433E-9833-9A7FDB8D82E2}"/>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9C5C9A9-E236-4C76-AAB8-D575E2980D31}"/>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C2D9C38D-0C96-4F06-9088-13547C056F33}"/>
              </a:ext>
            </a:extLst>
          </p:cNvPr>
          <p:cNvSpPr>
            <a:spLocks noGrp="1"/>
          </p:cNvSpPr>
          <p:nvPr>
            <p:ph sz="quarter" idx="25"/>
          </p:nvPr>
        </p:nvSpPr>
        <p:spPr>
          <a:xfrm>
            <a:off x="6358729" y="1358232"/>
            <a:ext cx="5416903" cy="47377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
            <a:extLst>
              <a:ext uri="{FF2B5EF4-FFF2-40B4-BE49-F238E27FC236}">
                <a16:creationId xmlns:a16="http://schemas.microsoft.com/office/drawing/2014/main" id="{790CE829-C5DB-4D0F-8D68-9F31A94FC42A}"/>
              </a:ext>
            </a:extLst>
          </p:cNvPr>
          <p:cNvSpPr>
            <a:spLocks noGrp="1"/>
          </p:cNvSpPr>
          <p:nvPr>
            <p:ph sz="quarter" idx="22"/>
          </p:nvPr>
        </p:nvSpPr>
        <p:spPr>
          <a:xfrm>
            <a:off x="381000" y="1358232"/>
            <a:ext cx="5416903" cy="47377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ubtitle">
            <a:extLst>
              <a:ext uri="{FF2B5EF4-FFF2-40B4-BE49-F238E27FC236}">
                <a16:creationId xmlns:a16="http://schemas.microsoft.com/office/drawing/2014/main" id="{BE367876-B551-4115-B469-74C12D0C1CE4}"/>
              </a:ext>
            </a:extLst>
          </p:cNvPr>
          <p:cNvSpPr>
            <a:spLocks noGrp="1"/>
          </p:cNvSpPr>
          <p:nvPr>
            <p:ph type="body" sz="quarter" idx="13" hasCustomPrompt="1"/>
          </p:nvPr>
        </p:nvSpPr>
        <p:spPr>
          <a:xfrm>
            <a:off x="281746" y="704332"/>
            <a:ext cx="11493803"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1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B4DC083-771D-42FC-A297-31FED015807F}"/>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208FD370-F534-4533-9D1C-D71C0301D4F5}"/>
              </a:ext>
            </a:extLst>
          </p:cNvPr>
          <p:cNvSpPr>
            <a:spLocks noGrp="1"/>
          </p:cNvSpPr>
          <p:nvPr>
            <p:ph type="sldNum" sz="quarter" idx="27"/>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1B9DB588-CD3A-4605-99DD-5D58A0334468}"/>
              </a:ext>
            </a:extLst>
          </p:cNvPr>
          <p:cNvSpPr>
            <a:spLocks noGrp="1"/>
          </p:cNvSpPr>
          <p:nvPr>
            <p:ph type="ftr" sz="quarter" idx="26"/>
          </p:nvPr>
        </p:nvSpPr>
        <p:spPr/>
        <p:txBody>
          <a:bodyPr/>
          <a:lstStyle/>
          <a:p>
            <a:r>
              <a:rPr lang="en-US" dirty="0"/>
              <a:t>CONFIDENTIAL | AUTHORIZED </a:t>
            </a:r>
          </a:p>
        </p:txBody>
      </p:sp>
    </p:spTree>
    <p:extLst>
      <p:ext uri="{BB962C8B-B14F-4D97-AF65-F5344CB8AC3E}">
        <p14:creationId xmlns:p14="http://schemas.microsoft.com/office/powerpoint/2010/main" val="34651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18" name="Rectangle 17"/>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0"/>
            </a:endParaRPr>
          </a:p>
        </p:txBody>
      </p:sp>
      <p:sp>
        <p:nvSpPr>
          <p:cNvPr id="22" name="Content Placeholder 14"/>
          <p:cNvSpPr>
            <a:spLocks noGrp="1"/>
          </p:cNvSpPr>
          <p:nvPr>
            <p:ph sz="quarter" idx="17"/>
          </p:nvPr>
        </p:nvSpPr>
        <p:spPr>
          <a:xfrm>
            <a:off x="384003" y="1376363"/>
            <a:ext cx="5418000" cy="4719637"/>
          </a:xfrm>
          <a:ln>
            <a:noFill/>
            <a:miter lim="800000"/>
          </a:ln>
        </p:spPr>
        <p:txBody>
          <a:bodyPr lIns="0" rIns="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p:cNvSpPr>
            <a:spLocks noGrp="1"/>
          </p:cNvSpPr>
          <p:nvPr>
            <p:ph type="body" sz="quarter" idx="19" hasCustomPrompt="1"/>
          </p:nvPr>
        </p:nvSpPr>
        <p:spPr>
          <a:xfrm>
            <a:off x="288095"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5" name="Content Placeholder 14"/>
          <p:cNvSpPr>
            <a:spLocks noGrp="1"/>
          </p:cNvSpPr>
          <p:nvPr>
            <p:ph sz="quarter" idx="20"/>
          </p:nvPr>
        </p:nvSpPr>
        <p:spPr>
          <a:xfrm>
            <a:off x="6356308" y="1376363"/>
            <a:ext cx="5418000" cy="4719637"/>
          </a:xfrm>
          <a:ln>
            <a:noFill/>
            <a:miter lim="800000"/>
          </a:ln>
        </p:spPr>
        <p:txBody>
          <a:bodyPr lIns="0" rIns="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7"/>
          <p:cNvSpPr>
            <a:spLocks noGrp="1"/>
          </p:cNvSpPr>
          <p:nvPr>
            <p:ph type="body" sz="quarter" idx="21" hasCustomPrompt="1"/>
          </p:nvPr>
        </p:nvSpPr>
        <p:spPr>
          <a:xfrm>
            <a:off x="6260400"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2"/>
          </p:nvPr>
        </p:nvSpPr>
        <p:spPr/>
        <p:txBody>
          <a:bodyPr/>
          <a:lstStyle>
            <a:lvl1pPr>
              <a:defRPr>
                <a:latin typeface="MetricHPE" panose="020B0503030202060203" pitchFamily="34" charset="0"/>
              </a:defRPr>
            </a:lvl1pPr>
          </a:lstStyle>
          <a:p>
            <a:r>
              <a:rPr lang="en-US" dirty="0"/>
              <a:t>CONFIDENTIAL | AUTHORIZED</a:t>
            </a:r>
          </a:p>
        </p:txBody>
      </p:sp>
      <p:sp>
        <p:nvSpPr>
          <p:cNvPr id="3" name="Slide Number Placeholder 2"/>
          <p:cNvSpPr>
            <a:spLocks noGrp="1"/>
          </p:cNvSpPr>
          <p:nvPr>
            <p:ph type="sldNum" sz="quarter" idx="23"/>
          </p:nvPr>
        </p:nvSpPr>
        <p:spPr/>
        <p:txBody>
          <a:bodyPr/>
          <a:lstStyle>
            <a:lvl1pPr>
              <a:defRPr>
                <a:latin typeface="MetricHPE" panose="020B05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
        <p:nvSpPr>
          <p:cNvPr id="4" name="Title 3">
            <a:extLst>
              <a:ext uri="{FF2B5EF4-FFF2-40B4-BE49-F238E27FC236}">
                <a16:creationId xmlns:a16="http://schemas.microsoft.com/office/drawing/2014/main" id="{73A8584B-E718-4F58-9AF1-BDBF5AD7FFFE}"/>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2518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C2D9C38D-0C96-4F06-9088-13547C056F33}"/>
              </a:ext>
            </a:extLst>
          </p:cNvPr>
          <p:cNvSpPr>
            <a:spLocks noGrp="1"/>
          </p:cNvSpPr>
          <p:nvPr>
            <p:ph sz="quarter" idx="25"/>
          </p:nvPr>
        </p:nvSpPr>
        <p:spPr>
          <a:xfrm>
            <a:off x="6358729" y="1739233"/>
            <a:ext cx="5416903" cy="435673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Heading 2">
            <a:extLst>
              <a:ext uri="{FF2B5EF4-FFF2-40B4-BE49-F238E27FC236}">
                <a16:creationId xmlns:a16="http://schemas.microsoft.com/office/drawing/2014/main" id="{0F35A58C-1284-494F-A5A7-A8680CA3222B}"/>
              </a:ext>
            </a:extLst>
          </p:cNvPr>
          <p:cNvSpPr>
            <a:spLocks noGrp="1"/>
          </p:cNvSpPr>
          <p:nvPr>
            <p:ph type="body" sz="quarter" idx="21" hasCustomPrompt="1"/>
          </p:nvPr>
        </p:nvSpPr>
        <p:spPr>
          <a:xfrm>
            <a:off x="6261641" y="1358232"/>
            <a:ext cx="5513908"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1" name="Content Placeholder 1">
            <a:extLst>
              <a:ext uri="{FF2B5EF4-FFF2-40B4-BE49-F238E27FC236}">
                <a16:creationId xmlns:a16="http://schemas.microsoft.com/office/drawing/2014/main" id="{790CE829-C5DB-4D0F-8D68-9F31A94FC42A}"/>
              </a:ext>
            </a:extLst>
          </p:cNvPr>
          <p:cNvSpPr>
            <a:spLocks noGrp="1"/>
          </p:cNvSpPr>
          <p:nvPr>
            <p:ph sz="quarter" idx="22"/>
          </p:nvPr>
        </p:nvSpPr>
        <p:spPr>
          <a:xfrm>
            <a:off x="385100" y="1739233"/>
            <a:ext cx="5416903" cy="435673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Heading 1">
            <a:extLst>
              <a:ext uri="{FF2B5EF4-FFF2-40B4-BE49-F238E27FC236}">
                <a16:creationId xmlns:a16="http://schemas.microsoft.com/office/drawing/2014/main" id="{4FFD9C8F-5583-4BD3-BF48-097D5D045AD4}"/>
              </a:ext>
            </a:extLst>
          </p:cNvPr>
          <p:cNvSpPr>
            <a:spLocks noGrp="1"/>
          </p:cNvSpPr>
          <p:nvPr>
            <p:ph type="body" sz="quarter" idx="23" hasCustomPrompt="1"/>
          </p:nvPr>
        </p:nvSpPr>
        <p:spPr>
          <a:xfrm>
            <a:off x="288095" y="1358232"/>
            <a:ext cx="5513908"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1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15" name="Subtitle">
            <a:extLst>
              <a:ext uri="{FF2B5EF4-FFF2-40B4-BE49-F238E27FC236}">
                <a16:creationId xmlns:a16="http://schemas.microsoft.com/office/drawing/2014/main" id="{BE367876-B551-4115-B469-74C12D0C1CE4}"/>
              </a:ext>
            </a:extLst>
          </p:cNvPr>
          <p:cNvSpPr>
            <a:spLocks noGrp="1"/>
          </p:cNvSpPr>
          <p:nvPr>
            <p:ph type="body" sz="quarter" idx="13" hasCustomPrompt="1"/>
          </p:nvPr>
        </p:nvSpPr>
        <p:spPr>
          <a:xfrm>
            <a:off x="281746" y="704332"/>
            <a:ext cx="11493803"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4" name="Title">
            <a:extLst>
              <a:ext uri="{FF2B5EF4-FFF2-40B4-BE49-F238E27FC236}">
                <a16:creationId xmlns:a16="http://schemas.microsoft.com/office/drawing/2014/main" id="{5B4DC083-771D-42FC-A297-31FED015807F}"/>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12F31EAB-796D-4E98-AD02-5E448046BB3D}"/>
              </a:ext>
            </a:extLst>
          </p:cNvPr>
          <p:cNvSpPr>
            <a:spLocks noGrp="1"/>
          </p:cNvSpPr>
          <p:nvPr>
            <p:ph type="sldNum" sz="quarter" idx="27"/>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B9B4ABF0-738F-478F-B9E7-E5D3DF83666E}"/>
              </a:ext>
            </a:extLst>
          </p:cNvPr>
          <p:cNvSpPr>
            <a:spLocks noGrp="1"/>
          </p:cNvSpPr>
          <p:nvPr>
            <p:ph type="ftr" sz="quarter" idx="26"/>
          </p:nvPr>
        </p:nvSpPr>
        <p:spPr/>
        <p:txBody>
          <a:bodyPr/>
          <a:lstStyle/>
          <a:p>
            <a:r>
              <a:rPr lang="en-US" dirty="0"/>
              <a:t>CONFIDENTIAL | AUTHORIZED </a:t>
            </a:r>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Dark Picture">
    <p:bg>
      <p:bgPr>
        <a:solidFill>
          <a:schemeClr val="tx1"/>
        </a:solidFill>
        <a:effectLst/>
      </p:bgPr>
    </p:bg>
    <p:spTree>
      <p:nvGrpSpPr>
        <p:cNvPr id="1" name=""/>
        <p:cNvGrpSpPr/>
        <p:nvPr/>
      </p:nvGrpSpPr>
      <p:grpSpPr>
        <a:xfrm>
          <a:off x="0" y="0"/>
          <a:ext cx="0" cy="0"/>
          <a:chOff x="0" y="0"/>
          <a:chExt cx="0" cy="0"/>
        </a:xfrm>
      </p:grpSpPr>
      <p:sp>
        <p:nvSpPr>
          <p:cNvPr id="17" name="Date"/>
          <p:cNvSpPr>
            <a:spLocks noGrp="1"/>
          </p:cNvSpPr>
          <p:nvPr userDrawn="1">
            <p:ph type="body" sz="quarter" idx="13" hasCustomPrompt="1"/>
          </p:nvPr>
        </p:nvSpPr>
        <p:spPr>
          <a:xfrm>
            <a:off x="284397" y="4577983"/>
            <a:ext cx="5489578" cy="339214"/>
          </a:xfrm>
        </p:spPr>
        <p:txBody>
          <a:bodyPr lIns="91440" tIns="91440" rIns="91440" bIns="91440">
            <a:noAutofit/>
          </a:bodyPr>
          <a:lstStyle>
            <a:lvl1pPr marL="0" indent="0">
              <a:spcBef>
                <a:spcPts val="0"/>
              </a:spcBef>
              <a:buNone/>
              <a:defRPr sz="2200" baseline="0">
                <a:solidFill>
                  <a:schemeClr val="bg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p>
        </p:txBody>
      </p:sp>
      <p:sp>
        <p:nvSpPr>
          <p:cNvPr id="16" name="Subtitle"/>
          <p:cNvSpPr>
            <a:spLocks noGrp="1"/>
          </p:cNvSpPr>
          <p:nvPr userDrawn="1">
            <p:ph type="subTitle" idx="1" hasCustomPrompt="1"/>
          </p:nvPr>
        </p:nvSpPr>
        <p:spPr>
          <a:xfrm>
            <a:off x="284397" y="4133088"/>
            <a:ext cx="8229600" cy="438912"/>
          </a:xfrm>
        </p:spPr>
        <p:txBody>
          <a:bodyPr lIns="91440" tIns="91440" rIns="91440" bIns="91440">
            <a:noAutofit/>
          </a:bodyPr>
          <a:lstStyle>
            <a:lvl1pPr marL="0" indent="0" algn="l">
              <a:spcBef>
                <a:spcPts val="0"/>
              </a:spcBef>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5" name="Title"/>
          <p:cNvSpPr>
            <a:spLocks noGrp="1"/>
          </p:cNvSpPr>
          <p:nvPr userDrawn="1">
            <p:ph type="title" hasCustomPrompt="1"/>
          </p:nvPr>
        </p:nvSpPr>
        <p:spPr>
          <a:xfrm>
            <a:off x="284397" y="1869197"/>
            <a:ext cx="11423555" cy="1905000"/>
          </a:xfrm>
        </p:spPr>
        <p:txBody>
          <a:bodyPr lIns="91440" tIns="91440" rIns="91440" bIns="91440" anchor="b"/>
          <a:lstStyle>
            <a:lvl1pPr>
              <a:lnSpc>
                <a:spcPct val="80000"/>
              </a:lnSpc>
              <a:defRPr sz="4400">
                <a:solidFill>
                  <a:schemeClr val="bg1"/>
                </a:solidFill>
                <a:latin typeface="+mj-lt"/>
              </a:defRPr>
            </a:lvl1pPr>
          </a:lstStyle>
          <a:p>
            <a:r>
              <a:rPr lang="en-US" dirty="0"/>
              <a:t>Click to edit</a:t>
            </a:r>
            <a:br>
              <a:rPr lang="en-US" dirty="0"/>
            </a:br>
            <a:r>
              <a:rPr lang="en-US" dirty="0"/>
              <a:t>master title style</a:t>
            </a:r>
          </a:p>
        </p:txBody>
      </p:sp>
      <p:sp>
        <p:nvSpPr>
          <p:cNvPr id="7" name="Footer Placeholder">
            <a:extLst>
              <a:ext uri="{FF2B5EF4-FFF2-40B4-BE49-F238E27FC236}">
                <a16:creationId xmlns:a16="http://schemas.microsoft.com/office/drawing/2014/main" id="{DD0DBAFB-7047-4B08-B7ED-CB050B7FBB50}"/>
              </a:ext>
            </a:extLst>
          </p:cNvPr>
          <p:cNvSpPr>
            <a:spLocks noGrp="1"/>
          </p:cNvSpPr>
          <p:nvPr userDrawn="1">
            <p:ph type="ftr" sz="quarter" idx="14"/>
          </p:nvPr>
        </p:nvSpPr>
        <p:spPr>
          <a:xfrm>
            <a:off x="4374720" y="6129337"/>
            <a:ext cx="7481160" cy="411581"/>
          </a:xfrm>
        </p:spPr>
        <p:txBody>
          <a:bodyPr/>
          <a:lstStyle>
            <a:lvl1pPr>
              <a:defRPr>
                <a:solidFill>
                  <a:schemeClr val="bg2"/>
                </a:solidFill>
                <a:latin typeface="+mn-lt"/>
              </a:defRPr>
            </a:lvl1pPr>
          </a:lstStyle>
          <a:p>
            <a:r>
              <a:rPr lang="en-US" dirty="0"/>
              <a:t>CONFIDENTIAL | AUTHORIZED </a:t>
            </a:r>
          </a:p>
        </p:txBody>
      </p:sp>
      <p:grpSp>
        <p:nvGrpSpPr>
          <p:cNvPr id="10" name="Logo">
            <a:extLst>
              <a:ext uri="{FF2B5EF4-FFF2-40B4-BE49-F238E27FC236}">
                <a16:creationId xmlns:a16="http://schemas.microsoft.com/office/drawing/2014/main" id="{A3C61050-E60B-4FC2-8361-B75DC38392A3}"/>
              </a:ext>
            </a:extLst>
          </p:cNvPr>
          <p:cNvGrpSpPr>
            <a:grpSpLocks noChangeAspect="1"/>
          </p:cNvGrpSpPr>
          <p:nvPr userDrawn="1"/>
        </p:nvGrpSpPr>
        <p:grpSpPr>
          <a:xfrm>
            <a:off x="393523" y="381956"/>
            <a:ext cx="2218745" cy="893759"/>
            <a:chOff x="393523" y="381956"/>
            <a:chExt cx="2218745" cy="893759"/>
          </a:xfrm>
        </p:grpSpPr>
        <p:sp>
          <p:nvSpPr>
            <p:cNvPr id="13" name="Element"/>
            <p:cNvSpPr>
              <a:spLocks noEditPoints="1"/>
            </p:cNvSpPr>
            <p:nvPr/>
          </p:nvSpPr>
          <p:spPr bwMode="auto">
            <a:xfrm>
              <a:off x="393523" y="381956"/>
              <a:ext cx="759854" cy="211008"/>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sp>
          <p:nvSpPr>
            <p:cNvPr id="14" name="Wordmark"/>
            <p:cNvSpPr>
              <a:spLocks noEditPoints="1"/>
            </p:cNvSpPr>
            <p:nvPr/>
          </p:nvSpPr>
          <p:spPr bwMode="auto">
            <a:xfrm>
              <a:off x="393523" y="730052"/>
              <a:ext cx="2218745" cy="545663"/>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grpSp>
    </p:spTree>
    <p:extLst>
      <p:ext uri="{BB962C8B-B14F-4D97-AF65-F5344CB8AC3E}">
        <p14:creationId xmlns:p14="http://schemas.microsoft.com/office/powerpoint/2010/main" val="175319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Content Placeholder 3"/>
          <p:cNvSpPr>
            <a:spLocks noGrp="1"/>
          </p:cNvSpPr>
          <p:nvPr>
            <p:ph sz="quarter" idx="19"/>
          </p:nvPr>
        </p:nvSpPr>
        <p:spPr>
          <a:xfrm>
            <a:off x="8152474"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sz="quarter" idx="18"/>
          </p:nvPr>
        </p:nvSpPr>
        <p:spPr>
          <a:xfrm>
            <a:off x="4268787"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
          <p:cNvSpPr>
            <a:spLocks noGrp="1"/>
          </p:cNvSpPr>
          <p:nvPr>
            <p:ph sz="quarter" idx="17"/>
          </p:nvPr>
        </p:nvSpPr>
        <p:spPr>
          <a:xfrm>
            <a:off x="385100"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EAC09279-0D09-4109-A953-16A88732F6EC}"/>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55DFA194-46E5-48DD-9DF0-CE09ECBDE598}"/>
              </a:ext>
            </a:extLst>
          </p:cNvPr>
          <p:cNvSpPr>
            <a:spLocks noGrp="1"/>
          </p:cNvSpPr>
          <p:nvPr>
            <p:ph type="sldNum" sz="quarter" idx="2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BEED058A-E779-4D88-ADD2-9B84C2A10502}"/>
              </a:ext>
            </a:extLst>
          </p:cNvPr>
          <p:cNvSpPr>
            <a:spLocks noGrp="1"/>
          </p:cNvSpPr>
          <p:nvPr>
            <p:ph type="ftr" sz="quarter" idx="20"/>
          </p:nvPr>
        </p:nvSpPr>
        <p:spPr/>
        <p:txBody>
          <a:bodyPr/>
          <a:lstStyle/>
          <a:p>
            <a:r>
              <a:rPr lang="en-US" dirty="0"/>
              <a:t>CONFIDENTIAL | AUTHORIZED </a:t>
            </a:r>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14" name="Subtitle">
            <a:extLst>
              <a:ext uri="{FF2B5EF4-FFF2-40B4-BE49-F238E27FC236}">
                <a16:creationId xmlns:a16="http://schemas.microsoft.com/office/drawing/2014/main" id="{C831EBB5-21C4-4F56-9D7F-EDB7844B96AF}"/>
              </a:ext>
            </a:extLst>
          </p:cNvPr>
          <p:cNvSpPr>
            <a:spLocks noGrp="1"/>
          </p:cNvSpPr>
          <p:nvPr>
            <p:ph type="body" sz="quarter" idx="13" hasCustomPrompt="1"/>
          </p:nvPr>
        </p:nvSpPr>
        <p:spPr>
          <a:xfrm>
            <a:off x="281746" y="704332"/>
            <a:ext cx="11498270"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2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4" name="Title">
            <a:extLst>
              <a:ext uri="{FF2B5EF4-FFF2-40B4-BE49-F238E27FC236}">
                <a16:creationId xmlns:a16="http://schemas.microsoft.com/office/drawing/2014/main" id="{C9EF0ECA-DE60-41FE-A905-507AB710EE5B}"/>
              </a:ext>
            </a:extLst>
          </p:cNvPr>
          <p:cNvSpPr>
            <a:spLocks noGrp="1"/>
          </p:cNvSpPr>
          <p:nvPr>
            <p:ph type="title"/>
          </p:nvPr>
        </p:nvSpPr>
        <p:spPr/>
        <p:txBody>
          <a:body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1074A59D-DDE4-4FB2-838A-D5C8E7AD19E1}"/>
              </a:ext>
            </a:extLst>
          </p:cNvPr>
          <p:cNvSpPr>
            <a:spLocks noGrp="1"/>
          </p:cNvSpPr>
          <p:nvPr>
            <p:ph sz="quarter" idx="22"/>
          </p:nvPr>
        </p:nvSpPr>
        <p:spPr>
          <a:xfrm>
            <a:off x="8146122" y="1365166"/>
            <a:ext cx="3628710" cy="473400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a:extLst>
              <a:ext uri="{FF2B5EF4-FFF2-40B4-BE49-F238E27FC236}">
                <a16:creationId xmlns:a16="http://schemas.microsoft.com/office/drawing/2014/main" id="{F2DA2588-EB78-4045-A57D-317AA672516D}"/>
              </a:ext>
            </a:extLst>
          </p:cNvPr>
          <p:cNvSpPr>
            <a:spLocks noGrp="1"/>
          </p:cNvSpPr>
          <p:nvPr>
            <p:ph sz="quarter" idx="18"/>
          </p:nvPr>
        </p:nvSpPr>
        <p:spPr>
          <a:xfrm>
            <a:off x="4265611" y="1365166"/>
            <a:ext cx="3628710" cy="473439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Content Placeholder 1">
            <a:extLst>
              <a:ext uri="{FF2B5EF4-FFF2-40B4-BE49-F238E27FC236}">
                <a16:creationId xmlns:a16="http://schemas.microsoft.com/office/drawing/2014/main" id="{31336B0C-F91E-47D8-936F-836334818CB0}"/>
              </a:ext>
            </a:extLst>
          </p:cNvPr>
          <p:cNvSpPr>
            <a:spLocks noGrp="1"/>
          </p:cNvSpPr>
          <p:nvPr>
            <p:ph sz="quarter" idx="17"/>
          </p:nvPr>
        </p:nvSpPr>
        <p:spPr>
          <a:xfrm>
            <a:off x="385100" y="1365166"/>
            <a:ext cx="3628710" cy="473400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a:extLst>
              <a:ext uri="{FF2B5EF4-FFF2-40B4-BE49-F238E27FC236}">
                <a16:creationId xmlns:a16="http://schemas.microsoft.com/office/drawing/2014/main" id="{C64F2FF0-0CF5-4CC1-8878-96534C54D9A0}"/>
              </a:ext>
            </a:extLst>
          </p:cNvPr>
          <p:cNvSpPr>
            <a:spLocks noGrp="1"/>
          </p:cNvSpPr>
          <p:nvPr>
            <p:ph type="ftr" sz="quarter" idx="23"/>
          </p:nvPr>
        </p:nvSpPr>
        <p:spPr/>
        <p:txBody>
          <a:bodyPr/>
          <a:lstStyle/>
          <a:p>
            <a:r>
              <a:rPr lang="en-US" dirty="0"/>
              <a:t>CONFIDENTIAL | AUTHORIZED </a:t>
            </a:r>
          </a:p>
        </p:txBody>
      </p:sp>
      <p:sp>
        <p:nvSpPr>
          <p:cNvPr id="3" name="Slide Number Placeholder">
            <a:extLst>
              <a:ext uri="{FF2B5EF4-FFF2-40B4-BE49-F238E27FC236}">
                <a16:creationId xmlns:a16="http://schemas.microsoft.com/office/drawing/2014/main" id="{749AAC13-0724-4F89-9282-2A985E0669E8}"/>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Tree>
    <p:extLst>
      <p:ext uri="{BB962C8B-B14F-4D97-AF65-F5344CB8AC3E}">
        <p14:creationId xmlns:p14="http://schemas.microsoft.com/office/powerpoint/2010/main" val="1133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26" name="Content Placeholder 3"/>
          <p:cNvSpPr>
            <a:spLocks noGrp="1"/>
          </p:cNvSpPr>
          <p:nvPr>
            <p:ph sz="quarter" idx="22"/>
          </p:nvPr>
        </p:nvSpPr>
        <p:spPr>
          <a:xfrm>
            <a:off x="8146122"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Heading 3"/>
          <p:cNvSpPr>
            <a:spLocks noGrp="1"/>
          </p:cNvSpPr>
          <p:nvPr>
            <p:ph type="body" sz="quarter" idx="21" hasCustomPrompt="1"/>
          </p:nvPr>
        </p:nvSpPr>
        <p:spPr>
          <a:xfrm>
            <a:off x="8048832" y="996365"/>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5" name="Content Placeholder 2"/>
          <p:cNvSpPr>
            <a:spLocks noGrp="1"/>
          </p:cNvSpPr>
          <p:nvPr>
            <p:ph sz="quarter" idx="18"/>
          </p:nvPr>
        </p:nvSpPr>
        <p:spPr>
          <a:xfrm>
            <a:off x="4265611"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Heading 2"/>
          <p:cNvSpPr>
            <a:spLocks noGrp="1"/>
          </p:cNvSpPr>
          <p:nvPr>
            <p:ph type="body" sz="quarter" idx="23" hasCustomPrompt="1"/>
          </p:nvPr>
        </p:nvSpPr>
        <p:spPr>
          <a:xfrm>
            <a:off x="4168321" y="996365"/>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4" name="Content Placeholder 1"/>
          <p:cNvSpPr>
            <a:spLocks noGrp="1"/>
          </p:cNvSpPr>
          <p:nvPr>
            <p:ph sz="quarter" idx="17"/>
          </p:nvPr>
        </p:nvSpPr>
        <p:spPr>
          <a:xfrm>
            <a:off x="385100"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Heading 1"/>
          <p:cNvSpPr>
            <a:spLocks noGrp="1"/>
          </p:cNvSpPr>
          <p:nvPr>
            <p:ph type="body" sz="quarter" idx="19" hasCustomPrompt="1"/>
          </p:nvPr>
        </p:nvSpPr>
        <p:spPr>
          <a:xfrm>
            <a:off x="287427" y="996365"/>
            <a:ext cx="3726383"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16"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24EE87AE-0267-4C69-AFD6-F9C64969AC26}"/>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BB8A07BF-CB97-4E22-9C06-99A9D26C8199}"/>
              </a:ext>
            </a:extLst>
          </p:cNvPr>
          <p:cNvSpPr>
            <a:spLocks noGrp="1"/>
          </p:cNvSpPr>
          <p:nvPr>
            <p:ph type="sldNum" sz="quarter" idx="25"/>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7833D610-4CA4-41A3-B735-6F0642F98549}"/>
              </a:ext>
            </a:extLst>
          </p:cNvPr>
          <p:cNvSpPr>
            <a:spLocks noGrp="1"/>
          </p:cNvSpPr>
          <p:nvPr>
            <p:ph type="ftr" sz="quarter" idx="24"/>
          </p:nvPr>
        </p:nvSpPr>
        <p:spPr/>
        <p:txBody>
          <a:bodyPr/>
          <a:lstStyle/>
          <a:p>
            <a:r>
              <a:rPr lang="en-US" dirty="0"/>
              <a:t>CONFIDENTIAL | AUTHORIZED </a:t>
            </a:r>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19" name="Content Placeholder 3">
            <a:extLst>
              <a:ext uri="{FF2B5EF4-FFF2-40B4-BE49-F238E27FC236}">
                <a16:creationId xmlns:a16="http://schemas.microsoft.com/office/drawing/2014/main" id="{1074A59D-DDE4-4FB2-838A-D5C8E7AD19E1}"/>
              </a:ext>
            </a:extLst>
          </p:cNvPr>
          <p:cNvSpPr>
            <a:spLocks noGrp="1"/>
          </p:cNvSpPr>
          <p:nvPr>
            <p:ph sz="quarter" idx="22"/>
          </p:nvPr>
        </p:nvSpPr>
        <p:spPr>
          <a:xfrm>
            <a:off x="8146122"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Heading 3">
            <a:extLst>
              <a:ext uri="{FF2B5EF4-FFF2-40B4-BE49-F238E27FC236}">
                <a16:creationId xmlns:a16="http://schemas.microsoft.com/office/drawing/2014/main" id="{2B395F8D-D2D6-46E9-A9E6-236C365E0BE9}"/>
              </a:ext>
            </a:extLst>
          </p:cNvPr>
          <p:cNvSpPr>
            <a:spLocks noGrp="1"/>
          </p:cNvSpPr>
          <p:nvPr>
            <p:ph type="body" sz="quarter" idx="21" hasCustomPrompt="1"/>
          </p:nvPr>
        </p:nvSpPr>
        <p:spPr>
          <a:xfrm>
            <a:off x="8048832" y="1365166"/>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18" name="Content Placeholder 2">
            <a:extLst>
              <a:ext uri="{FF2B5EF4-FFF2-40B4-BE49-F238E27FC236}">
                <a16:creationId xmlns:a16="http://schemas.microsoft.com/office/drawing/2014/main" id="{F2DA2588-EB78-4045-A57D-317AA672516D}"/>
              </a:ext>
            </a:extLst>
          </p:cNvPr>
          <p:cNvSpPr>
            <a:spLocks noGrp="1"/>
          </p:cNvSpPr>
          <p:nvPr>
            <p:ph sz="quarter" idx="18"/>
          </p:nvPr>
        </p:nvSpPr>
        <p:spPr>
          <a:xfrm>
            <a:off x="4265611"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Heading 2">
            <a:extLst>
              <a:ext uri="{FF2B5EF4-FFF2-40B4-BE49-F238E27FC236}">
                <a16:creationId xmlns:a16="http://schemas.microsoft.com/office/drawing/2014/main" id="{1E3C34FD-66F2-429D-BA98-17802C5C837E}"/>
              </a:ext>
            </a:extLst>
          </p:cNvPr>
          <p:cNvSpPr>
            <a:spLocks noGrp="1"/>
          </p:cNvSpPr>
          <p:nvPr>
            <p:ph type="body" sz="quarter" idx="23" hasCustomPrompt="1"/>
          </p:nvPr>
        </p:nvSpPr>
        <p:spPr>
          <a:xfrm>
            <a:off x="4168321" y="1365166"/>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31" name="Content Placeholder 1">
            <a:extLst>
              <a:ext uri="{FF2B5EF4-FFF2-40B4-BE49-F238E27FC236}">
                <a16:creationId xmlns:a16="http://schemas.microsoft.com/office/drawing/2014/main" id="{31336B0C-F91E-47D8-936F-836334818CB0}"/>
              </a:ext>
            </a:extLst>
          </p:cNvPr>
          <p:cNvSpPr>
            <a:spLocks noGrp="1"/>
          </p:cNvSpPr>
          <p:nvPr>
            <p:ph sz="quarter" idx="17"/>
          </p:nvPr>
        </p:nvSpPr>
        <p:spPr>
          <a:xfrm>
            <a:off x="385100"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Heading 1">
            <a:extLst>
              <a:ext uri="{FF2B5EF4-FFF2-40B4-BE49-F238E27FC236}">
                <a16:creationId xmlns:a16="http://schemas.microsoft.com/office/drawing/2014/main" id="{2C5A79F9-54A7-42C3-958C-707025A75133}"/>
              </a:ext>
            </a:extLst>
          </p:cNvPr>
          <p:cNvSpPr>
            <a:spLocks noGrp="1"/>
          </p:cNvSpPr>
          <p:nvPr>
            <p:ph type="body" sz="quarter" idx="19" hasCustomPrompt="1"/>
          </p:nvPr>
        </p:nvSpPr>
        <p:spPr>
          <a:xfrm>
            <a:off x="287427" y="1365166"/>
            <a:ext cx="3726383"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Click to add one-line heading</a:t>
            </a:r>
          </a:p>
        </p:txBody>
      </p:sp>
      <p:sp>
        <p:nvSpPr>
          <p:cNvPr id="2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14" name="Subtitle">
            <a:extLst>
              <a:ext uri="{FF2B5EF4-FFF2-40B4-BE49-F238E27FC236}">
                <a16:creationId xmlns:a16="http://schemas.microsoft.com/office/drawing/2014/main" id="{C831EBB5-21C4-4F56-9D7F-EDB7844B96AF}"/>
              </a:ext>
            </a:extLst>
          </p:cNvPr>
          <p:cNvSpPr>
            <a:spLocks noGrp="1"/>
          </p:cNvSpPr>
          <p:nvPr>
            <p:ph type="body" sz="quarter" idx="13" hasCustomPrompt="1"/>
          </p:nvPr>
        </p:nvSpPr>
        <p:spPr>
          <a:xfrm>
            <a:off x="281746" y="704332"/>
            <a:ext cx="11498270"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4" name="Title">
            <a:extLst>
              <a:ext uri="{FF2B5EF4-FFF2-40B4-BE49-F238E27FC236}">
                <a16:creationId xmlns:a16="http://schemas.microsoft.com/office/drawing/2014/main" id="{C9EF0ECA-DE60-41FE-A905-507AB710EE5B}"/>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FF0756C0-7641-4173-A68F-865597D4BB0D}"/>
              </a:ext>
            </a:extLst>
          </p:cNvPr>
          <p:cNvSpPr>
            <a:spLocks noGrp="1"/>
          </p:cNvSpPr>
          <p:nvPr>
            <p:ph type="sldNum" sz="quarter" idx="25"/>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3221C879-23BF-48A0-9B6C-5B66C3419755}"/>
              </a:ext>
            </a:extLst>
          </p:cNvPr>
          <p:cNvSpPr>
            <a:spLocks noGrp="1"/>
          </p:cNvSpPr>
          <p:nvPr>
            <p:ph type="ftr" sz="quarter" idx="24"/>
          </p:nvPr>
        </p:nvSpPr>
        <p:spPr/>
        <p:txBody>
          <a:bodyPr/>
          <a:lstStyle/>
          <a:p>
            <a:r>
              <a:rPr lang="en-US" dirty="0"/>
              <a:t>CONFIDENTIAL | AUTHORIZED </a:t>
            </a:r>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EAE54251-B0D2-4947-83BB-BD7F95F3A0E8}"/>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287B217-2E30-4712-99AE-652EEDB044CE}"/>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64EA22A1-FE1F-4F4A-9C07-F0E86D67EF45}"/>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3" name="Subtitle">
            <a:extLst>
              <a:ext uri="{FF2B5EF4-FFF2-40B4-BE49-F238E27FC236}">
                <a16:creationId xmlns:a16="http://schemas.microsoft.com/office/drawing/2014/main" id="{71AE6212-DACF-49FB-929D-2FA8B00CFD70}"/>
              </a:ext>
            </a:extLst>
          </p:cNvPr>
          <p:cNvSpPr>
            <a:spLocks noGrp="1"/>
          </p:cNvSpPr>
          <p:nvPr>
            <p:ph type="body" sz="quarter" idx="13" hasCustomPrompt="1"/>
          </p:nvPr>
        </p:nvSpPr>
        <p:spPr>
          <a:xfrm>
            <a:off x="281746" y="704332"/>
            <a:ext cx="11529254"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10"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a:extLst>
              <a:ext uri="{FF2B5EF4-FFF2-40B4-BE49-F238E27FC236}">
                <a16:creationId xmlns:a16="http://schemas.microsoft.com/office/drawing/2014/main" id="{90391D03-EF6B-45A2-9268-5A807C7AE716}"/>
              </a:ext>
            </a:extLst>
          </p:cNvPr>
          <p:cNvSpPr>
            <a:spLocks noGrp="1"/>
          </p:cNvSpPr>
          <p:nvPr>
            <p:ph type="title"/>
          </p:nvPr>
        </p:nvSpPr>
        <p:spPr/>
        <p:txBody>
          <a:bodyPr/>
          <a:lstStyle/>
          <a:p>
            <a:r>
              <a:rPr lang="en-US"/>
              <a:t>Click to edit Master title style</a:t>
            </a:r>
            <a:endParaRPr lang="en-US" dirty="0"/>
          </a:p>
        </p:txBody>
      </p:sp>
      <p:sp>
        <p:nvSpPr>
          <p:cNvPr id="3" name="Footer Placeholder">
            <a:extLst>
              <a:ext uri="{FF2B5EF4-FFF2-40B4-BE49-F238E27FC236}">
                <a16:creationId xmlns:a16="http://schemas.microsoft.com/office/drawing/2014/main" id="{D8B57979-9B2D-4984-B19E-0EFD2E111CE9}"/>
              </a:ext>
            </a:extLst>
          </p:cNvPr>
          <p:cNvSpPr>
            <a:spLocks noGrp="1"/>
          </p:cNvSpPr>
          <p:nvPr>
            <p:ph type="ftr" sz="quarter" idx="14"/>
          </p:nvPr>
        </p:nvSpPr>
        <p:spPr/>
        <p:txBody>
          <a:bodyPr/>
          <a:lstStyle/>
          <a:p>
            <a:r>
              <a:rPr lang="en-US" dirty="0"/>
              <a:t>CONFIDENTIAL | AUTHORIZED </a:t>
            </a:r>
          </a:p>
        </p:txBody>
      </p:sp>
      <p:sp>
        <p:nvSpPr>
          <p:cNvPr id="4" name="Slide Number Placeholder">
            <a:extLst>
              <a:ext uri="{FF2B5EF4-FFF2-40B4-BE49-F238E27FC236}">
                <a16:creationId xmlns:a16="http://schemas.microsoft.com/office/drawing/2014/main" id="{FA02681C-9BC6-4D8A-BB6B-D65D1A039593}"/>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dirty="0"/>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2 Line">
    <p:spTree>
      <p:nvGrpSpPr>
        <p:cNvPr id="1" name=""/>
        <p:cNvGrpSpPr/>
        <p:nvPr/>
      </p:nvGrpSpPr>
      <p:grpSpPr>
        <a:xfrm>
          <a:off x="0" y="0"/>
          <a:ext cx="0" cy="0"/>
          <a:chOff x="0" y="0"/>
          <a:chExt cx="0" cy="0"/>
        </a:xfrm>
      </p:grpSpPr>
      <p:sp>
        <p:nvSpPr>
          <p:cNvPr id="15" name="Bar">
            <a:extLst>
              <a:ext uri="{FF2B5EF4-FFF2-40B4-BE49-F238E27FC236}">
                <a16:creationId xmlns:a16="http://schemas.microsoft.com/office/drawing/2014/main" id="{8EF5646D-2EB2-41E1-98F7-8AFF5323E04E}"/>
              </a:ext>
            </a:extLst>
          </p:cNvPr>
          <p:cNvSpPr/>
          <p:nvPr userDrawn="1"/>
        </p:nvSpPr>
        <p:spPr>
          <a:xfrm>
            <a:off x="385100" y="1337656"/>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7" name="Title">
            <a:extLst>
              <a:ext uri="{FF2B5EF4-FFF2-40B4-BE49-F238E27FC236}">
                <a16:creationId xmlns:a16="http://schemas.microsoft.com/office/drawing/2014/main" id="{7764AC2A-714D-48E6-8850-2398C74A5907}"/>
              </a:ext>
            </a:extLst>
          </p:cNvPr>
          <p:cNvSpPr>
            <a:spLocks noGrp="1"/>
          </p:cNvSpPr>
          <p:nvPr>
            <p:ph type="title" hasCustomPrompt="1"/>
          </p:nvPr>
        </p:nvSpPr>
        <p:spPr>
          <a:xfrm>
            <a:off x="289123" y="398368"/>
            <a:ext cx="11494890" cy="868680"/>
          </a:xfrm>
        </p:spPr>
        <p:txBody>
          <a:bodyPr anchor="b"/>
          <a:lstStyle>
            <a:lvl1pPr>
              <a:defRPr/>
            </a:lvl1pPr>
          </a:lstStyle>
          <a:p>
            <a:r>
              <a:rPr lang="en-US" dirty="0"/>
              <a:t>Click to Add</a:t>
            </a:r>
            <a:br>
              <a:rPr lang="en-US" dirty="0"/>
            </a:br>
            <a:r>
              <a:rPr lang="en-US" dirty="0"/>
              <a:t>Two-Line Title</a:t>
            </a:r>
          </a:p>
        </p:txBody>
      </p:sp>
      <p:sp>
        <p:nvSpPr>
          <p:cNvPr id="3" name="Slide Number Placeholder">
            <a:extLst>
              <a:ext uri="{FF2B5EF4-FFF2-40B4-BE49-F238E27FC236}">
                <a16:creationId xmlns:a16="http://schemas.microsoft.com/office/drawing/2014/main" id="{EBA2B6B1-8B85-4F7A-B1B8-3C2A2CA72C15}"/>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F6172FFC-9966-4FB3-B3D2-FBE84B01901E}"/>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206365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2 Line">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6957406C-CA6F-47F8-9FC9-A15BE313C415}"/>
              </a:ext>
            </a:extLst>
          </p:cNvPr>
          <p:cNvSpPr>
            <a:spLocks noGrp="1"/>
          </p:cNvSpPr>
          <p:nvPr>
            <p:ph type="body" sz="quarter" idx="13" hasCustomPrompt="1"/>
          </p:nvPr>
        </p:nvSpPr>
        <p:spPr>
          <a:xfrm>
            <a:off x="281746" y="1178166"/>
            <a:ext cx="11529254"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dirty="0"/>
              <a:t>Click to add one-line subtitle</a:t>
            </a:r>
          </a:p>
        </p:txBody>
      </p:sp>
      <p:sp>
        <p:nvSpPr>
          <p:cNvPr id="10" name="Bar">
            <a:extLst>
              <a:ext uri="{FF2B5EF4-FFF2-40B4-BE49-F238E27FC236}">
                <a16:creationId xmlns:a16="http://schemas.microsoft.com/office/drawing/2014/main" id="{371489F8-FD72-440E-84EC-51D4A768BB5E}"/>
              </a:ext>
            </a:extLst>
          </p:cNvPr>
          <p:cNvSpPr/>
          <p:nvPr userDrawn="1"/>
        </p:nvSpPr>
        <p:spPr>
          <a:xfrm>
            <a:off x="385100" y="1663329"/>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2" name="Title">
            <a:extLst>
              <a:ext uri="{FF2B5EF4-FFF2-40B4-BE49-F238E27FC236}">
                <a16:creationId xmlns:a16="http://schemas.microsoft.com/office/drawing/2014/main" id="{5535819F-7681-4776-AE9B-BEAB22E80CFE}"/>
              </a:ext>
            </a:extLst>
          </p:cNvPr>
          <p:cNvSpPr>
            <a:spLocks noGrp="1"/>
          </p:cNvSpPr>
          <p:nvPr>
            <p:ph type="title" hasCustomPrompt="1"/>
          </p:nvPr>
        </p:nvSpPr>
        <p:spPr>
          <a:xfrm>
            <a:off x="289123" y="398368"/>
            <a:ext cx="11494890" cy="868680"/>
          </a:xfrm>
        </p:spPr>
        <p:txBody>
          <a:bodyPr anchor="b"/>
          <a:lstStyle>
            <a:lvl1pPr>
              <a:defRPr/>
            </a:lvl1pPr>
          </a:lstStyle>
          <a:p>
            <a:r>
              <a:rPr lang="en-US" dirty="0"/>
              <a:t>Click to Add</a:t>
            </a:r>
            <a:br>
              <a:rPr lang="en-US" dirty="0"/>
            </a:br>
            <a:r>
              <a:rPr lang="en-US" dirty="0"/>
              <a:t>Two-Line Title</a:t>
            </a:r>
          </a:p>
        </p:txBody>
      </p:sp>
      <p:sp>
        <p:nvSpPr>
          <p:cNvPr id="3" name="Slide Number Placeholder">
            <a:extLst>
              <a:ext uri="{FF2B5EF4-FFF2-40B4-BE49-F238E27FC236}">
                <a16:creationId xmlns:a16="http://schemas.microsoft.com/office/drawing/2014/main" id="{C903090B-018E-41F6-821A-0DB185B16788}"/>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4EE71AD2-3B17-4BBC-A780-3AEAE01E7470}"/>
              </a:ext>
            </a:extLst>
          </p:cNvPr>
          <p:cNvSpPr>
            <a:spLocks noGrp="1"/>
          </p:cNvSpPr>
          <p:nvPr>
            <p:ph type="ftr" sz="quarter" idx="14"/>
          </p:nvPr>
        </p:nvSpPr>
        <p:spPr/>
        <p:txBody>
          <a:bodyPr/>
          <a:lstStyle/>
          <a:p>
            <a:r>
              <a:rPr lang="en-US" dirty="0"/>
              <a:t>CONFIDENTIAL | AUTHORIZED </a:t>
            </a:r>
          </a:p>
        </p:txBody>
      </p:sp>
    </p:spTree>
    <p:extLst>
      <p:ext uri="{BB962C8B-B14F-4D97-AF65-F5344CB8AC3E}">
        <p14:creationId xmlns:p14="http://schemas.microsoft.com/office/powerpoint/2010/main" val="103872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Left">
    <p:spTree>
      <p:nvGrpSpPr>
        <p:cNvPr id="1" name=""/>
        <p:cNvGrpSpPr/>
        <p:nvPr/>
      </p:nvGrpSpPr>
      <p:grpSpPr>
        <a:xfrm>
          <a:off x="0" y="0"/>
          <a:ext cx="0" cy="0"/>
          <a:chOff x="0" y="0"/>
          <a:chExt cx="0" cy="0"/>
        </a:xfrm>
      </p:grpSpPr>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3" y="2676894"/>
            <a:ext cx="3685309"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2818CA98-330E-4FE7-B6FF-632E3112335A}"/>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1F90604F-7FA1-41D8-9914-866F3305034E}"/>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302456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2" y="2676894"/>
            <a:ext cx="3536373"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92DC03DA-1907-4E05-9BC8-105621713139}"/>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DB2C94F6-2456-49E7-A85E-744A4B16A883}"/>
              </a:ext>
            </a:extLst>
          </p:cNvPr>
          <p:cNvSpPr>
            <a:spLocks noGrp="1"/>
          </p:cNvSpPr>
          <p:nvPr>
            <p:ph type="ftr" sz="quarter" idx="14"/>
          </p:nvPr>
        </p:nvSpPr>
        <p:spPr/>
        <p:txBody>
          <a:bodyPr/>
          <a:lstStyle/>
          <a:p>
            <a:r>
              <a:rPr lang="en-US" dirty="0"/>
              <a:t>CONFIDENTIAL | AUTHORIZED </a:t>
            </a:r>
          </a:p>
        </p:txBody>
      </p:sp>
    </p:spTree>
    <p:extLst>
      <p:ext uri="{BB962C8B-B14F-4D97-AF65-F5344CB8AC3E}">
        <p14:creationId xmlns:p14="http://schemas.microsoft.com/office/powerpoint/2010/main" val="428046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Light Picture">
    <p:bg>
      <p:bgPr>
        <a:solidFill>
          <a:schemeClr val="bg1"/>
        </a:solidFill>
        <a:effectLst/>
      </p:bgPr>
    </p:bg>
    <p:spTree>
      <p:nvGrpSpPr>
        <p:cNvPr id="1" name=""/>
        <p:cNvGrpSpPr/>
        <p:nvPr/>
      </p:nvGrpSpPr>
      <p:grpSpPr>
        <a:xfrm>
          <a:off x="0" y="0"/>
          <a:ext cx="0" cy="0"/>
          <a:chOff x="0" y="0"/>
          <a:chExt cx="0" cy="0"/>
        </a:xfrm>
      </p:grpSpPr>
      <p:sp>
        <p:nvSpPr>
          <p:cNvPr id="19" name="Date"/>
          <p:cNvSpPr>
            <a:spLocks noGrp="1"/>
          </p:cNvSpPr>
          <p:nvPr>
            <p:ph type="body" sz="quarter" idx="13" hasCustomPrompt="1"/>
          </p:nvPr>
        </p:nvSpPr>
        <p:spPr>
          <a:xfrm>
            <a:off x="290747" y="4577983"/>
            <a:ext cx="5489578" cy="339214"/>
          </a:xfrm>
        </p:spPr>
        <p:txBody>
          <a:bodyPr>
            <a:noAutofit/>
          </a:bodyPr>
          <a:lstStyle>
            <a:lvl1pPr marL="0" indent="0">
              <a:spcBef>
                <a:spcPts val="0"/>
              </a:spcBef>
              <a:buNone/>
              <a:defRPr sz="2200" baseline="0">
                <a:solidFill>
                  <a:schemeClr val="tx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p>
        </p:txBody>
      </p:sp>
      <p:sp>
        <p:nvSpPr>
          <p:cNvPr id="12" name="Subtitle"/>
          <p:cNvSpPr>
            <a:spLocks noGrp="1"/>
          </p:cNvSpPr>
          <p:nvPr>
            <p:ph type="subTitle" idx="1" hasCustomPrompt="1"/>
          </p:nvPr>
        </p:nvSpPr>
        <p:spPr>
          <a:xfrm>
            <a:off x="290747" y="4133088"/>
            <a:ext cx="8229600" cy="438912"/>
          </a:xfrm>
        </p:spPr>
        <p:txBody>
          <a:bodyPr>
            <a:noAutofit/>
          </a:bodyPr>
          <a:lstStyle>
            <a:lvl1pPr marL="0" indent="0" algn="l">
              <a:spcBef>
                <a:spcPts val="0"/>
              </a:spcBef>
              <a:buNone/>
              <a:defRPr sz="3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5" name="Title"/>
          <p:cNvSpPr>
            <a:spLocks noGrp="1"/>
          </p:cNvSpPr>
          <p:nvPr>
            <p:ph type="title" hasCustomPrompt="1"/>
          </p:nvPr>
        </p:nvSpPr>
        <p:spPr>
          <a:xfrm>
            <a:off x="290747" y="1869197"/>
            <a:ext cx="11423555" cy="1905000"/>
          </a:xfrm>
        </p:spPr>
        <p:txBody>
          <a:bodyPr anchor="b"/>
          <a:lstStyle>
            <a:lvl1pPr>
              <a:lnSpc>
                <a:spcPct val="80000"/>
              </a:lnSpc>
              <a:defRPr sz="4400">
                <a:solidFill>
                  <a:sysClr val="windowText" lastClr="000000"/>
                </a:solidFill>
              </a:defRPr>
            </a:lvl1pPr>
          </a:lstStyle>
          <a:p>
            <a:r>
              <a:rPr lang="en-US" dirty="0"/>
              <a:t>Click to edit</a:t>
            </a:r>
            <a:br>
              <a:rPr lang="en-US" dirty="0"/>
            </a:br>
            <a:r>
              <a:rPr lang="en-US" dirty="0"/>
              <a:t>master title style</a:t>
            </a:r>
          </a:p>
        </p:txBody>
      </p:sp>
      <p:sp>
        <p:nvSpPr>
          <p:cNvPr id="3" name="Footer Placeholder">
            <a:extLst>
              <a:ext uri="{FF2B5EF4-FFF2-40B4-BE49-F238E27FC236}">
                <a16:creationId xmlns:a16="http://schemas.microsoft.com/office/drawing/2014/main" id="{4D7C280C-8E1E-4531-A635-C99FE1BDEE91}"/>
              </a:ext>
            </a:extLst>
          </p:cNvPr>
          <p:cNvSpPr>
            <a:spLocks noGrp="1"/>
          </p:cNvSpPr>
          <p:nvPr>
            <p:ph type="ftr" sz="quarter" idx="14"/>
          </p:nvPr>
        </p:nvSpPr>
        <p:spPr>
          <a:xfrm>
            <a:off x="4374720" y="6129337"/>
            <a:ext cx="7481160" cy="411581"/>
          </a:xfrm>
        </p:spPr>
        <p:txBody>
          <a:bodyPr/>
          <a:lstStyle>
            <a:lvl1pPr>
              <a:defRPr>
                <a:latin typeface="+mn-lt"/>
              </a:defRPr>
            </a:lvl1pPr>
          </a:lstStyle>
          <a:p>
            <a:r>
              <a:rPr lang="en-US" dirty="0"/>
              <a:t>CONFIDENTIAL | AUTHORIZED </a:t>
            </a:r>
          </a:p>
        </p:txBody>
      </p:sp>
      <p:grpSp>
        <p:nvGrpSpPr>
          <p:cNvPr id="16" name="Logo">
            <a:extLst>
              <a:ext uri="{FF2B5EF4-FFF2-40B4-BE49-F238E27FC236}">
                <a16:creationId xmlns:a16="http://schemas.microsoft.com/office/drawing/2014/main" id="{39DC9A4F-A16F-45B4-A72C-8DB544981AE5}"/>
              </a:ext>
            </a:extLst>
          </p:cNvPr>
          <p:cNvGrpSpPr>
            <a:grpSpLocks noChangeAspect="1"/>
          </p:cNvGrpSpPr>
          <p:nvPr userDrawn="1"/>
        </p:nvGrpSpPr>
        <p:grpSpPr>
          <a:xfrm>
            <a:off x="393523" y="381956"/>
            <a:ext cx="2218745" cy="893759"/>
            <a:chOff x="393523" y="381956"/>
            <a:chExt cx="2218745" cy="893759"/>
          </a:xfrm>
        </p:grpSpPr>
        <p:sp>
          <p:nvSpPr>
            <p:cNvPr id="20" name="Element">
              <a:extLst>
                <a:ext uri="{FF2B5EF4-FFF2-40B4-BE49-F238E27FC236}">
                  <a16:creationId xmlns:a16="http://schemas.microsoft.com/office/drawing/2014/main" id="{25C81DB6-CCD4-4F17-86A3-D56DF640F56E}"/>
                </a:ext>
              </a:extLst>
            </p:cNvPr>
            <p:cNvSpPr>
              <a:spLocks noEditPoints="1"/>
            </p:cNvSpPr>
            <p:nvPr/>
          </p:nvSpPr>
          <p:spPr bwMode="auto">
            <a:xfrm>
              <a:off x="393523" y="381956"/>
              <a:ext cx="759854" cy="211008"/>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sp>
          <p:nvSpPr>
            <p:cNvPr id="21" name="Wordmark">
              <a:extLst>
                <a:ext uri="{FF2B5EF4-FFF2-40B4-BE49-F238E27FC236}">
                  <a16:creationId xmlns:a16="http://schemas.microsoft.com/office/drawing/2014/main" id="{7CF9A093-3688-4D04-9331-C6E54828F9AB}"/>
                </a:ext>
              </a:extLst>
            </p:cNvPr>
            <p:cNvSpPr>
              <a:spLocks noEditPoints="1"/>
            </p:cNvSpPr>
            <p:nvPr/>
          </p:nvSpPr>
          <p:spPr bwMode="auto">
            <a:xfrm>
              <a:off x="393523" y="730052"/>
              <a:ext cx="2218745" cy="545663"/>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etricHPE Black" panose="020B0A03030202060203" pitchFamily="34" charset="0"/>
              </a:endParaRPr>
            </a:p>
          </p:txBody>
        </p:sp>
      </p:grpSp>
    </p:spTree>
    <p:extLst>
      <p:ext uri="{BB962C8B-B14F-4D97-AF65-F5344CB8AC3E}">
        <p14:creationId xmlns:p14="http://schemas.microsoft.com/office/powerpoint/2010/main" val="658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nd Content,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0" name="Text Placeholder"/>
          <p:cNvSpPr>
            <a:spLocks noGrp="1"/>
          </p:cNvSpPr>
          <p:nvPr>
            <p:ph type="body" sz="quarter" idx="14" hasCustomPrompt="1"/>
          </p:nvPr>
        </p:nvSpPr>
        <p:spPr>
          <a:xfrm>
            <a:off x="289122" y="2691855"/>
            <a:ext cx="3566206" cy="795528"/>
          </a:xfrm>
        </p:spPr>
        <p:txBody>
          <a:bodyPr vert="horz" lIns="91440" tIns="91440" rIns="91440" bIns="91440" rtlCol="0" anchor="ctr">
            <a:noAutofit/>
          </a:bodyPr>
          <a:lstStyle>
            <a:lvl1pPr>
              <a:defRPr sz="2400" baseline="0" dirty="0">
                <a:latin typeface="+mn-lt"/>
              </a:defRPr>
            </a:lvl1pPr>
          </a:lstStyle>
          <a:p>
            <a:pPr marL="0" lvl="0" indent="0">
              <a:spcBef>
                <a:spcPts val="0"/>
              </a:spcBef>
              <a:buNone/>
            </a:pPr>
            <a:r>
              <a:rPr lang="en-US" dirty="0"/>
              <a:t>Click to add</a:t>
            </a:r>
            <a:br>
              <a:rPr lang="en-US" dirty="0"/>
            </a:br>
            <a:r>
              <a:rPr lang="en-US" dirty="0"/>
              <a:t>two-line subtitle</a:t>
            </a:r>
          </a:p>
        </p:txBody>
      </p:sp>
      <p:sp>
        <p:nvSpPr>
          <p:cNvPr id="14" name="Title"/>
          <p:cNvSpPr>
            <a:spLocks noGrp="1"/>
          </p:cNvSpPr>
          <p:nvPr>
            <p:ph type="title" hasCustomPrompt="1"/>
          </p:nvPr>
        </p:nvSpPr>
        <p:spPr>
          <a:xfrm>
            <a:off x="289122" y="1980879"/>
            <a:ext cx="3566206" cy="868680"/>
          </a:xfrm>
        </p:spPr>
        <p:txBody>
          <a:bodyPr anchor="b"/>
          <a:lstStyle>
            <a:lvl1pPr>
              <a:defRPr/>
            </a:lvl1pPr>
          </a:lstStyle>
          <a:p>
            <a:r>
              <a:rPr lang="en-US" dirty="0"/>
              <a:t>Click to Add</a:t>
            </a:r>
            <a:br>
              <a:rPr lang="en-US" dirty="0"/>
            </a:br>
            <a:r>
              <a:rPr lang="en-US" dirty="0"/>
              <a:t>multi-Line Title</a:t>
            </a:r>
          </a:p>
        </p:txBody>
      </p:sp>
      <p:sp>
        <p:nvSpPr>
          <p:cNvPr id="3" name="Slide Number Placeholder">
            <a:extLst>
              <a:ext uri="{FF2B5EF4-FFF2-40B4-BE49-F238E27FC236}">
                <a16:creationId xmlns:a16="http://schemas.microsoft.com/office/drawing/2014/main" id="{C2D12F7D-5A80-4CB3-A519-0EC3099CAB83}"/>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977D698-96B1-4B1C-AC10-E28AA670736D}"/>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36379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and Caption,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p:cNvSpPr>
            <a:spLocks noGrp="1"/>
          </p:cNvSpPr>
          <p:nvPr>
            <p:ph type="body" sz="quarter" idx="14"/>
          </p:nvPr>
        </p:nvSpPr>
        <p:spPr>
          <a:xfrm>
            <a:off x="278732" y="2534960"/>
            <a:ext cx="3546475" cy="3446462"/>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2356608"/>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3" y="1417320"/>
            <a:ext cx="3536373"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F37736B1-D7A7-4407-BE85-C3B77D9DE3FC}"/>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C2633DB1-4E58-49AF-9CC5-F4480459AEB7}"/>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56381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and Caption, Left">
    <p:spTree>
      <p:nvGrpSpPr>
        <p:cNvPr id="1" name=""/>
        <p:cNvGrpSpPr/>
        <p:nvPr/>
      </p:nvGrpSpPr>
      <p:grpSpPr>
        <a:xfrm>
          <a:off x="0" y="0"/>
          <a:ext cx="0" cy="0"/>
          <a:chOff x="0" y="0"/>
          <a:chExt cx="0" cy="0"/>
        </a:xfrm>
      </p:grpSpPr>
      <p:sp>
        <p:nvSpPr>
          <p:cNvPr id="11" name="Picture Placeholder">
            <a:extLst>
              <a:ext uri="{FF2B5EF4-FFF2-40B4-BE49-F238E27FC236}">
                <a16:creationId xmlns:a16="http://schemas.microsoft.com/office/drawing/2014/main" id="{685C0DB9-A0DF-42B9-B705-83944EECB349}"/>
              </a:ext>
            </a:extLst>
          </p:cNvPr>
          <p:cNvSpPr>
            <a:spLocks noGrp="1"/>
          </p:cNvSpPr>
          <p:nvPr>
            <p:ph type="pic" sz="quarter" idx="15" hasCustomPrompt="1"/>
          </p:nvPr>
        </p:nvSpPr>
        <p:spPr>
          <a:xfrm>
            <a:off x="4076700" y="0"/>
            <a:ext cx="8115300" cy="6858000"/>
          </a:xfrm>
        </p:spPr>
        <p:txBody>
          <a:bodyPr anchor="ctr"/>
          <a:lstStyle>
            <a:lvl1pPr marL="0" indent="0" algn="ctr">
              <a:buNone/>
              <a:defRPr>
                <a:latin typeface="+mn-lt"/>
              </a:defRPr>
            </a:lvl1pPr>
          </a:lstStyle>
          <a:p>
            <a:r>
              <a:rPr lang="en-US" dirty="0"/>
              <a:t>Click to add edge-to-edge picture</a:t>
            </a:r>
          </a:p>
        </p:txBody>
      </p:sp>
      <p:sp>
        <p:nvSpPr>
          <p:cNvPr id="7" name="Text Placeholder"/>
          <p:cNvSpPr>
            <a:spLocks noGrp="1"/>
          </p:cNvSpPr>
          <p:nvPr>
            <p:ph type="body" sz="quarter" idx="14"/>
          </p:nvPr>
        </p:nvSpPr>
        <p:spPr>
          <a:xfrm>
            <a:off x="278731" y="2534960"/>
            <a:ext cx="3546475" cy="3446462"/>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ar"/>
          <p:cNvSpPr/>
          <p:nvPr userDrawn="1"/>
        </p:nvSpPr>
        <p:spPr>
          <a:xfrm>
            <a:off x="385100" y="2356608"/>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2" y="1417320"/>
            <a:ext cx="3536373" cy="868680"/>
          </a:xfrm>
        </p:spPr>
        <p:txBody>
          <a:bodyPr anchor="b"/>
          <a:lstStyle>
            <a:lvl1pPr>
              <a:defRPr/>
            </a:lvl1pPr>
          </a:lstStyle>
          <a:p>
            <a:r>
              <a:rPr lang="en-US" dirty="0"/>
              <a:t>Click to Add</a:t>
            </a:r>
            <a:br>
              <a:rPr lang="en-US" dirty="0"/>
            </a:br>
            <a:r>
              <a:rPr lang="en-US" dirty="0"/>
              <a:t>multi-Line Title</a:t>
            </a:r>
          </a:p>
        </p:txBody>
      </p:sp>
      <p:sp>
        <p:nvSpPr>
          <p:cNvPr id="4" name="Slide Number Placeholder">
            <a:extLst>
              <a:ext uri="{FF2B5EF4-FFF2-40B4-BE49-F238E27FC236}">
                <a16:creationId xmlns:a16="http://schemas.microsoft.com/office/drawing/2014/main" id="{8085FE46-B145-48DA-84CC-BEC7ABB0F6C2}"/>
              </a:ext>
            </a:extLst>
          </p:cNvPr>
          <p:cNvSpPr>
            <a:spLocks noGrp="1"/>
          </p:cNvSpPr>
          <p:nvPr>
            <p:ph type="sldNum" sz="quarter" idx="17"/>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62B249EC-9477-452C-91FB-A412BD37EFC8}"/>
              </a:ext>
            </a:extLst>
          </p:cNvPr>
          <p:cNvSpPr>
            <a:spLocks noGrp="1"/>
          </p:cNvSpPr>
          <p:nvPr>
            <p:ph type="ftr" sz="quarter" idx="16"/>
          </p:nvPr>
        </p:nvSpPr>
        <p:spPr/>
        <p:txBody>
          <a:bodyPr/>
          <a:lstStyle/>
          <a:p>
            <a:r>
              <a:rPr lang="en-US" dirty="0"/>
              <a:t>CONFIDENTIAL | AUTHORIZED </a:t>
            </a:r>
          </a:p>
        </p:txBody>
      </p:sp>
    </p:spTree>
    <p:extLst>
      <p:ext uri="{BB962C8B-B14F-4D97-AF65-F5344CB8AC3E}">
        <p14:creationId xmlns:p14="http://schemas.microsoft.com/office/powerpoint/2010/main" val="16353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1" name="Text Placeholder"/>
          <p:cNvSpPr>
            <a:spLocks noGrp="1"/>
          </p:cNvSpPr>
          <p:nvPr>
            <p:ph type="body" sz="half" idx="2" hasCustomPrompt="1"/>
          </p:nvPr>
        </p:nvSpPr>
        <p:spPr bwMode="ltGray">
          <a:xfrm>
            <a:off x="8526166" y="999674"/>
            <a:ext cx="3257847" cy="5096326"/>
          </a:xfrm>
          <a:noFill/>
          <a:ln w="57150">
            <a:solidFill>
              <a:srgbClr val="32DAC8"/>
            </a:solid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2" name="Content Placeholder">
            <a:extLst>
              <a:ext uri="{FF2B5EF4-FFF2-40B4-BE49-F238E27FC236}">
                <a16:creationId xmlns:a16="http://schemas.microsoft.com/office/drawing/2014/main" id="{269A3E8D-DCFB-4D37-86BB-56632B0912B1}"/>
              </a:ext>
            </a:extLst>
          </p:cNvPr>
          <p:cNvSpPr>
            <a:spLocks noGrp="1"/>
          </p:cNvSpPr>
          <p:nvPr>
            <p:ph sz="quarter" idx="18"/>
          </p:nvPr>
        </p:nvSpPr>
        <p:spPr>
          <a:xfrm>
            <a:off x="385100" y="995363"/>
            <a:ext cx="7844500"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37FCC12E-6D90-403E-80FA-0F7CB28A28D9}"/>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1E92FAC-B699-43F5-B87D-2D8B714080E4}"/>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C38747A7-25DE-48D8-8D31-0F3DF66ADF9A}"/>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Text Placeholder"/>
          <p:cNvSpPr>
            <a:spLocks noGrp="1"/>
          </p:cNvSpPr>
          <p:nvPr>
            <p:ph type="body" sz="half" idx="2" hasCustomPrompt="1"/>
          </p:nvPr>
        </p:nvSpPr>
        <p:spPr bwMode="ltGray">
          <a:xfrm>
            <a:off x="8526166" y="999674"/>
            <a:ext cx="3257847" cy="5096326"/>
          </a:xfrm>
          <a:noFill/>
          <a:ln w="57150">
            <a:no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5" name="Picture Placeholder"/>
          <p:cNvSpPr>
            <a:spLocks noGrp="1"/>
          </p:cNvSpPr>
          <p:nvPr>
            <p:ph type="pic" sz="quarter" idx="18" hasCustomPrompt="1"/>
          </p:nvPr>
        </p:nvSpPr>
        <p:spPr>
          <a:xfrm>
            <a:off x="381000" y="999540"/>
            <a:ext cx="7470648" cy="5096460"/>
          </a:xfrm>
          <a:ln>
            <a:noFill/>
            <a:miter lim="800000"/>
          </a:ln>
        </p:spPr>
        <p:txBody>
          <a:bodyPr anchor="ctr"/>
          <a:lstStyle>
            <a:lvl1pPr marL="0" indent="0" algn="ctr">
              <a:buNone/>
              <a:defRPr>
                <a:latin typeface="+mn-lt"/>
              </a:defRPr>
            </a:lvl1pPr>
          </a:lstStyle>
          <a:p>
            <a:r>
              <a:rPr lang="en-US" dirty="0"/>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C5722C60-FC76-4A73-9A5C-0D547B644D69}"/>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8A295B4-CD29-4A4B-B08E-9A6CC4F4CF81}"/>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B8558E5-A9EE-4418-B017-3EBC0B35FAB1}"/>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Left">
    <p:spTree>
      <p:nvGrpSpPr>
        <p:cNvPr id="1" name=""/>
        <p:cNvGrpSpPr/>
        <p:nvPr/>
      </p:nvGrpSpPr>
      <p:grpSpPr>
        <a:xfrm>
          <a:off x="0" y="0"/>
          <a:ext cx="0" cy="0"/>
          <a:chOff x="0" y="0"/>
          <a:chExt cx="0" cy="0"/>
        </a:xfrm>
      </p:grpSpPr>
      <p:sp>
        <p:nvSpPr>
          <p:cNvPr id="14" name="Text Placeholder"/>
          <p:cNvSpPr>
            <a:spLocks noGrp="1"/>
          </p:cNvSpPr>
          <p:nvPr>
            <p:ph type="body" sz="half" idx="2" hasCustomPrompt="1"/>
          </p:nvPr>
        </p:nvSpPr>
        <p:spPr bwMode="ltGray">
          <a:xfrm>
            <a:off x="285743" y="999674"/>
            <a:ext cx="3257847" cy="5096326"/>
          </a:xfrm>
          <a:noFill/>
          <a:ln w="57150">
            <a:no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5" name="Picture Placeholder"/>
          <p:cNvSpPr>
            <a:spLocks noGrp="1"/>
          </p:cNvSpPr>
          <p:nvPr>
            <p:ph type="pic" sz="quarter" idx="18" hasCustomPrompt="1"/>
          </p:nvPr>
        </p:nvSpPr>
        <p:spPr>
          <a:xfrm>
            <a:off x="4313365" y="999540"/>
            <a:ext cx="7470648" cy="5096460"/>
          </a:xfrm>
          <a:ln>
            <a:noFill/>
            <a:miter lim="800000"/>
          </a:ln>
        </p:spPr>
        <p:txBody>
          <a:bodyPr anchor="ctr"/>
          <a:lstStyle>
            <a:lvl1pPr marL="0" indent="0" algn="ctr">
              <a:buNone/>
              <a:defRPr>
                <a:latin typeface="+mn-lt"/>
              </a:defRPr>
            </a:lvl1pPr>
          </a:lstStyle>
          <a:p>
            <a:r>
              <a:rPr lang="en-US" dirty="0"/>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C5722C60-FC76-4A73-9A5C-0D547B644D69}"/>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8A295B4-CD29-4A4B-B08E-9A6CC4F4CF81}"/>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0B8558E5-A9EE-4418-B017-3EBC0B35FAB1}"/>
              </a:ext>
            </a:extLst>
          </p:cNvPr>
          <p:cNvSpPr>
            <a:spLocks noGrp="1"/>
          </p:cNvSpPr>
          <p:nvPr>
            <p:ph type="ftr" sz="quarter" idx="19"/>
          </p:nvPr>
        </p:nvSpPr>
        <p:spPr/>
        <p:txBody>
          <a:bodyPr/>
          <a:lstStyle/>
          <a:p>
            <a:r>
              <a:rPr lang="en-US" dirty="0"/>
              <a:t>CONFIDENTIAL | AUTHORIZED </a:t>
            </a:r>
          </a:p>
        </p:txBody>
      </p:sp>
    </p:spTree>
    <p:extLst>
      <p:ext uri="{BB962C8B-B14F-4D97-AF65-F5344CB8AC3E}">
        <p14:creationId xmlns:p14="http://schemas.microsoft.com/office/powerpoint/2010/main" val="363233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9" name="Content Placeholder">
            <a:extLst>
              <a:ext uri="{FF2B5EF4-FFF2-40B4-BE49-F238E27FC236}">
                <a16:creationId xmlns:a16="http://schemas.microsoft.com/office/drawing/2014/main" id="{184DB124-5DB1-4AD3-9276-D81D2209D170}"/>
              </a:ext>
            </a:extLst>
          </p:cNvPr>
          <p:cNvSpPr>
            <a:spLocks noGrp="1"/>
          </p:cNvSpPr>
          <p:nvPr>
            <p:ph sz="quarter" idx="22"/>
          </p:nvPr>
        </p:nvSpPr>
        <p:spPr>
          <a:xfrm>
            <a:off x="8515445" y="999540"/>
            <a:ext cx="3257847" cy="51005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p:cNvSpPr>
            <a:spLocks noGrp="1"/>
          </p:cNvSpPr>
          <p:nvPr>
            <p:ph type="pic" sz="quarter" idx="18" hasCustomPrompt="1"/>
          </p:nvPr>
        </p:nvSpPr>
        <p:spPr>
          <a:xfrm>
            <a:off x="381000" y="999540"/>
            <a:ext cx="7470648" cy="5096460"/>
          </a:xfrm>
          <a:ln>
            <a:noFill/>
            <a:miter lim="800000"/>
          </a:ln>
        </p:spPr>
        <p:txBody>
          <a:bodyPr anchor="ctr"/>
          <a:lstStyle>
            <a:lvl1pPr marL="0" indent="0" algn="ctr">
              <a:buNone/>
              <a:defRPr>
                <a:latin typeface="+mn-lt"/>
              </a:defRPr>
            </a:lvl1pPr>
          </a:lstStyle>
          <a:p>
            <a:r>
              <a:rPr lang="en-US" dirty="0"/>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n-lt"/>
            </a:endParaRPr>
          </a:p>
        </p:txBody>
      </p:sp>
      <p:sp>
        <p:nvSpPr>
          <p:cNvPr id="4" name="Title">
            <a:extLst>
              <a:ext uri="{FF2B5EF4-FFF2-40B4-BE49-F238E27FC236}">
                <a16:creationId xmlns:a16="http://schemas.microsoft.com/office/drawing/2014/main" id="{4B1C1C31-7119-4D9E-8DED-87033B4B0713}"/>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6B8E13A3-BC15-450D-96D1-EB785D605BB8}"/>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191AA25E-ECBD-44CD-9DE9-F058616E771E}"/>
              </a:ext>
            </a:extLst>
          </p:cNvPr>
          <p:cNvSpPr>
            <a:spLocks noGrp="1"/>
          </p:cNvSpPr>
          <p:nvPr>
            <p:ph type="ftr" sz="quarter" idx="23"/>
          </p:nvPr>
        </p:nvSpPr>
        <p:spPr/>
        <p:txBody>
          <a:bodyPr/>
          <a:lstStyle/>
          <a:p>
            <a:r>
              <a:rPr lang="en-US" dirty="0"/>
              <a:t>CONFIDENTIAL | AUTHORIZED </a:t>
            </a:r>
          </a:p>
        </p:txBody>
      </p:sp>
    </p:spTree>
    <p:extLst>
      <p:ext uri="{BB962C8B-B14F-4D97-AF65-F5344CB8AC3E}">
        <p14:creationId xmlns:p14="http://schemas.microsoft.com/office/powerpoint/2010/main" val="268349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18" name="Text Placeholder 2"/>
          <p:cNvSpPr>
            <a:spLocks noGrp="1"/>
          </p:cNvSpPr>
          <p:nvPr>
            <p:ph type="body" sz="half" idx="19" hasCustomPrompt="1"/>
          </p:nvPr>
        </p:nvSpPr>
        <p:spPr bwMode="ltGray">
          <a:xfrm>
            <a:off x="6172895" y="4925740"/>
            <a:ext cx="5611118" cy="1170260"/>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0" name="Picture Placeholder 2">
            <a:extLst>
              <a:ext uri="{FF2B5EF4-FFF2-40B4-BE49-F238E27FC236}">
                <a16:creationId xmlns:a16="http://schemas.microsoft.com/office/drawing/2014/main" id="{E11EEBA4-9351-4C42-9CB1-BC966ADFAF07}"/>
              </a:ext>
            </a:extLst>
          </p:cNvPr>
          <p:cNvSpPr>
            <a:spLocks noGrp="1"/>
          </p:cNvSpPr>
          <p:nvPr>
            <p:ph type="pic" sz="quarter" idx="23" hasCustomPrompt="1"/>
          </p:nvPr>
        </p:nvSpPr>
        <p:spPr>
          <a:xfrm>
            <a:off x="6172725" y="999540"/>
            <a:ext cx="5611288" cy="3803904"/>
          </a:xfrm>
        </p:spPr>
        <p:txBody>
          <a:bodyPr anchor="ctr"/>
          <a:lstStyle>
            <a:lvl1pPr marL="0" indent="0" algn="ctr">
              <a:buNone/>
              <a:defRPr>
                <a:latin typeface="+mn-lt"/>
              </a:defRPr>
            </a:lvl1pPr>
          </a:lstStyle>
          <a:p>
            <a:r>
              <a:rPr lang="en-US" dirty="0"/>
              <a:t>Click to add picture</a:t>
            </a:r>
          </a:p>
        </p:txBody>
      </p:sp>
      <p:sp>
        <p:nvSpPr>
          <p:cNvPr id="16" name="Text Placeholder 1"/>
          <p:cNvSpPr>
            <a:spLocks noGrp="1"/>
          </p:cNvSpPr>
          <p:nvPr>
            <p:ph type="body" sz="half" idx="2" hasCustomPrompt="1"/>
          </p:nvPr>
        </p:nvSpPr>
        <p:spPr bwMode="ltGray">
          <a:xfrm>
            <a:off x="381000" y="4925740"/>
            <a:ext cx="5611118" cy="1170260"/>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7" name="Picture Placeholder 1"/>
          <p:cNvSpPr>
            <a:spLocks noGrp="1"/>
          </p:cNvSpPr>
          <p:nvPr>
            <p:ph type="pic" sz="quarter" idx="18" hasCustomPrompt="1"/>
          </p:nvPr>
        </p:nvSpPr>
        <p:spPr>
          <a:xfrm>
            <a:off x="381000" y="999540"/>
            <a:ext cx="5611288" cy="3803904"/>
          </a:xfrm>
        </p:spPr>
        <p:txBody>
          <a:bodyPr anchor="ctr"/>
          <a:lstStyle>
            <a:lvl1pPr marL="0" indent="0" algn="ctr">
              <a:buNone/>
              <a:defRPr>
                <a:latin typeface="+mn-lt"/>
              </a:defRPr>
            </a:lvl1pPr>
          </a:lstStyle>
          <a:p>
            <a:r>
              <a:rPr lang="en-US" dirty="0"/>
              <a:t>Click to add picture</a:t>
            </a:r>
          </a:p>
        </p:txBody>
      </p:sp>
      <p:sp>
        <p:nvSpPr>
          <p:cNvPr id="12"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0F79D366-784C-495D-8F64-93E8B37FC9D0}"/>
              </a:ext>
            </a:extLst>
          </p:cNvPr>
          <p:cNvSpPr>
            <a:spLocks noGrp="1"/>
          </p:cNvSpPr>
          <p:nvPr>
            <p:ph type="title"/>
          </p:nvPr>
        </p:nvSpPr>
        <p:spPr>
          <a:xfrm>
            <a:off x="285743" y="391852"/>
            <a:ext cx="11498270" cy="401362"/>
          </a:xfrm>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833220B8-73BB-42A1-AE6B-0898C72176B1}"/>
              </a:ext>
            </a:extLst>
          </p:cNvPr>
          <p:cNvSpPr>
            <a:spLocks noGrp="1"/>
          </p:cNvSpPr>
          <p:nvPr>
            <p:ph type="sldNum" sz="quarter" idx="22"/>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278F3E4F-3B9E-412C-A6C9-621D3C25AA9F}"/>
              </a:ext>
            </a:extLst>
          </p:cNvPr>
          <p:cNvSpPr>
            <a:spLocks noGrp="1"/>
          </p:cNvSpPr>
          <p:nvPr>
            <p:ph type="ftr" sz="quarter" idx="21"/>
          </p:nvPr>
        </p:nvSpPr>
        <p:spPr/>
        <p:txBody>
          <a:bodyPr/>
          <a:lstStyle/>
          <a:p>
            <a:r>
              <a:rPr lang="en-US" dirty="0"/>
              <a:t>CONFIDENTIAL | AUTHORIZED </a:t>
            </a: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26" name="Text Placeholder 3"/>
          <p:cNvSpPr>
            <a:spLocks noGrp="1"/>
          </p:cNvSpPr>
          <p:nvPr>
            <p:ph type="body" sz="half" idx="21" hasCustomPrompt="1"/>
          </p:nvPr>
        </p:nvSpPr>
        <p:spPr bwMode="ltGray">
          <a:xfrm>
            <a:off x="8105705"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27" name="Picture Placeholder 3"/>
          <p:cNvSpPr>
            <a:spLocks noGrp="1"/>
          </p:cNvSpPr>
          <p:nvPr>
            <p:ph type="pic" sz="quarter" idx="22" hasCustomPrompt="1"/>
          </p:nvPr>
        </p:nvSpPr>
        <p:spPr>
          <a:xfrm>
            <a:off x="8097009" y="999540"/>
            <a:ext cx="3678308" cy="3803904"/>
          </a:xfrm>
        </p:spPr>
        <p:txBody>
          <a:bodyPr anchor="ctr"/>
          <a:lstStyle>
            <a:lvl1pPr marL="0" indent="0" algn="ctr">
              <a:buNone/>
              <a:defRPr>
                <a:latin typeface="+mn-lt"/>
              </a:defRPr>
            </a:lvl1pPr>
          </a:lstStyle>
          <a:p>
            <a:r>
              <a:rPr lang="en-US" dirty="0"/>
              <a:t>Click to add picture</a:t>
            </a:r>
          </a:p>
        </p:txBody>
      </p:sp>
      <p:sp>
        <p:nvSpPr>
          <p:cNvPr id="24" name="Text Placeholder 2"/>
          <p:cNvSpPr>
            <a:spLocks noGrp="1"/>
          </p:cNvSpPr>
          <p:nvPr>
            <p:ph type="body" sz="half" idx="19" hasCustomPrompt="1"/>
          </p:nvPr>
        </p:nvSpPr>
        <p:spPr bwMode="ltGray">
          <a:xfrm>
            <a:off x="4239004"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25" name="Picture Placeholder 2"/>
          <p:cNvSpPr>
            <a:spLocks noGrp="1"/>
          </p:cNvSpPr>
          <p:nvPr>
            <p:ph type="pic" sz="quarter" idx="20" hasCustomPrompt="1"/>
          </p:nvPr>
        </p:nvSpPr>
        <p:spPr>
          <a:xfrm>
            <a:off x="4239004" y="999540"/>
            <a:ext cx="3678308" cy="3803904"/>
          </a:xfrm>
        </p:spPr>
        <p:txBody>
          <a:bodyPr anchor="ctr"/>
          <a:lstStyle>
            <a:lvl1pPr marL="0" indent="0" algn="ctr">
              <a:buNone/>
              <a:defRPr>
                <a:latin typeface="+mn-lt"/>
              </a:defRPr>
            </a:lvl1pPr>
          </a:lstStyle>
          <a:p>
            <a:r>
              <a:rPr lang="en-US" dirty="0"/>
              <a:t>Click to add picture</a:t>
            </a:r>
          </a:p>
        </p:txBody>
      </p:sp>
      <p:sp>
        <p:nvSpPr>
          <p:cNvPr id="18" name="Text Placeholder 1"/>
          <p:cNvSpPr>
            <a:spLocks noGrp="1"/>
          </p:cNvSpPr>
          <p:nvPr>
            <p:ph type="body" sz="half" idx="2" hasCustomPrompt="1"/>
          </p:nvPr>
        </p:nvSpPr>
        <p:spPr bwMode="ltGray">
          <a:xfrm>
            <a:off x="389696"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9" name="Picture Placeholder 1"/>
          <p:cNvSpPr>
            <a:spLocks noGrp="1"/>
          </p:cNvSpPr>
          <p:nvPr>
            <p:ph type="pic" sz="quarter" idx="18" hasCustomPrompt="1"/>
          </p:nvPr>
        </p:nvSpPr>
        <p:spPr>
          <a:xfrm>
            <a:off x="381000" y="999540"/>
            <a:ext cx="3678308" cy="3803904"/>
          </a:xfrm>
        </p:spPr>
        <p:txBody>
          <a:bodyPr anchor="ctr"/>
          <a:lstStyle>
            <a:lvl1pPr marL="0" indent="0" algn="ctr">
              <a:buNone/>
              <a:defRPr>
                <a:latin typeface="+mn-lt"/>
              </a:defRPr>
            </a:lvl1pPr>
          </a:lstStyle>
          <a:p>
            <a:r>
              <a:rPr lang="en-US" dirty="0"/>
              <a:t>Click to add picture</a:t>
            </a:r>
          </a:p>
        </p:txBody>
      </p:sp>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dirty="0"/>
              <a:t>CONFIDENTIAL | AUTHORIZED </a:t>
            </a: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s with Text">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145BD124-6171-43C5-8405-25101FA6FBFB}"/>
              </a:ext>
            </a:extLst>
          </p:cNvPr>
          <p:cNvSpPr>
            <a:spLocks noGrp="1"/>
          </p:cNvSpPr>
          <p:nvPr>
            <p:ph type="body" sz="quarter" idx="26"/>
          </p:nvPr>
        </p:nvSpPr>
        <p:spPr>
          <a:xfrm>
            <a:off x="7994740"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20" name="Bar 3">
            <a:extLst>
              <a:ext uri="{FF2B5EF4-FFF2-40B4-BE49-F238E27FC236}">
                <a16:creationId xmlns:a16="http://schemas.microsoft.com/office/drawing/2014/main" id="{42FA215D-0B81-4E67-9714-4DF602504A3A}"/>
              </a:ext>
            </a:extLst>
          </p:cNvPr>
          <p:cNvSpPr/>
          <p:nvPr userDrawn="1"/>
        </p:nvSpPr>
        <p:spPr>
          <a:xfrm>
            <a:off x="8097009" y="4258726"/>
            <a:ext cx="367920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7" name="Picture Placeholder 3"/>
          <p:cNvSpPr>
            <a:spLocks noGrp="1"/>
          </p:cNvSpPr>
          <p:nvPr>
            <p:ph type="pic" sz="quarter" idx="22" hasCustomPrompt="1"/>
          </p:nvPr>
        </p:nvSpPr>
        <p:spPr>
          <a:xfrm>
            <a:off x="8097009" y="999540"/>
            <a:ext cx="3678308" cy="3132000"/>
          </a:xfrm>
        </p:spPr>
        <p:txBody>
          <a:bodyPr anchor="ctr"/>
          <a:lstStyle>
            <a:lvl1pPr marL="0" indent="0" algn="ctr">
              <a:buNone/>
              <a:defRPr>
                <a:latin typeface="+mn-lt"/>
              </a:defRPr>
            </a:lvl1pPr>
          </a:lstStyle>
          <a:p>
            <a:r>
              <a:rPr lang="en-US" dirty="0"/>
              <a:t>Click to add picture</a:t>
            </a:r>
          </a:p>
        </p:txBody>
      </p:sp>
      <p:sp>
        <p:nvSpPr>
          <p:cNvPr id="17" name="Bar 2">
            <a:extLst>
              <a:ext uri="{FF2B5EF4-FFF2-40B4-BE49-F238E27FC236}">
                <a16:creationId xmlns:a16="http://schemas.microsoft.com/office/drawing/2014/main" id="{0D8D023B-EF10-400C-BF2B-43E4924E8642}"/>
              </a:ext>
            </a:extLst>
          </p:cNvPr>
          <p:cNvSpPr/>
          <p:nvPr userDrawn="1"/>
        </p:nvSpPr>
        <p:spPr>
          <a:xfrm>
            <a:off x="4239004" y="4258726"/>
            <a:ext cx="3679200" cy="548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3" name="Text Placeholder 2">
            <a:extLst>
              <a:ext uri="{FF2B5EF4-FFF2-40B4-BE49-F238E27FC236}">
                <a16:creationId xmlns:a16="http://schemas.microsoft.com/office/drawing/2014/main" id="{5A3D17EC-2963-45F0-9DC4-19C039BA810F}"/>
              </a:ext>
            </a:extLst>
          </p:cNvPr>
          <p:cNvSpPr>
            <a:spLocks noGrp="1"/>
          </p:cNvSpPr>
          <p:nvPr>
            <p:ph type="body" sz="quarter" idx="25"/>
          </p:nvPr>
        </p:nvSpPr>
        <p:spPr>
          <a:xfrm>
            <a:off x="4136735"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25" name="Picture Placeholder 2"/>
          <p:cNvSpPr>
            <a:spLocks noGrp="1"/>
          </p:cNvSpPr>
          <p:nvPr>
            <p:ph type="pic" sz="quarter" idx="20" hasCustomPrompt="1"/>
          </p:nvPr>
        </p:nvSpPr>
        <p:spPr>
          <a:xfrm>
            <a:off x="4239004" y="999540"/>
            <a:ext cx="3678308" cy="3132000"/>
          </a:xfrm>
        </p:spPr>
        <p:txBody>
          <a:bodyPr anchor="ctr"/>
          <a:lstStyle>
            <a:lvl1pPr marL="0" indent="0" algn="ctr">
              <a:buNone/>
              <a:defRPr>
                <a:latin typeface="+mn-lt"/>
              </a:defRPr>
            </a:lvl1pPr>
          </a:lstStyle>
          <a:p>
            <a:r>
              <a:rPr lang="en-US" dirty="0"/>
              <a:t>Click to add picture</a:t>
            </a:r>
          </a:p>
        </p:txBody>
      </p:sp>
      <p:sp>
        <p:nvSpPr>
          <p:cNvPr id="12" name="Text Placeholder 1">
            <a:extLst>
              <a:ext uri="{FF2B5EF4-FFF2-40B4-BE49-F238E27FC236}">
                <a16:creationId xmlns:a16="http://schemas.microsoft.com/office/drawing/2014/main" id="{FF3BA045-26B3-4E52-9906-6D3BA878767E}"/>
              </a:ext>
            </a:extLst>
          </p:cNvPr>
          <p:cNvSpPr>
            <a:spLocks noGrp="1"/>
          </p:cNvSpPr>
          <p:nvPr>
            <p:ph type="body" sz="quarter" idx="14"/>
          </p:nvPr>
        </p:nvSpPr>
        <p:spPr>
          <a:xfrm>
            <a:off x="278731"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6" name="Bar 1">
            <a:extLst>
              <a:ext uri="{FF2B5EF4-FFF2-40B4-BE49-F238E27FC236}">
                <a16:creationId xmlns:a16="http://schemas.microsoft.com/office/drawing/2014/main" id="{A6732A66-F432-4DBF-9D12-1CD6789335F1}"/>
              </a:ext>
            </a:extLst>
          </p:cNvPr>
          <p:cNvSpPr/>
          <p:nvPr userDrawn="1"/>
        </p:nvSpPr>
        <p:spPr>
          <a:xfrm>
            <a:off x="377894" y="4258726"/>
            <a:ext cx="3679200"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9" name="Picture Placeholder 1"/>
          <p:cNvSpPr>
            <a:spLocks noGrp="1"/>
          </p:cNvSpPr>
          <p:nvPr>
            <p:ph type="pic" sz="quarter" idx="18" hasCustomPrompt="1"/>
          </p:nvPr>
        </p:nvSpPr>
        <p:spPr>
          <a:xfrm>
            <a:off x="379447" y="999540"/>
            <a:ext cx="3678308" cy="3132000"/>
          </a:xfrm>
        </p:spPr>
        <p:txBody>
          <a:bodyPr anchor="ctr"/>
          <a:lstStyle>
            <a:lvl1pPr marL="0" indent="0" algn="ctr">
              <a:buNone/>
              <a:defRPr>
                <a:latin typeface="+mn-lt"/>
              </a:defRPr>
            </a:lvl1pPr>
          </a:lstStyle>
          <a:p>
            <a:r>
              <a:rPr lang="en-US" dirty="0"/>
              <a:t>Click to add picture</a:t>
            </a:r>
          </a:p>
        </p:txBody>
      </p:sp>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dirty="0"/>
              <a:t>CONFIDENTIAL | AUTHORIZED </a:t>
            </a:r>
          </a:p>
        </p:txBody>
      </p:sp>
    </p:spTree>
    <p:extLst>
      <p:ext uri="{BB962C8B-B14F-4D97-AF65-F5344CB8AC3E}">
        <p14:creationId xmlns:p14="http://schemas.microsoft.com/office/powerpoint/2010/main" val="20559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Bar">
            <a:extLst>
              <a:ext uri="{FF2B5EF4-FFF2-40B4-BE49-F238E27FC236}">
                <a16:creationId xmlns:a16="http://schemas.microsoft.com/office/drawing/2014/main" id="{59513FE3-337B-42EA-8F5D-B1D6CDD0F4A0}"/>
              </a:ext>
            </a:extLst>
          </p:cNvP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 name="Title">
            <a:extLst>
              <a:ext uri="{FF2B5EF4-FFF2-40B4-BE49-F238E27FC236}">
                <a16:creationId xmlns:a16="http://schemas.microsoft.com/office/drawing/2014/main" id="{05049E51-8DF9-4218-921D-C081999073EA}"/>
              </a:ext>
            </a:extLst>
          </p:cNvPr>
          <p:cNvSpPr>
            <a:spLocks noGrp="1"/>
          </p:cNvSpPr>
          <p:nvPr>
            <p:ph type="title"/>
          </p:nvPr>
        </p:nvSpPr>
        <p:spPr/>
        <p:txBody>
          <a:bodyPr/>
          <a:lstStyle/>
          <a:p>
            <a:r>
              <a:rPr lang="en-US"/>
              <a:t>Click to edit Master title style</a:t>
            </a:r>
            <a:endParaRPr lang="en-US" dirty="0"/>
          </a:p>
        </p:txBody>
      </p:sp>
      <p:sp>
        <p:nvSpPr>
          <p:cNvPr id="15" name="Text Placeholder 6">
            <a:extLst>
              <a:ext uri="{FF2B5EF4-FFF2-40B4-BE49-F238E27FC236}">
                <a16:creationId xmlns:a16="http://schemas.microsoft.com/office/drawing/2014/main" id="{BFAAB4F0-B0A9-4671-AB48-BA9B5FA97F98}"/>
              </a:ext>
            </a:extLst>
          </p:cNvPr>
          <p:cNvSpPr>
            <a:spLocks noGrp="1"/>
          </p:cNvSpPr>
          <p:nvPr>
            <p:ph type="body" sz="quarter" idx="17"/>
          </p:nvPr>
        </p:nvSpPr>
        <p:spPr>
          <a:xfrm>
            <a:off x="413999" y="5371526"/>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4" name="Text Placeholder 5">
            <a:extLst>
              <a:ext uri="{FF2B5EF4-FFF2-40B4-BE49-F238E27FC236}">
                <a16:creationId xmlns:a16="http://schemas.microsoft.com/office/drawing/2014/main" id="{D4849EE3-6EC2-479A-93E8-35E49B7D799D}"/>
              </a:ext>
            </a:extLst>
          </p:cNvPr>
          <p:cNvSpPr>
            <a:spLocks noGrp="1"/>
          </p:cNvSpPr>
          <p:nvPr>
            <p:ph type="body" sz="quarter" idx="16"/>
          </p:nvPr>
        </p:nvSpPr>
        <p:spPr>
          <a:xfrm>
            <a:off x="413999" y="4511467"/>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3" name="Text Placeholder 4">
            <a:extLst>
              <a:ext uri="{FF2B5EF4-FFF2-40B4-BE49-F238E27FC236}">
                <a16:creationId xmlns:a16="http://schemas.microsoft.com/office/drawing/2014/main" id="{44BC743F-9EA3-4934-A5D5-4DB56D605F91}"/>
              </a:ext>
            </a:extLst>
          </p:cNvPr>
          <p:cNvSpPr>
            <a:spLocks noGrp="1"/>
          </p:cNvSpPr>
          <p:nvPr>
            <p:ph type="body" sz="quarter" idx="15"/>
          </p:nvPr>
        </p:nvSpPr>
        <p:spPr>
          <a:xfrm>
            <a:off x="413999" y="3651406"/>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30BEDE27-A8C2-4066-B18C-F2AF9D0E869A}"/>
              </a:ext>
            </a:extLst>
          </p:cNvPr>
          <p:cNvSpPr>
            <a:spLocks noGrp="1"/>
          </p:cNvSpPr>
          <p:nvPr>
            <p:ph type="body" sz="quarter" idx="14"/>
          </p:nvPr>
        </p:nvSpPr>
        <p:spPr>
          <a:xfrm>
            <a:off x="413999" y="2791345"/>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1" name="Text Placeholder 2">
            <a:extLst>
              <a:ext uri="{FF2B5EF4-FFF2-40B4-BE49-F238E27FC236}">
                <a16:creationId xmlns:a16="http://schemas.microsoft.com/office/drawing/2014/main" id="{06A40CBC-5E5F-4C0D-B831-0B04ABB23E0E}"/>
              </a:ext>
            </a:extLst>
          </p:cNvPr>
          <p:cNvSpPr>
            <a:spLocks noGrp="1"/>
          </p:cNvSpPr>
          <p:nvPr>
            <p:ph type="body" sz="quarter" idx="13"/>
          </p:nvPr>
        </p:nvSpPr>
        <p:spPr>
          <a:xfrm>
            <a:off x="413999" y="1931284"/>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0" name="Text Placeholder 1">
            <a:extLst>
              <a:ext uri="{FF2B5EF4-FFF2-40B4-BE49-F238E27FC236}">
                <a16:creationId xmlns:a16="http://schemas.microsoft.com/office/drawing/2014/main" id="{6C56A94C-CC87-4EFE-A931-1D7270A84237}"/>
              </a:ext>
            </a:extLst>
          </p:cNvPr>
          <p:cNvSpPr>
            <a:spLocks noGrp="1"/>
          </p:cNvSpPr>
          <p:nvPr>
            <p:ph type="body" sz="quarter" idx="12"/>
          </p:nvPr>
        </p:nvSpPr>
        <p:spPr>
          <a:xfrm>
            <a:off x="413999" y="1071223"/>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3" name="Slide Number Placeholder">
            <a:extLst>
              <a:ext uri="{FF2B5EF4-FFF2-40B4-BE49-F238E27FC236}">
                <a16:creationId xmlns:a16="http://schemas.microsoft.com/office/drawing/2014/main" id="{6E8F2DF7-9AD5-47AF-92C4-F9011D8150E2}"/>
              </a:ext>
            </a:extLst>
          </p:cNvPr>
          <p:cNvSpPr>
            <a:spLocks noGrp="1"/>
          </p:cNvSpPr>
          <p:nvPr>
            <p:ph type="sldNum" sz="quarter" idx="10"/>
          </p:nvPr>
        </p:nvSpPr>
        <p:spPr/>
        <p:txBody>
          <a:bodyPr/>
          <a:lstStyle/>
          <a:p>
            <a:pPr defTabSz="1088421"/>
            <a:fld id="{104FC826-72BB-4AF1-BA01-A94F7396A7DC}" type="slidenum">
              <a:rPr lang="en-US" smtClean="0"/>
              <a:pPr defTabSz="1088421"/>
              <a:t>‹#›</a:t>
            </a:fld>
            <a:endParaRPr lang="en-US" dirty="0"/>
          </a:p>
        </p:txBody>
      </p:sp>
      <p:sp>
        <p:nvSpPr>
          <p:cNvPr id="4" name="Footer Placeholder">
            <a:extLst>
              <a:ext uri="{FF2B5EF4-FFF2-40B4-BE49-F238E27FC236}">
                <a16:creationId xmlns:a16="http://schemas.microsoft.com/office/drawing/2014/main" id="{763A2EDB-3F77-406C-9116-E786D4D6A658}"/>
              </a:ext>
            </a:extLst>
          </p:cNvPr>
          <p:cNvSpPr>
            <a:spLocks noGrp="1"/>
          </p:cNvSpPr>
          <p:nvPr>
            <p:ph type="ftr" sz="quarter" idx="11"/>
          </p:nvPr>
        </p:nvSpPr>
        <p:spPr/>
        <p:txBody>
          <a:bodyPr/>
          <a:lstStyle/>
          <a:p>
            <a:r>
              <a:rPr lang="en-US" dirty="0"/>
              <a:t>CONFIDENTIAL | AUTHORIZED </a:t>
            </a:r>
          </a:p>
        </p:txBody>
      </p:sp>
    </p:spTree>
    <p:extLst>
      <p:ext uri="{BB962C8B-B14F-4D97-AF65-F5344CB8AC3E}">
        <p14:creationId xmlns:p14="http://schemas.microsoft.com/office/powerpoint/2010/main" val="405840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s with Text">
    <p:spTree>
      <p:nvGrpSpPr>
        <p:cNvPr id="1" name=""/>
        <p:cNvGrpSpPr/>
        <p:nvPr/>
      </p:nvGrpSpPr>
      <p:grpSpPr>
        <a:xfrm>
          <a:off x="0" y="0"/>
          <a:ext cx="0" cy="0"/>
          <a:chOff x="0" y="0"/>
          <a:chExt cx="0" cy="0"/>
        </a:xfrm>
      </p:grpSpPr>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dirty="0"/>
              <a:t>CONFIDENTIAL | AUTHORIZED </a:t>
            </a:r>
          </a:p>
        </p:txBody>
      </p:sp>
      <p:sp>
        <p:nvSpPr>
          <p:cNvPr id="13" name="Text Placeholder 2">
            <a:extLst>
              <a:ext uri="{FF2B5EF4-FFF2-40B4-BE49-F238E27FC236}">
                <a16:creationId xmlns:a16="http://schemas.microsoft.com/office/drawing/2014/main" id="{5A3D17EC-2963-45F0-9DC4-19C039BA810F}"/>
              </a:ext>
            </a:extLst>
          </p:cNvPr>
          <p:cNvSpPr>
            <a:spLocks noGrp="1"/>
          </p:cNvSpPr>
          <p:nvPr>
            <p:ph type="body" sz="quarter" idx="25"/>
          </p:nvPr>
        </p:nvSpPr>
        <p:spPr>
          <a:xfrm>
            <a:off x="6096001" y="4310712"/>
            <a:ext cx="5688012"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7" name="Bar 2">
            <a:extLst>
              <a:ext uri="{FF2B5EF4-FFF2-40B4-BE49-F238E27FC236}">
                <a16:creationId xmlns:a16="http://schemas.microsoft.com/office/drawing/2014/main" id="{0D8D023B-EF10-400C-BF2B-43E4924E8642}"/>
              </a:ext>
            </a:extLst>
          </p:cNvPr>
          <p:cNvSpPr/>
          <p:nvPr userDrawn="1"/>
        </p:nvSpPr>
        <p:spPr>
          <a:xfrm>
            <a:off x="6222013" y="4258726"/>
            <a:ext cx="5562000" cy="548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8" name="Picture Placeholder 2">
            <a:extLst>
              <a:ext uri="{FF2B5EF4-FFF2-40B4-BE49-F238E27FC236}">
                <a16:creationId xmlns:a16="http://schemas.microsoft.com/office/drawing/2014/main" id="{BFE93BF0-E1B7-4E00-B095-E182346B5D7F}"/>
              </a:ext>
            </a:extLst>
          </p:cNvPr>
          <p:cNvSpPr>
            <a:spLocks noGrp="1"/>
          </p:cNvSpPr>
          <p:nvPr>
            <p:ph type="pic" sz="quarter" idx="20" hasCustomPrompt="1"/>
          </p:nvPr>
        </p:nvSpPr>
        <p:spPr>
          <a:xfrm>
            <a:off x="6222013" y="985963"/>
            <a:ext cx="5562000" cy="3132000"/>
          </a:xfrm>
        </p:spPr>
        <p:txBody>
          <a:bodyPr anchor="ctr"/>
          <a:lstStyle>
            <a:lvl1pPr marL="0" indent="0" algn="ctr">
              <a:buNone/>
              <a:defRPr>
                <a:latin typeface="+mn-lt"/>
              </a:defRPr>
            </a:lvl1pPr>
          </a:lstStyle>
          <a:p>
            <a:r>
              <a:rPr lang="en-US" dirty="0"/>
              <a:t>Click to add picture</a:t>
            </a:r>
          </a:p>
        </p:txBody>
      </p:sp>
      <p:sp>
        <p:nvSpPr>
          <p:cNvPr id="12" name="Text Placeholder 1">
            <a:extLst>
              <a:ext uri="{FF2B5EF4-FFF2-40B4-BE49-F238E27FC236}">
                <a16:creationId xmlns:a16="http://schemas.microsoft.com/office/drawing/2014/main" id="{FF3BA045-26B3-4E52-9906-6D3BA878767E}"/>
              </a:ext>
            </a:extLst>
          </p:cNvPr>
          <p:cNvSpPr>
            <a:spLocks noGrp="1"/>
          </p:cNvSpPr>
          <p:nvPr>
            <p:ph type="body" sz="quarter" idx="14"/>
          </p:nvPr>
        </p:nvSpPr>
        <p:spPr>
          <a:xfrm>
            <a:off x="278731" y="4310712"/>
            <a:ext cx="5661163"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6" name="Bar 1">
            <a:extLst>
              <a:ext uri="{FF2B5EF4-FFF2-40B4-BE49-F238E27FC236}">
                <a16:creationId xmlns:a16="http://schemas.microsoft.com/office/drawing/2014/main" id="{A6732A66-F432-4DBF-9D12-1CD6789335F1}"/>
              </a:ext>
            </a:extLst>
          </p:cNvPr>
          <p:cNvSpPr/>
          <p:nvPr userDrawn="1"/>
        </p:nvSpPr>
        <p:spPr>
          <a:xfrm>
            <a:off x="377894" y="4258726"/>
            <a:ext cx="5562000"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21" name="Picture Placeholder 1">
            <a:extLst>
              <a:ext uri="{FF2B5EF4-FFF2-40B4-BE49-F238E27FC236}">
                <a16:creationId xmlns:a16="http://schemas.microsoft.com/office/drawing/2014/main" id="{D48EE7C4-611A-445E-A636-05C3A89474E9}"/>
              </a:ext>
            </a:extLst>
          </p:cNvPr>
          <p:cNvSpPr>
            <a:spLocks noGrp="1"/>
          </p:cNvSpPr>
          <p:nvPr>
            <p:ph type="pic" sz="quarter" idx="18" hasCustomPrompt="1"/>
          </p:nvPr>
        </p:nvSpPr>
        <p:spPr>
          <a:xfrm>
            <a:off x="381000" y="999540"/>
            <a:ext cx="5562600" cy="3132000"/>
          </a:xfrm>
        </p:spPr>
        <p:txBody>
          <a:bodyPr anchor="ctr"/>
          <a:lstStyle>
            <a:lvl1pPr marL="0" indent="0" algn="ctr">
              <a:buNone/>
              <a:defRPr>
                <a:latin typeface="+mn-lt"/>
              </a:defRPr>
            </a:lvl1pPr>
          </a:lstStyle>
          <a:p>
            <a:r>
              <a:rPr lang="en-US" dirty="0"/>
              <a:t>Click to add picture</a:t>
            </a:r>
          </a:p>
        </p:txBody>
      </p:sp>
    </p:spTree>
    <p:extLst>
      <p:ext uri="{BB962C8B-B14F-4D97-AF65-F5344CB8AC3E}">
        <p14:creationId xmlns:p14="http://schemas.microsoft.com/office/powerpoint/2010/main" val="124183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dge-To-Edge Picture">
    <p:spTree>
      <p:nvGrpSpPr>
        <p:cNvPr id="1" name=""/>
        <p:cNvGrpSpPr/>
        <p:nvPr/>
      </p:nvGrpSpPr>
      <p:grpSpPr>
        <a:xfrm>
          <a:off x="0" y="0"/>
          <a:ext cx="0" cy="0"/>
          <a:chOff x="0" y="0"/>
          <a:chExt cx="0" cy="0"/>
        </a:xfrm>
      </p:grpSpPr>
      <p:sp>
        <p:nvSpPr>
          <p:cNvPr id="15" name="Picture Placeholder"/>
          <p:cNvSpPr>
            <a:spLocks noGrp="1"/>
          </p:cNvSpPr>
          <p:nvPr>
            <p:ph type="pic" sz="quarter" idx="18" hasCustomPrompt="1"/>
          </p:nvPr>
        </p:nvSpPr>
        <p:spPr>
          <a:xfrm>
            <a:off x="0" y="0"/>
            <a:ext cx="12192000" cy="6858000"/>
          </a:xfrm>
          <a:ln>
            <a:noFill/>
            <a:miter lim="800000"/>
          </a:ln>
        </p:spPr>
        <p:txBody>
          <a:bodyPr anchor="ctr"/>
          <a:lstStyle>
            <a:lvl1pPr marL="0" indent="0" algn="ctr">
              <a:buNone/>
              <a:defRPr>
                <a:latin typeface="+mn-lt"/>
              </a:defRPr>
            </a:lvl1pPr>
          </a:lstStyle>
          <a:p>
            <a:r>
              <a:rPr lang="en-US" dirty="0"/>
              <a:t>Click to add picture</a:t>
            </a:r>
          </a:p>
        </p:txBody>
      </p:sp>
    </p:spTree>
    <p:extLst>
      <p:ext uri="{BB962C8B-B14F-4D97-AF65-F5344CB8AC3E}">
        <p14:creationId xmlns:p14="http://schemas.microsoft.com/office/powerpoint/2010/main" val="4917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ype As Art, Single Line">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308CDED-96CC-443C-B3E3-675A1C4732F9}"/>
              </a:ext>
            </a:extLst>
          </p:cNvPr>
          <p:cNvSpPr>
            <a:spLocks noGrp="1"/>
          </p:cNvSpPr>
          <p:nvPr>
            <p:ph type="title" hasCustomPrompt="1"/>
          </p:nvPr>
        </p:nvSpPr>
        <p:spPr>
          <a:xfrm>
            <a:off x="380999" y="685800"/>
            <a:ext cx="11430001" cy="5517572"/>
          </a:xfrm>
          <a:prstGeom prst="rect">
            <a:avLst/>
          </a:prstGeom>
          <a:ln w="57150">
            <a:noFill/>
            <a:miter lim="800000"/>
          </a:ln>
        </p:spPr>
        <p:txBody>
          <a:bodyPr vert="horz" lIns="0" tIns="432000" rIns="0" bIns="0" rtlCol="0" anchor="ctr" anchorCtr="0">
            <a:normAutofit/>
          </a:bodyPr>
          <a:lstStyle>
            <a:lvl1pPr algn="ctr">
              <a:lnSpc>
                <a:spcPct val="75000"/>
              </a:lnSpc>
              <a:defRPr sz="17000">
                <a:blipFill dpi="0" rotWithShape="1">
                  <a:blip r:embed="rId2"/>
                  <a:srcRect/>
                  <a:tile tx="0" ty="0" sx="100000" sy="100000" flip="xy" algn="l"/>
                </a:blipFill>
              </a:defRPr>
            </a:lvl1pPr>
          </a:lstStyle>
          <a:p>
            <a:r>
              <a:rPr lang="en-US" dirty="0"/>
              <a:t>Single line</a:t>
            </a:r>
          </a:p>
        </p:txBody>
      </p:sp>
    </p:spTree>
    <p:extLst>
      <p:ext uri="{BB962C8B-B14F-4D97-AF65-F5344CB8AC3E}">
        <p14:creationId xmlns:p14="http://schemas.microsoft.com/office/powerpoint/2010/main" val="1607677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ype As Art, Multiple Lines">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308CDED-96CC-443C-B3E3-675A1C4732F9}"/>
              </a:ext>
            </a:extLst>
          </p:cNvPr>
          <p:cNvSpPr>
            <a:spLocks noGrp="1"/>
          </p:cNvSpPr>
          <p:nvPr>
            <p:ph type="title" hasCustomPrompt="1"/>
          </p:nvPr>
        </p:nvSpPr>
        <p:spPr>
          <a:xfrm>
            <a:off x="380999" y="685800"/>
            <a:ext cx="11430001" cy="5517572"/>
          </a:xfrm>
          <a:prstGeom prst="rect">
            <a:avLst/>
          </a:prstGeom>
          <a:ln w="57150">
            <a:noFill/>
            <a:miter lim="800000"/>
          </a:ln>
        </p:spPr>
        <p:txBody>
          <a:bodyPr vert="horz" lIns="0" tIns="432000" rIns="0" bIns="0" rtlCol="0" anchor="ctr" anchorCtr="0">
            <a:normAutofit/>
          </a:bodyPr>
          <a:lstStyle>
            <a:lvl1pPr algn="l">
              <a:lnSpc>
                <a:spcPct val="65000"/>
              </a:lnSpc>
              <a:defRPr sz="12500">
                <a:blipFill dpi="0" rotWithShape="1">
                  <a:blip r:embed="rId2"/>
                  <a:srcRect/>
                  <a:tile tx="0" ty="0" sx="100000" sy="100000" flip="xy" algn="l"/>
                </a:blipFill>
              </a:defRPr>
            </a:lvl1pPr>
          </a:lstStyle>
          <a:p>
            <a:r>
              <a:rPr lang="en-US" dirty="0"/>
              <a:t>Multiple </a:t>
            </a:r>
            <a:br>
              <a:rPr lang="en-US" dirty="0"/>
            </a:br>
            <a:r>
              <a:rPr lang="en-US" dirty="0"/>
              <a:t>lines </a:t>
            </a:r>
          </a:p>
        </p:txBody>
      </p:sp>
    </p:spTree>
    <p:extLst>
      <p:ext uri="{BB962C8B-B14F-4D97-AF65-F5344CB8AC3E}">
        <p14:creationId xmlns:p14="http://schemas.microsoft.com/office/powerpoint/2010/main" val="4239520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44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5202D382-F177-4EDD-9E63-D410F58B207D}"/>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5D5BB30E-8FED-4853-AD8A-7BB93B3FF178}"/>
              </a:ext>
            </a:extLst>
          </p:cNvPr>
          <p:cNvSpPr>
            <a:spLocks noGrp="1"/>
          </p:cNvSpPr>
          <p:nvPr>
            <p:ph type="ftr" sz="quarter" idx="10"/>
          </p:nvPr>
        </p:nvSpPr>
        <p:spPr/>
        <p:txBody>
          <a:bodyPr/>
          <a:lstStyle/>
          <a:p>
            <a:r>
              <a:rPr lang="en-US" dirty="0"/>
              <a:t>CONFIDENTIAL | AUTHORIZED </a:t>
            </a:r>
          </a:p>
        </p:txBody>
      </p:sp>
    </p:spTree>
    <p:extLst>
      <p:ext uri="{BB962C8B-B14F-4D97-AF65-F5344CB8AC3E}">
        <p14:creationId xmlns:p14="http://schemas.microsoft.com/office/powerpoint/2010/main" val="22481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Text Placeholder">
            <a:extLst>
              <a:ext uri="{FF2B5EF4-FFF2-40B4-BE49-F238E27FC236}">
                <a16:creationId xmlns:a16="http://schemas.microsoft.com/office/drawing/2014/main" id="{6BDD934D-C46A-42E7-82F9-E43F9A3604D0}"/>
              </a:ext>
            </a:extLst>
          </p:cNvPr>
          <p:cNvSpPr>
            <a:spLocks noGrp="1"/>
          </p:cNvSpPr>
          <p:nvPr>
            <p:ph type="body" sz="quarter" idx="13" hasCustomPrompt="1"/>
          </p:nvPr>
        </p:nvSpPr>
        <p:spPr>
          <a:xfrm>
            <a:off x="293442" y="3528820"/>
            <a:ext cx="11517557" cy="2055116"/>
          </a:xfrm>
        </p:spPr>
        <p:txBody>
          <a:bodyPr>
            <a:noAutofit/>
          </a:bodyPr>
          <a:lstStyle>
            <a:lvl1pPr marL="0" indent="0">
              <a:spcBef>
                <a:spcPts val="0"/>
              </a:spcBef>
              <a:buNone/>
              <a:defRPr sz="2200"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Speaker contact information</a:t>
            </a:r>
          </a:p>
        </p:txBody>
      </p:sp>
      <p:sp>
        <p:nvSpPr>
          <p:cNvPr id="16" name="Bar">
            <a:extLst>
              <a:ext uri="{FF2B5EF4-FFF2-40B4-BE49-F238E27FC236}">
                <a16:creationId xmlns:a16="http://schemas.microsoft.com/office/drawing/2014/main" id="{62127D76-909D-4C18-BB52-4DDB379ACAE3}"/>
              </a:ext>
            </a:extLst>
          </p:cNvPr>
          <p:cNvSpPr/>
          <p:nvPr userDrawn="1"/>
        </p:nvSpPr>
        <p:spPr>
          <a:xfrm>
            <a:off x="381000" y="3374136"/>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2" name="Title">
            <a:extLst>
              <a:ext uri="{FF2B5EF4-FFF2-40B4-BE49-F238E27FC236}">
                <a16:creationId xmlns:a16="http://schemas.microsoft.com/office/drawing/2014/main" id="{B56764AC-9C6B-4C1D-BE2B-C4E8A087CA75}"/>
              </a:ext>
            </a:extLst>
          </p:cNvPr>
          <p:cNvSpPr>
            <a:spLocks noGrp="1"/>
          </p:cNvSpPr>
          <p:nvPr>
            <p:ph type="title" hasCustomPrompt="1"/>
          </p:nvPr>
        </p:nvSpPr>
        <p:spPr>
          <a:xfrm>
            <a:off x="284749" y="521016"/>
            <a:ext cx="6195700" cy="2828660"/>
          </a:xfrm>
        </p:spPr>
        <p:txBody>
          <a:bodyPr anchor="b"/>
          <a:lstStyle>
            <a:lvl1pPr>
              <a:lnSpc>
                <a:spcPct val="85000"/>
              </a:lnSpc>
              <a:defRPr sz="4400"/>
            </a:lvl1pPr>
          </a:lstStyle>
          <a:p>
            <a:r>
              <a:rPr lang="en-US" dirty="0"/>
              <a:t>Click to add thank you message</a:t>
            </a:r>
          </a:p>
        </p:txBody>
      </p:sp>
      <p:sp>
        <p:nvSpPr>
          <p:cNvPr id="13" name="Footer Placeholder">
            <a:extLst>
              <a:ext uri="{FF2B5EF4-FFF2-40B4-BE49-F238E27FC236}">
                <a16:creationId xmlns:a16="http://schemas.microsoft.com/office/drawing/2014/main" id="{B08835D9-51EC-4CAD-A07F-93C2FF4161B9}"/>
              </a:ext>
            </a:extLst>
          </p:cNvPr>
          <p:cNvSpPr>
            <a:spLocks noGrp="1"/>
          </p:cNvSpPr>
          <p:nvPr>
            <p:ph type="ftr" sz="quarter" idx="3"/>
          </p:nvPr>
        </p:nvSpPr>
        <p:spPr>
          <a:xfrm>
            <a:off x="4374720" y="6129337"/>
            <a:ext cx="7481160" cy="411581"/>
          </a:xfrm>
          <a:prstGeom prst="rect">
            <a:avLst/>
          </a:prstGeom>
        </p:spPr>
        <p:txBody>
          <a:bodyPr vert="horz" lIns="90000" tIns="0" rIns="90000" bIns="0" rtlCol="0" anchor="b"/>
          <a:lstStyle>
            <a:lvl1pPr algn="r">
              <a:lnSpc>
                <a:spcPct val="90000"/>
              </a:lnSpc>
              <a:defRPr sz="1200" cap="all" baseline="0">
                <a:solidFill>
                  <a:schemeClr val="bg2"/>
                </a:solidFill>
                <a:latin typeface="+mn-lt"/>
              </a:defRPr>
            </a:lvl1pPr>
          </a:lstStyle>
          <a:p>
            <a:r>
              <a:rPr lang="en-US" dirty="0"/>
              <a:t>CONFIDENTIAL | AUTHORIZED </a:t>
            </a:r>
          </a:p>
        </p:txBody>
      </p:sp>
    </p:spTree>
    <p:extLst>
      <p:ext uri="{BB962C8B-B14F-4D97-AF65-F5344CB8AC3E}">
        <p14:creationId xmlns:p14="http://schemas.microsoft.com/office/powerpoint/2010/main" val="37456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31" name="SP Agenda Notice" hidden="1"/>
          <p:cNvSpPr>
            <a:spLocks noGrp="1"/>
          </p:cNvSpPr>
          <p:nvPr>
            <p:ph sz="quarter" idx="13" hasCustomPrompt="1"/>
          </p:nvPr>
        </p:nvSpPr>
        <p:spPr>
          <a:xfrm>
            <a:off x="12344400" y="48315"/>
            <a:ext cx="3103200"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dirty="0"/>
              <a:t>This is the </a:t>
            </a:r>
            <a:r>
              <a:rPr lang="en-US" noProof="0" dirty="0" err="1"/>
              <a:t>SlideProof</a:t>
            </a:r>
            <a:r>
              <a:rPr lang="en-US" noProof="0" dirty="0"/>
              <a:t> Agenda Layout</a:t>
            </a:r>
          </a:p>
          <a:p>
            <a:pPr lvl="0"/>
            <a:r>
              <a:rPr lang="en-US" noProof="0" dirty="0"/>
              <a:t>http://www.veodin.com/slideproof/manual/agenda/</a:t>
            </a:r>
          </a:p>
          <a:p>
            <a:pPr lvl="0"/>
            <a:r>
              <a:rPr lang="en-US" noProof="0" dirty="0"/>
              <a:t>Use the Selection Pane (Alt+F10) to make the hidden shapes of the Agenda visible. Make sure you group them again after editing and rename them with </a:t>
            </a:r>
            <a:r>
              <a:rPr lang="en-US" noProof="0" dirty="0" err="1"/>
              <a:t>SlideProof</a:t>
            </a:r>
            <a:r>
              <a:rPr lang="en-US" noProof="0" dirty="0"/>
              <a:t> &gt; Agenda &gt; Rename Agenda Groups</a:t>
            </a:r>
          </a:p>
          <a:p>
            <a:pPr lvl="0"/>
            <a:r>
              <a:rPr lang="en-US" noProof="0" dirty="0"/>
              <a:t>Expected group names are:</a:t>
            </a:r>
          </a:p>
          <a:p>
            <a:pPr lvl="1"/>
            <a:endParaRPr lang="en-US" noProof="0" dirty="0"/>
          </a:p>
          <a:p>
            <a:pPr lvl="1"/>
            <a:r>
              <a:rPr lang="en-US" noProof="0" dirty="0"/>
              <a:t>SP Agenda Section - Mandatory</a:t>
            </a:r>
          </a:p>
          <a:p>
            <a:pPr lvl="1"/>
            <a:r>
              <a:rPr lang="en-US" noProof="0" dirty="0"/>
              <a:t>SP Agenda Section Highlight - Highlight the current section</a:t>
            </a:r>
          </a:p>
          <a:p>
            <a:pPr lvl="1"/>
            <a:r>
              <a:rPr lang="en-US" noProof="0" dirty="0"/>
              <a:t>SP Agenda Subsection - Mandatory if showing subsections</a:t>
            </a:r>
          </a:p>
          <a:p>
            <a:pPr lvl="1"/>
            <a:r>
              <a:rPr lang="en-US" noProof="0" dirty="0"/>
              <a:t>SP Agenda Subsection Highlight - Highlight the current subsection</a:t>
            </a:r>
          </a:p>
          <a:p>
            <a:pPr lvl="0"/>
            <a:r>
              <a:rPr lang="en-US" noProof="0" dirty="0"/>
              <a:t>Any shapes or images inside the groups will appear on the agenda pages. This notice (SP Agenda Notice) will not appear on the agenda pages.</a:t>
            </a:r>
          </a:p>
          <a:p>
            <a:pPr lvl="0"/>
            <a:r>
              <a:rPr lang="en-US" noProof="0" dirty="0"/>
              <a:t>Valid text placeholders are:</a:t>
            </a:r>
          </a:p>
          <a:p>
            <a:pPr lvl="1"/>
            <a:endParaRPr lang="en-US" noProof="0" dirty="0"/>
          </a:p>
          <a:p>
            <a:pPr lvl="1"/>
            <a:r>
              <a:rPr lang="en-US" noProof="0" dirty="0"/>
              <a:t>Section number:</a:t>
            </a:r>
          </a:p>
          <a:p>
            <a:pPr lvl="1"/>
            <a:r>
              <a:rPr lang="en-US" noProof="0" dirty="0"/>
              <a:t>&lt;N&gt; for Arabic number 1, 2, 3</a:t>
            </a:r>
          </a:p>
          <a:p>
            <a:pPr lvl="1"/>
            <a:r>
              <a:rPr lang="en-US" noProof="0" dirty="0"/>
              <a:t>&lt;R&gt; for Roman numeral I, II, III</a:t>
            </a:r>
          </a:p>
          <a:p>
            <a:pPr lvl="1"/>
            <a:r>
              <a:rPr lang="en-US" noProof="0" dirty="0"/>
              <a:t>&lt;RL&gt; for lower-case Roman numeral </a:t>
            </a:r>
            <a:r>
              <a:rPr lang="en-US" noProof="0" dirty="0" err="1"/>
              <a:t>i</a:t>
            </a:r>
            <a:r>
              <a:rPr lang="en-US" noProof="0" dirty="0"/>
              <a:t>, ii, iii</a:t>
            </a:r>
          </a:p>
          <a:p>
            <a:pPr lvl="1"/>
            <a:r>
              <a:rPr lang="en-US" noProof="0" dirty="0"/>
              <a:t>&lt;A&gt; for alphabetic character A, B, C</a:t>
            </a:r>
          </a:p>
          <a:p>
            <a:pPr lvl="1"/>
            <a:r>
              <a:rPr lang="en-US" noProof="0" dirty="0"/>
              <a:t>&lt;AL&gt; for lower-case Alphabetic character</a:t>
            </a:r>
          </a:p>
          <a:p>
            <a:pPr lvl="1"/>
            <a:r>
              <a:rPr lang="en-US" noProof="0" dirty="0"/>
              <a:t>&lt;TEXT&gt;</a:t>
            </a:r>
          </a:p>
          <a:p>
            <a:pPr lvl="1"/>
            <a:r>
              <a:rPr lang="en-US" noProof="0" dirty="0"/>
              <a:t>&lt;RESPONSIBLE&gt;</a:t>
            </a:r>
          </a:p>
          <a:p>
            <a:pPr lvl="1"/>
            <a:r>
              <a:rPr lang="en-US" noProof="0" dirty="0"/>
              <a:t>&lt;TIMESLOT&gt;</a:t>
            </a:r>
          </a:p>
          <a:p>
            <a:pPr lvl="1"/>
            <a:r>
              <a:rPr lang="en-US" noProof="0" dirty="0"/>
              <a:t>&lt;DURATION&gt; for duration</a:t>
            </a:r>
          </a:p>
          <a:p>
            <a:pPr lvl="1"/>
            <a:r>
              <a:rPr lang="en-US" noProof="0" dirty="0"/>
              <a:t>&lt;P&gt; for page number</a:t>
            </a:r>
          </a:p>
          <a:p>
            <a:pPr lvl="0"/>
            <a:r>
              <a:rPr lang="en-US" noProof="0" dirty="0"/>
              <a:t>If you want the agenda to be vertically centered on each Agenda slide, rename this layout to:</a:t>
            </a:r>
          </a:p>
          <a:p>
            <a:pPr lvl="1"/>
            <a:endParaRPr lang="en-US" noProof="0" dirty="0"/>
          </a:p>
          <a:p>
            <a:pPr lvl="1"/>
            <a:r>
              <a:rPr lang="en-US" noProof="0" dirty="0"/>
              <a:t>SP Agenda Vertical</a:t>
            </a:r>
          </a:p>
        </p:txBody>
      </p:sp>
      <p:grpSp>
        <p:nvGrpSpPr>
          <p:cNvPr id="3" name="SP Agenda Section" hidden="1"/>
          <p:cNvGrpSpPr/>
          <p:nvPr userDrawn="1"/>
        </p:nvGrpSpPr>
        <p:grpSpPr>
          <a:xfrm>
            <a:off x="385100" y="2085631"/>
            <a:ext cx="8657275" cy="369332"/>
            <a:chOff x="1797664" y="2085631"/>
            <a:chExt cx="8657274" cy="369332"/>
          </a:xfrm>
        </p:grpSpPr>
        <p:sp>
          <p:nvSpPr>
            <p:cNvPr id="20" name="Textbox"/>
            <p:cNvSpPr txBox="1">
              <a:spLocks/>
            </p:cNvSpPr>
            <p:nvPr userDrawn="1"/>
          </p:nvSpPr>
          <p:spPr>
            <a:xfrm>
              <a:off x="2267220" y="2085631"/>
              <a:ext cx="3843347" cy="369332"/>
            </a:xfrm>
            <a:prstGeom prst="rect">
              <a:avLst/>
            </a:prstGeom>
            <a:noFill/>
          </p:spPr>
          <p:txBody>
            <a:bodyPr wrap="square" rtlCol="0" anchor="ctr">
              <a:normAutofit/>
            </a:bodyPr>
            <a:lstStyle/>
            <a:p>
              <a:pPr defTabSz="9334267">
                <a:tabLst>
                  <a:tab pos="9512062" algn="l"/>
                </a:tabLst>
              </a:pPr>
              <a:r>
                <a:rPr lang="en-US" sz="1400" dirty="0">
                  <a:solidFill>
                    <a:schemeClr val="tx1"/>
                  </a:solidFill>
                </a:rPr>
                <a:t>&lt;TEXT&gt;</a:t>
              </a:r>
            </a:p>
          </p:txBody>
        </p:sp>
        <p:sp>
          <p:nvSpPr>
            <p:cNvPr id="21" name="Textbox"/>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400" dirty="0">
                  <a:solidFill>
                    <a:schemeClr val="tx1"/>
                  </a:solidFill>
                </a:rPr>
                <a:t>&lt;N&gt;</a:t>
              </a:r>
            </a:p>
          </p:txBody>
        </p:sp>
        <p:sp>
          <p:nvSpPr>
            <p:cNvPr id="22" name="Textbox"/>
            <p:cNvSpPr txBox="1">
              <a:spLocks/>
            </p:cNvSpPr>
            <p:nvPr userDrawn="1"/>
          </p:nvSpPr>
          <p:spPr>
            <a:xfrm>
              <a:off x="9817944" y="2085631"/>
              <a:ext cx="636994" cy="369332"/>
            </a:xfrm>
            <a:prstGeom prst="rect">
              <a:avLst/>
            </a:prstGeom>
            <a:noFill/>
          </p:spPr>
          <p:txBody>
            <a:bodyPr wrap="none" rtlCol="0" anchor="ctr">
              <a:noAutofit/>
            </a:bodyPr>
            <a:lstStyle/>
            <a:p>
              <a:pPr algn="r"/>
              <a:r>
                <a:rPr lang="en-US" sz="1400" dirty="0">
                  <a:solidFill>
                    <a:schemeClr val="tx1"/>
                  </a:solidFill>
                </a:rPr>
                <a:t>&lt;P&gt;</a:t>
              </a:r>
            </a:p>
          </p:txBody>
        </p:sp>
        <p:sp>
          <p:nvSpPr>
            <p:cNvPr id="24" name="Textbox"/>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400" dirty="0">
                  <a:solidFill>
                    <a:schemeClr val="tx1"/>
                  </a:solidFill>
                </a:rPr>
                <a:t>&lt;TIMESLOT&gt;</a:t>
              </a:r>
            </a:p>
          </p:txBody>
        </p:sp>
        <p:sp>
          <p:nvSpPr>
            <p:cNvPr id="28" name="Textbox"/>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400" dirty="0">
                  <a:solidFill>
                    <a:schemeClr val="tx1"/>
                  </a:solidFill>
                </a:rPr>
                <a:t>&lt;RESPONSIBLE&gt;</a:t>
              </a:r>
            </a:p>
          </p:txBody>
        </p:sp>
        <p:sp>
          <p:nvSpPr>
            <p:cNvPr id="29" name="Textbox"/>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400" dirty="0">
                  <a:solidFill>
                    <a:schemeClr val="tx1"/>
                  </a:solidFill>
                </a:rPr>
                <a:t>&lt;DURATION&gt;</a:t>
              </a:r>
            </a:p>
          </p:txBody>
        </p:sp>
      </p:grpSp>
      <p:grpSp>
        <p:nvGrpSpPr>
          <p:cNvPr id="4" name="SP Agenda Section Highlight" hidden="1"/>
          <p:cNvGrpSpPr>
            <a:grpSpLocks/>
          </p:cNvGrpSpPr>
          <p:nvPr userDrawn="1"/>
        </p:nvGrpSpPr>
        <p:grpSpPr>
          <a:xfrm>
            <a:off x="385100" y="2616963"/>
            <a:ext cx="8657274" cy="369332"/>
            <a:chOff x="1797664" y="2616963"/>
            <a:chExt cx="8657274" cy="369332"/>
          </a:xfrm>
          <a:solidFill>
            <a:schemeClr val="accent1">
              <a:lumMod val="60000"/>
              <a:lumOff val="40000"/>
            </a:schemeClr>
          </a:solidFill>
        </p:grpSpPr>
        <p:sp>
          <p:nvSpPr>
            <p:cNvPr id="32" name="Textbox"/>
            <p:cNvSpPr txBox="1">
              <a:spLocks/>
            </p:cNvSpPr>
            <p:nvPr userDrawn="1"/>
          </p:nvSpPr>
          <p:spPr>
            <a:xfrm>
              <a:off x="2267220" y="2616963"/>
              <a:ext cx="3843347" cy="369332"/>
            </a:xfrm>
            <a:prstGeom prst="rect">
              <a:avLst/>
            </a:prstGeom>
            <a:noFill/>
          </p:spPr>
          <p:txBody>
            <a:bodyPr wrap="square" rtlCol="0" anchor="ctr">
              <a:normAutofit/>
            </a:bodyPr>
            <a:lstStyle/>
            <a:p>
              <a:pPr defTabSz="9334267">
                <a:tabLst>
                  <a:tab pos="9512062" algn="l"/>
                </a:tabLst>
              </a:pPr>
              <a:r>
                <a:rPr lang="en-US" sz="1400" b="1" dirty="0">
                  <a:solidFill>
                    <a:schemeClr val="tx1"/>
                  </a:solidFill>
                </a:rPr>
                <a:t>&lt;TEXT&gt;</a:t>
              </a:r>
            </a:p>
          </p:txBody>
        </p:sp>
        <p:sp>
          <p:nvSpPr>
            <p:cNvPr id="33" name="Textbox"/>
            <p:cNvSpPr txBox="1">
              <a:spLocks/>
            </p:cNvSpPr>
            <p:nvPr userDrawn="1"/>
          </p:nvSpPr>
          <p:spPr>
            <a:xfrm>
              <a:off x="1797664" y="2616963"/>
              <a:ext cx="379556" cy="369332"/>
            </a:xfrm>
            <a:prstGeom prst="rect">
              <a:avLst/>
            </a:prstGeom>
            <a:noFill/>
          </p:spPr>
          <p:txBody>
            <a:bodyPr wrap="none" rtlCol="0" anchor="ctr">
              <a:noAutofit/>
            </a:bodyPr>
            <a:lstStyle/>
            <a:p>
              <a:pPr algn="ctr"/>
              <a:r>
                <a:rPr lang="en-US" sz="1400" b="1" dirty="0">
                  <a:solidFill>
                    <a:schemeClr val="tx1"/>
                  </a:solidFill>
                </a:rPr>
                <a:t>&lt;N&gt;</a:t>
              </a:r>
            </a:p>
          </p:txBody>
        </p:sp>
        <p:sp>
          <p:nvSpPr>
            <p:cNvPr id="34" name="Textbox"/>
            <p:cNvSpPr txBox="1">
              <a:spLocks/>
            </p:cNvSpPr>
            <p:nvPr userDrawn="1"/>
          </p:nvSpPr>
          <p:spPr>
            <a:xfrm>
              <a:off x="9817944" y="2616963"/>
              <a:ext cx="636994" cy="369332"/>
            </a:xfrm>
            <a:prstGeom prst="rect">
              <a:avLst/>
            </a:prstGeom>
            <a:noFill/>
          </p:spPr>
          <p:txBody>
            <a:bodyPr wrap="none" rtlCol="0" anchor="ctr">
              <a:noAutofit/>
            </a:bodyPr>
            <a:lstStyle/>
            <a:p>
              <a:pPr algn="r"/>
              <a:r>
                <a:rPr lang="en-US" sz="1400" b="1" dirty="0">
                  <a:solidFill>
                    <a:schemeClr val="tx1"/>
                  </a:solidFill>
                </a:rPr>
                <a:t>&lt;P&gt;</a:t>
              </a:r>
            </a:p>
          </p:txBody>
        </p:sp>
        <p:sp>
          <p:nvSpPr>
            <p:cNvPr id="35" name="Textbox"/>
            <p:cNvSpPr txBox="1">
              <a:spLocks/>
            </p:cNvSpPr>
            <p:nvPr userDrawn="1"/>
          </p:nvSpPr>
          <p:spPr>
            <a:xfrm>
              <a:off x="7696160" y="2616963"/>
              <a:ext cx="1257061" cy="369332"/>
            </a:xfrm>
            <a:prstGeom prst="rect">
              <a:avLst/>
            </a:prstGeom>
            <a:noFill/>
          </p:spPr>
          <p:txBody>
            <a:bodyPr wrap="none" rtlCol="0" anchor="ctr">
              <a:noAutofit/>
            </a:bodyPr>
            <a:lstStyle/>
            <a:p>
              <a:pPr algn="l"/>
              <a:r>
                <a:rPr lang="en-US" sz="1400" b="1" dirty="0">
                  <a:solidFill>
                    <a:schemeClr val="tx1"/>
                  </a:solidFill>
                </a:rPr>
                <a:t>&lt;TIMESLOT&gt;</a:t>
              </a:r>
            </a:p>
          </p:txBody>
        </p:sp>
        <p:sp>
          <p:nvSpPr>
            <p:cNvPr id="36" name="Textbox"/>
            <p:cNvSpPr txBox="1">
              <a:spLocks/>
            </p:cNvSpPr>
            <p:nvPr userDrawn="1"/>
          </p:nvSpPr>
          <p:spPr>
            <a:xfrm>
              <a:off x="6209330" y="2616963"/>
              <a:ext cx="1388067" cy="369332"/>
            </a:xfrm>
            <a:prstGeom prst="rect">
              <a:avLst/>
            </a:prstGeom>
            <a:noFill/>
          </p:spPr>
          <p:txBody>
            <a:bodyPr wrap="none" rtlCol="0" anchor="ctr">
              <a:noAutofit/>
            </a:bodyPr>
            <a:lstStyle/>
            <a:p>
              <a:pPr algn="l"/>
              <a:r>
                <a:rPr lang="en-US" sz="1400" b="1" dirty="0">
                  <a:solidFill>
                    <a:schemeClr val="tx1"/>
                  </a:solidFill>
                </a:rPr>
                <a:t>&lt;RESPONSIBLE&gt;</a:t>
              </a:r>
            </a:p>
          </p:txBody>
        </p:sp>
        <p:sp>
          <p:nvSpPr>
            <p:cNvPr id="37" name="Textbox"/>
            <p:cNvSpPr txBox="1">
              <a:spLocks/>
            </p:cNvSpPr>
            <p:nvPr userDrawn="1"/>
          </p:nvSpPr>
          <p:spPr>
            <a:xfrm>
              <a:off x="9043221" y="2616963"/>
              <a:ext cx="684723" cy="369332"/>
            </a:xfrm>
            <a:prstGeom prst="rect">
              <a:avLst/>
            </a:prstGeom>
            <a:noFill/>
          </p:spPr>
          <p:txBody>
            <a:bodyPr wrap="none" rtlCol="0" anchor="ctr">
              <a:noAutofit/>
            </a:bodyPr>
            <a:lstStyle/>
            <a:p>
              <a:pPr algn="l"/>
              <a:r>
                <a:rPr lang="en-US" sz="1400" b="1" dirty="0">
                  <a:solidFill>
                    <a:schemeClr val="tx1"/>
                  </a:solidFill>
                </a:rPr>
                <a:t>&lt;DURATION&gt;</a:t>
              </a:r>
            </a:p>
          </p:txBody>
        </p:sp>
      </p:grpSp>
      <p:grpSp>
        <p:nvGrpSpPr>
          <p:cNvPr id="8" name="SP Agenda Subsection" hidden="1"/>
          <p:cNvGrpSpPr>
            <a:grpSpLocks/>
          </p:cNvGrpSpPr>
          <p:nvPr userDrawn="1"/>
        </p:nvGrpSpPr>
        <p:grpSpPr>
          <a:xfrm>
            <a:off x="853239" y="3148295"/>
            <a:ext cx="8189135" cy="369332"/>
            <a:chOff x="2265804" y="3155687"/>
            <a:chExt cx="8189134" cy="369332"/>
          </a:xfrm>
        </p:grpSpPr>
        <p:sp>
          <p:nvSpPr>
            <p:cNvPr id="39" name="Textbox"/>
            <p:cNvSpPr txBox="1">
              <a:spLocks/>
            </p:cNvSpPr>
            <p:nvPr userDrawn="1"/>
          </p:nvSpPr>
          <p:spPr>
            <a:xfrm>
              <a:off x="2744123" y="3155687"/>
              <a:ext cx="3366444" cy="369332"/>
            </a:xfrm>
            <a:prstGeom prst="rect">
              <a:avLst/>
            </a:prstGeom>
            <a:noFill/>
          </p:spPr>
          <p:txBody>
            <a:bodyPr wrap="square" rtlCol="0" anchor="ctr">
              <a:normAutofit/>
            </a:bodyPr>
            <a:lstStyle/>
            <a:p>
              <a:pPr defTabSz="9334267">
                <a:tabLst>
                  <a:tab pos="9512062" algn="l"/>
                </a:tabLst>
              </a:pPr>
              <a:r>
                <a:rPr lang="en-US" sz="1400" dirty="0">
                  <a:solidFill>
                    <a:schemeClr val="tx1"/>
                  </a:solidFill>
                </a:rPr>
                <a:t>&lt;TEXT&gt;</a:t>
              </a:r>
            </a:p>
          </p:txBody>
        </p:sp>
        <p:sp>
          <p:nvSpPr>
            <p:cNvPr id="40" name="Textbox"/>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400" dirty="0">
                  <a:solidFill>
                    <a:schemeClr val="tx1"/>
                  </a:solidFill>
                </a:rPr>
                <a:t>&lt;N&gt;</a:t>
              </a:r>
            </a:p>
          </p:txBody>
        </p:sp>
        <p:sp>
          <p:nvSpPr>
            <p:cNvPr id="41" name="Textbox"/>
            <p:cNvSpPr txBox="1">
              <a:spLocks/>
            </p:cNvSpPr>
            <p:nvPr userDrawn="1"/>
          </p:nvSpPr>
          <p:spPr>
            <a:xfrm>
              <a:off x="9817944" y="3155687"/>
              <a:ext cx="636994" cy="369332"/>
            </a:xfrm>
            <a:prstGeom prst="rect">
              <a:avLst/>
            </a:prstGeom>
            <a:noFill/>
          </p:spPr>
          <p:txBody>
            <a:bodyPr wrap="none" rtlCol="0" anchor="ctr">
              <a:noAutofit/>
            </a:bodyPr>
            <a:lstStyle/>
            <a:p>
              <a:pPr algn="r"/>
              <a:r>
                <a:rPr lang="en-US" sz="1400" dirty="0">
                  <a:solidFill>
                    <a:schemeClr val="tx1"/>
                  </a:solidFill>
                </a:rPr>
                <a:t>&lt;P&gt;</a:t>
              </a:r>
            </a:p>
          </p:txBody>
        </p:sp>
        <p:sp>
          <p:nvSpPr>
            <p:cNvPr id="42" name="Textbox"/>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400" dirty="0">
                  <a:solidFill>
                    <a:schemeClr val="tx1"/>
                  </a:solidFill>
                </a:rPr>
                <a:t>&lt;TIMESLOT&gt;</a:t>
              </a:r>
            </a:p>
          </p:txBody>
        </p:sp>
        <p:sp>
          <p:nvSpPr>
            <p:cNvPr id="43" name="Textbox"/>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400" dirty="0">
                  <a:solidFill>
                    <a:schemeClr val="tx1"/>
                  </a:solidFill>
                </a:rPr>
                <a:t>&lt;RESPONSIBLE&gt;</a:t>
              </a:r>
            </a:p>
          </p:txBody>
        </p:sp>
        <p:sp>
          <p:nvSpPr>
            <p:cNvPr id="44" name="Textbox"/>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400" dirty="0">
                  <a:solidFill>
                    <a:schemeClr val="tx1"/>
                  </a:solidFill>
                </a:rPr>
                <a:t>&lt;DURATION&gt;</a:t>
              </a:r>
            </a:p>
          </p:txBody>
        </p:sp>
      </p:grpSp>
      <p:grpSp>
        <p:nvGrpSpPr>
          <p:cNvPr id="9" name="SP Agenda Subsection Highlight" hidden="1"/>
          <p:cNvGrpSpPr>
            <a:grpSpLocks/>
          </p:cNvGrpSpPr>
          <p:nvPr userDrawn="1"/>
        </p:nvGrpSpPr>
        <p:grpSpPr>
          <a:xfrm>
            <a:off x="853240" y="3679627"/>
            <a:ext cx="8189134" cy="369332"/>
            <a:chOff x="2265804" y="3694411"/>
            <a:chExt cx="8189134" cy="369332"/>
          </a:xfrm>
          <a:solidFill>
            <a:schemeClr val="accent1">
              <a:lumMod val="60000"/>
              <a:lumOff val="40000"/>
            </a:schemeClr>
          </a:solidFill>
        </p:grpSpPr>
        <p:sp>
          <p:nvSpPr>
            <p:cNvPr id="46" name="Textbox"/>
            <p:cNvSpPr txBox="1">
              <a:spLocks/>
            </p:cNvSpPr>
            <p:nvPr userDrawn="1"/>
          </p:nvSpPr>
          <p:spPr>
            <a:xfrm>
              <a:off x="2744123" y="3694411"/>
              <a:ext cx="3366444" cy="369332"/>
            </a:xfrm>
            <a:prstGeom prst="rect">
              <a:avLst/>
            </a:prstGeom>
            <a:noFill/>
          </p:spPr>
          <p:txBody>
            <a:bodyPr wrap="square" rtlCol="0" anchor="ctr">
              <a:normAutofit/>
            </a:bodyPr>
            <a:lstStyle/>
            <a:p>
              <a:pPr defTabSz="9334267">
                <a:tabLst>
                  <a:tab pos="9512062" algn="l"/>
                </a:tabLst>
              </a:pPr>
              <a:r>
                <a:rPr lang="en-US" sz="1400" b="1" dirty="0">
                  <a:solidFill>
                    <a:schemeClr val="tx1"/>
                  </a:solidFill>
                </a:rPr>
                <a:t>&lt;TEXT&gt;</a:t>
              </a:r>
            </a:p>
          </p:txBody>
        </p:sp>
        <p:sp>
          <p:nvSpPr>
            <p:cNvPr id="47" name="Textbox"/>
            <p:cNvSpPr txBox="1">
              <a:spLocks/>
            </p:cNvSpPr>
            <p:nvPr userDrawn="1"/>
          </p:nvSpPr>
          <p:spPr>
            <a:xfrm>
              <a:off x="2265804" y="3694411"/>
              <a:ext cx="379556" cy="369332"/>
            </a:xfrm>
            <a:prstGeom prst="rect">
              <a:avLst/>
            </a:prstGeom>
            <a:noFill/>
          </p:spPr>
          <p:txBody>
            <a:bodyPr wrap="none" rtlCol="0" anchor="ctr">
              <a:noAutofit/>
            </a:bodyPr>
            <a:lstStyle/>
            <a:p>
              <a:pPr algn="ctr"/>
              <a:r>
                <a:rPr lang="en-US" sz="1400" b="1" dirty="0">
                  <a:solidFill>
                    <a:schemeClr val="tx1"/>
                  </a:solidFill>
                </a:rPr>
                <a:t>&lt;N&gt;</a:t>
              </a:r>
            </a:p>
          </p:txBody>
        </p:sp>
        <p:sp>
          <p:nvSpPr>
            <p:cNvPr id="48" name="Textbox"/>
            <p:cNvSpPr txBox="1">
              <a:spLocks/>
            </p:cNvSpPr>
            <p:nvPr userDrawn="1"/>
          </p:nvSpPr>
          <p:spPr>
            <a:xfrm>
              <a:off x="9817944" y="3694411"/>
              <a:ext cx="636994" cy="369332"/>
            </a:xfrm>
            <a:prstGeom prst="rect">
              <a:avLst/>
            </a:prstGeom>
            <a:noFill/>
          </p:spPr>
          <p:txBody>
            <a:bodyPr wrap="none" rtlCol="0" anchor="ctr">
              <a:noAutofit/>
            </a:bodyPr>
            <a:lstStyle/>
            <a:p>
              <a:pPr algn="r"/>
              <a:r>
                <a:rPr lang="en-US" sz="1400" b="1" dirty="0">
                  <a:solidFill>
                    <a:schemeClr val="tx1"/>
                  </a:solidFill>
                </a:rPr>
                <a:t>&lt;P&gt;</a:t>
              </a:r>
            </a:p>
          </p:txBody>
        </p:sp>
        <p:sp>
          <p:nvSpPr>
            <p:cNvPr id="49" name="Textbox"/>
            <p:cNvSpPr txBox="1">
              <a:spLocks/>
            </p:cNvSpPr>
            <p:nvPr userDrawn="1"/>
          </p:nvSpPr>
          <p:spPr>
            <a:xfrm>
              <a:off x="7696160" y="3694411"/>
              <a:ext cx="1257061" cy="369332"/>
            </a:xfrm>
            <a:prstGeom prst="rect">
              <a:avLst/>
            </a:prstGeom>
            <a:noFill/>
          </p:spPr>
          <p:txBody>
            <a:bodyPr wrap="none" rtlCol="0" anchor="ctr">
              <a:noAutofit/>
            </a:bodyPr>
            <a:lstStyle/>
            <a:p>
              <a:pPr algn="l"/>
              <a:r>
                <a:rPr lang="en-US" sz="1400" b="1" dirty="0">
                  <a:solidFill>
                    <a:schemeClr val="tx1"/>
                  </a:solidFill>
                </a:rPr>
                <a:t>&lt;TIMESLOT&gt;</a:t>
              </a:r>
            </a:p>
          </p:txBody>
        </p:sp>
        <p:sp>
          <p:nvSpPr>
            <p:cNvPr id="50" name="Textbox"/>
            <p:cNvSpPr txBox="1">
              <a:spLocks/>
            </p:cNvSpPr>
            <p:nvPr userDrawn="1"/>
          </p:nvSpPr>
          <p:spPr>
            <a:xfrm>
              <a:off x="6209330" y="3694411"/>
              <a:ext cx="1388067" cy="369332"/>
            </a:xfrm>
            <a:prstGeom prst="rect">
              <a:avLst/>
            </a:prstGeom>
            <a:noFill/>
          </p:spPr>
          <p:txBody>
            <a:bodyPr wrap="none" rtlCol="0" anchor="ctr">
              <a:noAutofit/>
            </a:bodyPr>
            <a:lstStyle/>
            <a:p>
              <a:pPr algn="l"/>
              <a:r>
                <a:rPr lang="en-US" sz="1400" b="1" dirty="0">
                  <a:solidFill>
                    <a:schemeClr val="tx1"/>
                  </a:solidFill>
                </a:rPr>
                <a:t>&lt;RESPONSIBLE&gt;</a:t>
              </a:r>
            </a:p>
          </p:txBody>
        </p:sp>
        <p:sp>
          <p:nvSpPr>
            <p:cNvPr id="51" name="Textbox"/>
            <p:cNvSpPr txBox="1">
              <a:spLocks/>
            </p:cNvSpPr>
            <p:nvPr userDrawn="1"/>
          </p:nvSpPr>
          <p:spPr>
            <a:xfrm>
              <a:off x="9043221" y="3694411"/>
              <a:ext cx="684723" cy="369332"/>
            </a:xfrm>
            <a:prstGeom prst="rect">
              <a:avLst/>
            </a:prstGeom>
            <a:noFill/>
          </p:spPr>
          <p:txBody>
            <a:bodyPr wrap="none" rtlCol="0" anchor="ctr">
              <a:noAutofit/>
            </a:bodyPr>
            <a:lstStyle/>
            <a:p>
              <a:pPr algn="l"/>
              <a:r>
                <a:rPr lang="en-US" sz="1400" b="1" dirty="0">
                  <a:solidFill>
                    <a:schemeClr val="tx1"/>
                  </a:solidFill>
                </a:rPr>
                <a:t>&lt;DURATION&gt;</a:t>
              </a:r>
            </a:p>
          </p:txBody>
        </p:sp>
      </p:grpSp>
      <p:sp>
        <p:nvSpPr>
          <p:cNvPr id="2" name="Title">
            <a:extLst>
              <a:ext uri="{FF2B5EF4-FFF2-40B4-BE49-F238E27FC236}">
                <a16:creationId xmlns:a16="http://schemas.microsoft.com/office/drawing/2014/main" id="{AD3FC5EF-E69D-4618-8443-A903DF0604E7}"/>
              </a:ext>
            </a:extLst>
          </p:cNvPr>
          <p:cNvSpPr>
            <a:spLocks noGrp="1"/>
          </p:cNvSpPr>
          <p:nvPr>
            <p:ph type="title" idx="14" hasCustomPrompt="1"/>
          </p:nvPr>
        </p:nvSpPr>
        <p:spPr/>
        <p:txBody>
          <a:bodyPr/>
          <a:lstStyle/>
          <a:p>
            <a:r>
              <a:rPr lang="en-US" dirty="0"/>
              <a:t>Agenda</a:t>
            </a:r>
          </a:p>
        </p:txBody>
      </p:sp>
      <p:sp>
        <p:nvSpPr>
          <p:cNvPr id="38" name="Bar">
            <a:extLst>
              <a:ext uri="{FF2B5EF4-FFF2-40B4-BE49-F238E27FC236}">
                <a16:creationId xmlns:a16="http://schemas.microsoft.com/office/drawing/2014/main" id="{138C5D1F-7025-4361-82C0-442529977361}"/>
              </a:ext>
            </a:extLst>
          </p:cNvP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Tree>
    <p:extLst>
      <p:ext uri="{BB962C8B-B14F-4D97-AF65-F5344CB8AC3E}">
        <p14:creationId xmlns:p14="http://schemas.microsoft.com/office/powerpoint/2010/main" val="299548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P Divider 1">
    <p:bg>
      <p:bgPr>
        <a:solidFill>
          <a:schemeClr val="bg1"/>
        </a:solidFill>
        <a:effectLst/>
      </p:bgPr>
    </p:bg>
    <p:spTree>
      <p:nvGrpSpPr>
        <p:cNvPr id="1" name=""/>
        <p:cNvGrpSpPr/>
        <p:nvPr/>
      </p:nvGrpSpPr>
      <p:grpSpPr>
        <a:xfrm>
          <a:off x="0" y="0"/>
          <a:ext cx="0" cy="0"/>
          <a:chOff x="0" y="0"/>
          <a:chExt cx="0" cy="0"/>
        </a:xfrm>
      </p:grpSpPr>
      <p:grpSp>
        <p:nvGrpSpPr>
          <p:cNvPr id="71" name="SP Agenda Section" hidden="1">
            <a:extLst>
              <a:ext uri="{FF2B5EF4-FFF2-40B4-BE49-F238E27FC236}">
                <a16:creationId xmlns:a16="http://schemas.microsoft.com/office/drawing/2014/main" id="{91D61CFA-1A29-4B89-8F49-1E216E25DD2B}"/>
              </a:ext>
            </a:extLst>
          </p:cNvPr>
          <p:cNvGrpSpPr>
            <a:grpSpLocks/>
          </p:cNvGrpSpPr>
          <p:nvPr userDrawn="1"/>
        </p:nvGrpSpPr>
        <p:grpSpPr>
          <a:xfrm>
            <a:off x="381000" y="4096092"/>
            <a:ext cx="10080000" cy="369332"/>
            <a:chOff x="1797664" y="2085631"/>
            <a:chExt cx="5940745" cy="369332"/>
          </a:xfrm>
        </p:grpSpPr>
        <p:sp>
          <p:nvSpPr>
            <p:cNvPr id="72" name="Textbox">
              <a:extLst>
                <a:ext uri="{FF2B5EF4-FFF2-40B4-BE49-F238E27FC236}">
                  <a16:creationId xmlns:a16="http://schemas.microsoft.com/office/drawing/2014/main" id="{8BF45C0E-D24F-4800-98B2-20E0A3AC8C3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dirty="0">
                  <a:solidFill>
                    <a:schemeClr val="tx1"/>
                  </a:solidFill>
                </a:rPr>
                <a:t>&lt;TEXT&gt;</a:t>
              </a:r>
            </a:p>
          </p:txBody>
        </p:sp>
        <p:sp>
          <p:nvSpPr>
            <p:cNvPr id="73" name="Textbox">
              <a:extLst>
                <a:ext uri="{FF2B5EF4-FFF2-40B4-BE49-F238E27FC236}">
                  <a16:creationId xmlns:a16="http://schemas.microsoft.com/office/drawing/2014/main" id="{B36140C3-09D5-4D3F-906D-270C63E34027}"/>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dirty="0">
                  <a:solidFill>
                    <a:schemeClr val="tx1"/>
                  </a:solidFill>
                </a:rPr>
                <a:t>&lt;N&gt;</a:t>
              </a:r>
            </a:p>
          </p:txBody>
        </p:sp>
        <p:sp>
          <p:nvSpPr>
            <p:cNvPr id="74" name="Textbox">
              <a:extLst>
                <a:ext uri="{FF2B5EF4-FFF2-40B4-BE49-F238E27FC236}">
                  <a16:creationId xmlns:a16="http://schemas.microsoft.com/office/drawing/2014/main" id="{871FFF1F-6558-47A3-B57A-1327C25BF06E}"/>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1000" dirty="0">
                  <a:solidFill>
                    <a:schemeClr val="bg1"/>
                  </a:solidFill>
                </a:rPr>
                <a:t>&lt;P&gt;</a:t>
              </a:r>
            </a:p>
          </p:txBody>
        </p:sp>
        <p:sp>
          <p:nvSpPr>
            <p:cNvPr id="75" name="Textbox">
              <a:extLst>
                <a:ext uri="{FF2B5EF4-FFF2-40B4-BE49-F238E27FC236}">
                  <a16:creationId xmlns:a16="http://schemas.microsoft.com/office/drawing/2014/main" id="{98FFC8B2-AAEA-4B46-BACD-C8587958201A}"/>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dirty="0">
                  <a:solidFill>
                    <a:schemeClr val="bg1"/>
                  </a:solidFill>
                </a:rPr>
                <a:t>&lt;TIMESLOT&gt;</a:t>
              </a:r>
            </a:p>
          </p:txBody>
        </p:sp>
        <p:sp>
          <p:nvSpPr>
            <p:cNvPr id="76" name="Textbox">
              <a:extLst>
                <a:ext uri="{FF2B5EF4-FFF2-40B4-BE49-F238E27FC236}">
                  <a16:creationId xmlns:a16="http://schemas.microsoft.com/office/drawing/2014/main" id="{0E8F7A35-E5F6-48B1-BC2B-4D8D2886AA71}"/>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dirty="0">
                  <a:solidFill>
                    <a:schemeClr val="bg1"/>
                  </a:solidFill>
                </a:rPr>
                <a:t>&lt;RESPONSIBLE&gt;</a:t>
              </a:r>
            </a:p>
          </p:txBody>
        </p:sp>
        <p:sp>
          <p:nvSpPr>
            <p:cNvPr id="77" name="Textbox">
              <a:extLst>
                <a:ext uri="{FF2B5EF4-FFF2-40B4-BE49-F238E27FC236}">
                  <a16:creationId xmlns:a16="http://schemas.microsoft.com/office/drawing/2014/main" id="{D42D33A2-C40A-44B6-BE0C-4D7653C496BC}"/>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dirty="0">
                  <a:solidFill>
                    <a:schemeClr val="bg1"/>
                  </a:solidFill>
                </a:rPr>
                <a:t>&lt;DURATION&gt;</a:t>
              </a:r>
            </a:p>
          </p:txBody>
        </p:sp>
      </p:grpSp>
      <p:sp>
        <p:nvSpPr>
          <p:cNvPr id="31" name="SP Agenda Notice" hidden="1"/>
          <p:cNvSpPr>
            <a:spLocks noGrp="1"/>
          </p:cNvSpPr>
          <p:nvPr>
            <p:ph sz="quarter" idx="13" hasCustomPrompt="1"/>
          </p:nvPr>
        </p:nvSpPr>
        <p:spPr>
          <a:xfrm>
            <a:off x="12344400" y="48315"/>
            <a:ext cx="3103200"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dirty="0"/>
              <a:t>This is the </a:t>
            </a:r>
            <a:r>
              <a:rPr lang="en-US" noProof="0" dirty="0" err="1"/>
              <a:t>SlideProof</a:t>
            </a:r>
            <a:r>
              <a:rPr lang="en-US" noProof="0" dirty="0"/>
              <a:t> Agenda Layout</a:t>
            </a:r>
          </a:p>
          <a:p>
            <a:pPr lvl="0"/>
            <a:r>
              <a:rPr lang="en-US" noProof="0" dirty="0"/>
              <a:t>http://www.veodin.com/slideproof/manual/agenda/</a:t>
            </a:r>
          </a:p>
          <a:p>
            <a:pPr lvl="0"/>
            <a:r>
              <a:rPr lang="en-US" noProof="0" dirty="0"/>
              <a:t>Use the Selection Pane (Alt+F10) to make the hidden shapes of the Agenda visible. Make sure you group them again after editing and rename them with </a:t>
            </a:r>
            <a:r>
              <a:rPr lang="en-US" noProof="0" dirty="0" err="1"/>
              <a:t>SlideProof</a:t>
            </a:r>
            <a:r>
              <a:rPr lang="en-US" noProof="0" dirty="0"/>
              <a:t> &gt; Agenda &gt; Rename Agenda Groups</a:t>
            </a:r>
          </a:p>
          <a:p>
            <a:pPr lvl="0"/>
            <a:r>
              <a:rPr lang="en-US" noProof="0" dirty="0"/>
              <a:t>Expected group names are:</a:t>
            </a:r>
          </a:p>
          <a:p>
            <a:pPr lvl="1"/>
            <a:endParaRPr lang="en-US" noProof="0" dirty="0"/>
          </a:p>
          <a:p>
            <a:pPr lvl="1"/>
            <a:r>
              <a:rPr lang="en-US" noProof="0" dirty="0"/>
              <a:t>SP Agenda Section - Mandatory</a:t>
            </a:r>
          </a:p>
          <a:p>
            <a:pPr lvl="1"/>
            <a:r>
              <a:rPr lang="en-US" noProof="0" dirty="0"/>
              <a:t>SP Agenda Section Highlight - Highlight the current section</a:t>
            </a:r>
          </a:p>
          <a:p>
            <a:pPr lvl="1"/>
            <a:r>
              <a:rPr lang="en-US" noProof="0" dirty="0"/>
              <a:t>SP Agenda Subsection - Mandatory if showing subsections</a:t>
            </a:r>
          </a:p>
          <a:p>
            <a:pPr lvl="1"/>
            <a:r>
              <a:rPr lang="en-US" noProof="0" dirty="0"/>
              <a:t>SP Agenda Subsection Highlight - Highlight the current subsection</a:t>
            </a:r>
          </a:p>
          <a:p>
            <a:pPr lvl="0"/>
            <a:r>
              <a:rPr lang="en-US" noProof="0" dirty="0"/>
              <a:t>Any shapes or images inside the groups will appear on the agenda pages. This notice (SP Agenda Notice) will not appear on the agenda pages.</a:t>
            </a:r>
          </a:p>
          <a:p>
            <a:pPr lvl="0"/>
            <a:r>
              <a:rPr lang="en-US" noProof="0" dirty="0"/>
              <a:t>Valid text placeholders are:</a:t>
            </a:r>
          </a:p>
          <a:p>
            <a:pPr lvl="1"/>
            <a:endParaRPr lang="en-US" noProof="0" dirty="0"/>
          </a:p>
          <a:p>
            <a:pPr lvl="1"/>
            <a:r>
              <a:rPr lang="en-US" noProof="0" dirty="0"/>
              <a:t>Section number:</a:t>
            </a:r>
          </a:p>
          <a:p>
            <a:pPr lvl="1"/>
            <a:r>
              <a:rPr lang="en-US" noProof="0" dirty="0"/>
              <a:t>&lt;N&gt; for Arabic number 1, 2, 3</a:t>
            </a:r>
          </a:p>
          <a:p>
            <a:pPr lvl="1"/>
            <a:r>
              <a:rPr lang="en-US" noProof="0" dirty="0"/>
              <a:t>&lt;R&gt; for Roman numeral I, II, III</a:t>
            </a:r>
          </a:p>
          <a:p>
            <a:pPr lvl="1"/>
            <a:r>
              <a:rPr lang="en-US" noProof="0" dirty="0"/>
              <a:t>&lt;RL&gt; for lower-case Roman numeral </a:t>
            </a:r>
            <a:r>
              <a:rPr lang="en-US" noProof="0" dirty="0" err="1"/>
              <a:t>i</a:t>
            </a:r>
            <a:r>
              <a:rPr lang="en-US" noProof="0" dirty="0"/>
              <a:t>, ii, iii</a:t>
            </a:r>
          </a:p>
          <a:p>
            <a:pPr lvl="1"/>
            <a:r>
              <a:rPr lang="en-US" noProof="0" dirty="0"/>
              <a:t>&lt;A&gt; for alphabetic character A, B, C</a:t>
            </a:r>
          </a:p>
          <a:p>
            <a:pPr lvl="1"/>
            <a:r>
              <a:rPr lang="en-US" noProof="0" dirty="0"/>
              <a:t>&lt;AL&gt; for lower-case Alphabetic character</a:t>
            </a:r>
          </a:p>
          <a:p>
            <a:pPr lvl="1"/>
            <a:r>
              <a:rPr lang="en-US" noProof="0" dirty="0"/>
              <a:t>&lt;TEXT&gt;</a:t>
            </a:r>
          </a:p>
          <a:p>
            <a:pPr lvl="1"/>
            <a:r>
              <a:rPr lang="en-US" noProof="0" dirty="0"/>
              <a:t>&lt;RESPONSIBLE&gt;</a:t>
            </a:r>
          </a:p>
          <a:p>
            <a:pPr lvl="1"/>
            <a:r>
              <a:rPr lang="en-US" noProof="0" dirty="0"/>
              <a:t>&lt;TIMESLOT&gt;</a:t>
            </a:r>
          </a:p>
          <a:p>
            <a:pPr lvl="1"/>
            <a:r>
              <a:rPr lang="en-US" noProof="0" dirty="0"/>
              <a:t>&lt;DURATION&gt; for duration</a:t>
            </a:r>
          </a:p>
          <a:p>
            <a:pPr lvl="1"/>
            <a:r>
              <a:rPr lang="en-US" noProof="0" dirty="0"/>
              <a:t>&lt;P&gt; for page number</a:t>
            </a:r>
          </a:p>
          <a:p>
            <a:pPr lvl="0"/>
            <a:r>
              <a:rPr lang="en-US" noProof="0" dirty="0"/>
              <a:t>If you want the agenda to be vertically centered on each Agenda slide, rename this layout to:</a:t>
            </a:r>
          </a:p>
          <a:p>
            <a:pPr lvl="1"/>
            <a:endParaRPr lang="en-US" noProof="0" dirty="0"/>
          </a:p>
          <a:p>
            <a:pPr lvl="1"/>
            <a:r>
              <a:rPr lang="en-US" noProof="0" dirty="0"/>
              <a:t>SP Agenda Vertical</a:t>
            </a:r>
          </a:p>
        </p:txBody>
      </p:sp>
      <p:grpSp>
        <p:nvGrpSpPr>
          <p:cNvPr id="78" name="SP Agenda Subsection" hidden="1">
            <a:extLst>
              <a:ext uri="{FF2B5EF4-FFF2-40B4-BE49-F238E27FC236}">
                <a16:creationId xmlns:a16="http://schemas.microsoft.com/office/drawing/2014/main" id="{3CDEAECC-3C3D-40DC-8048-05157150AD6E}"/>
              </a:ext>
            </a:extLst>
          </p:cNvPr>
          <p:cNvGrpSpPr>
            <a:grpSpLocks/>
          </p:cNvGrpSpPr>
          <p:nvPr userDrawn="1"/>
        </p:nvGrpSpPr>
        <p:grpSpPr>
          <a:xfrm>
            <a:off x="381000" y="4096092"/>
            <a:ext cx="10080000" cy="369332"/>
            <a:chOff x="1797664" y="2085631"/>
            <a:chExt cx="5940745" cy="369332"/>
          </a:xfrm>
        </p:grpSpPr>
        <p:sp>
          <p:nvSpPr>
            <p:cNvPr id="79" name="Textbox">
              <a:extLst>
                <a:ext uri="{FF2B5EF4-FFF2-40B4-BE49-F238E27FC236}">
                  <a16:creationId xmlns:a16="http://schemas.microsoft.com/office/drawing/2014/main" id="{584D4FFB-892A-49C8-973F-893B258E19B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dirty="0">
                  <a:solidFill>
                    <a:schemeClr val="tx1"/>
                  </a:solidFill>
                </a:rPr>
                <a:t>&lt;TEXT&gt;</a:t>
              </a:r>
            </a:p>
          </p:txBody>
        </p:sp>
        <p:sp>
          <p:nvSpPr>
            <p:cNvPr id="80" name="Textbox">
              <a:extLst>
                <a:ext uri="{FF2B5EF4-FFF2-40B4-BE49-F238E27FC236}">
                  <a16:creationId xmlns:a16="http://schemas.microsoft.com/office/drawing/2014/main" id="{BB144044-4B4E-495D-8D8D-9D01BCCA9A24}"/>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dirty="0">
                  <a:solidFill>
                    <a:schemeClr val="tx1"/>
                  </a:solidFill>
                </a:rPr>
                <a:t>&lt;N&gt;</a:t>
              </a:r>
            </a:p>
          </p:txBody>
        </p:sp>
        <p:sp>
          <p:nvSpPr>
            <p:cNvPr id="81" name="Textbox">
              <a:extLst>
                <a:ext uri="{FF2B5EF4-FFF2-40B4-BE49-F238E27FC236}">
                  <a16:creationId xmlns:a16="http://schemas.microsoft.com/office/drawing/2014/main" id="{72849E41-8C22-4F28-A058-02BC25DF49BB}"/>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1000" b="1" dirty="0">
                  <a:solidFill>
                    <a:schemeClr val="bg1"/>
                  </a:solidFill>
                </a:rPr>
                <a:t>&lt;P&gt;</a:t>
              </a:r>
            </a:p>
          </p:txBody>
        </p:sp>
        <p:sp>
          <p:nvSpPr>
            <p:cNvPr id="82" name="Textbox">
              <a:extLst>
                <a:ext uri="{FF2B5EF4-FFF2-40B4-BE49-F238E27FC236}">
                  <a16:creationId xmlns:a16="http://schemas.microsoft.com/office/drawing/2014/main" id="{CA1BEB0B-B88B-4782-BF66-3BC90122CA1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dirty="0">
                  <a:solidFill>
                    <a:schemeClr val="bg1"/>
                  </a:solidFill>
                </a:rPr>
                <a:t>&lt;TIMESLOT&gt;</a:t>
              </a:r>
            </a:p>
          </p:txBody>
        </p:sp>
        <p:sp>
          <p:nvSpPr>
            <p:cNvPr id="83" name="Textbox">
              <a:extLst>
                <a:ext uri="{FF2B5EF4-FFF2-40B4-BE49-F238E27FC236}">
                  <a16:creationId xmlns:a16="http://schemas.microsoft.com/office/drawing/2014/main" id="{2488CE60-C0C7-4375-8E28-316DE55D3DE1}"/>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dirty="0">
                  <a:solidFill>
                    <a:schemeClr val="bg1"/>
                  </a:solidFill>
                </a:rPr>
                <a:t>&lt;RESPONSIBLE&gt;</a:t>
              </a:r>
            </a:p>
          </p:txBody>
        </p:sp>
        <p:sp>
          <p:nvSpPr>
            <p:cNvPr id="84" name="Textbox">
              <a:extLst>
                <a:ext uri="{FF2B5EF4-FFF2-40B4-BE49-F238E27FC236}">
                  <a16:creationId xmlns:a16="http://schemas.microsoft.com/office/drawing/2014/main" id="{FDCF7982-797D-46DB-BA8C-F96B93FBBFA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dirty="0">
                  <a:solidFill>
                    <a:schemeClr val="bg1"/>
                  </a:solidFill>
                </a:rPr>
                <a:t>&lt;DURATION&gt;</a:t>
              </a:r>
            </a:p>
          </p:txBody>
        </p:sp>
      </p:grpSp>
    </p:spTree>
    <p:extLst>
      <p:ext uri="{BB962C8B-B14F-4D97-AF65-F5344CB8AC3E}">
        <p14:creationId xmlns:p14="http://schemas.microsoft.com/office/powerpoint/2010/main" val="42442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5837C125-1DBF-4F22-925B-D8481E8BC23A}"/>
              </a:ext>
            </a:extLst>
          </p:cNvPr>
          <p:cNvSpPr>
            <a:spLocks noGrp="1"/>
          </p:cNvSpPr>
          <p:nvPr>
            <p:ph type="pic" sz="quarter" idx="15" hasCustomPrompt="1"/>
          </p:nvPr>
        </p:nvSpPr>
        <p:spPr>
          <a:xfrm>
            <a:off x="0" y="0"/>
            <a:ext cx="12192000" cy="6858000"/>
          </a:xfrm>
        </p:spPr>
        <p:txBody>
          <a:bodyPr rIns="1828800" bIns="90000" anchor="ctr"/>
          <a:lstStyle>
            <a:lvl1pPr marL="0" indent="0" algn="r">
              <a:buNone/>
              <a:defRPr>
                <a:latin typeface="+mn-lt"/>
              </a:defRPr>
            </a:lvl1pPr>
          </a:lstStyle>
          <a:p>
            <a:r>
              <a:rPr lang="en-US" dirty="0"/>
              <a:t>Click to add picture</a:t>
            </a:r>
          </a:p>
        </p:txBody>
      </p:sp>
      <p:sp>
        <p:nvSpPr>
          <p:cNvPr id="8" name="Title">
            <a:extLst>
              <a:ext uri="{FF2B5EF4-FFF2-40B4-BE49-F238E27FC236}">
                <a16:creationId xmlns:a16="http://schemas.microsoft.com/office/drawing/2014/main" id="{1D8D4E77-E0A3-4D09-ACAE-F1308CF36BFA}"/>
              </a:ext>
            </a:extLst>
          </p:cNvPr>
          <p:cNvSpPr>
            <a:spLocks noGrp="1"/>
          </p:cNvSpPr>
          <p:nvPr>
            <p:ph type="title" hasCustomPrompt="1"/>
          </p:nvPr>
        </p:nvSpPr>
        <p:spPr>
          <a:xfrm>
            <a:off x="292839" y="2743510"/>
            <a:ext cx="5923811" cy="1485280"/>
          </a:xfrm>
        </p:spPr>
        <p:txBody>
          <a:bodyPr lIns="91440" tIns="91440" rIns="91440" bIns="91440" anchor="t"/>
          <a:lstStyle>
            <a:lvl1pPr>
              <a:defRPr sz="3200" baseline="0"/>
            </a:lvl1pPr>
          </a:lstStyle>
          <a:p>
            <a:r>
              <a:rPr lang="en-US" dirty="0"/>
              <a:t>Click to add section header</a:t>
            </a:r>
            <a:br>
              <a:rPr lang="en-US" dirty="0"/>
            </a:br>
            <a:r>
              <a:rPr lang="en-US" dirty="0"/>
              <a:t>or big idea statement</a:t>
            </a:r>
          </a:p>
        </p:txBody>
      </p:sp>
      <p:sp>
        <p:nvSpPr>
          <p:cNvPr id="3" name="Slide Number Placeholder">
            <a:extLst>
              <a:ext uri="{FF2B5EF4-FFF2-40B4-BE49-F238E27FC236}">
                <a16:creationId xmlns:a16="http://schemas.microsoft.com/office/drawing/2014/main" id="{8809E328-E168-4AEC-AD9B-18A4ACAAA4FA}"/>
              </a:ext>
            </a:extLst>
          </p:cNvPr>
          <p:cNvSpPr>
            <a:spLocks noGrp="1"/>
          </p:cNvSpPr>
          <p:nvPr>
            <p:ph type="sldNum" sz="quarter" idx="17"/>
          </p:nvPr>
        </p:nvSpPr>
        <p:spPr/>
        <p:txBody>
          <a:body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sp>
        <p:nvSpPr>
          <p:cNvPr id="2" name="Footer Placeholder">
            <a:extLst>
              <a:ext uri="{FF2B5EF4-FFF2-40B4-BE49-F238E27FC236}">
                <a16:creationId xmlns:a16="http://schemas.microsoft.com/office/drawing/2014/main" id="{D456EB42-66C6-4FC9-8A72-F78974DE8485}"/>
              </a:ext>
            </a:extLst>
          </p:cNvPr>
          <p:cNvSpPr>
            <a:spLocks noGrp="1"/>
          </p:cNvSpPr>
          <p:nvPr>
            <p:ph type="ftr" sz="quarter" idx="16"/>
          </p:nvPr>
        </p:nvSpPr>
        <p:spPr/>
        <p:txBody>
          <a:bodyPr/>
          <a:lstStyle/>
          <a:p>
            <a:r>
              <a:rPr lang="en-US" dirty="0"/>
              <a:t>CONFIDENTIAL | AUTHORIZED </a:t>
            </a:r>
          </a:p>
        </p:txBody>
      </p:sp>
    </p:spTree>
    <p:extLst>
      <p:ext uri="{BB962C8B-B14F-4D97-AF65-F5344CB8AC3E}">
        <p14:creationId xmlns:p14="http://schemas.microsoft.com/office/powerpoint/2010/main" val="137847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Edge to Edge Picture">
    <p:bg>
      <p:bgPr>
        <a:solidFill>
          <a:schemeClr val="tx1"/>
        </a:solidFill>
        <a:effectLst/>
      </p:bgPr>
    </p:bg>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3B62DF6E-A83A-4117-A2ED-B4864BA8330A}"/>
              </a:ext>
            </a:extLst>
          </p:cNvPr>
          <p:cNvSpPr>
            <a:spLocks noGrp="1"/>
          </p:cNvSpPr>
          <p:nvPr>
            <p:ph type="pic" sz="quarter" idx="15" hasCustomPrompt="1"/>
          </p:nvPr>
        </p:nvSpPr>
        <p:spPr>
          <a:xfrm>
            <a:off x="0" y="0"/>
            <a:ext cx="12192000" cy="6858000"/>
          </a:xfrm>
          <a:solidFill>
            <a:schemeClr val="tx1"/>
          </a:solidFill>
        </p:spPr>
        <p:txBody>
          <a:bodyPr rIns="90000" bIns="360000" anchor="b"/>
          <a:lstStyle>
            <a:lvl1pPr marL="0" indent="0" algn="ctr">
              <a:buNone/>
              <a:defRPr>
                <a:solidFill>
                  <a:schemeClr val="bg1"/>
                </a:solidFill>
                <a:latin typeface="+mn-lt"/>
              </a:defRPr>
            </a:lvl1pPr>
          </a:lstStyle>
          <a:p>
            <a:r>
              <a:rPr lang="en-US" dirty="0"/>
              <a:t>Picture placeholder</a:t>
            </a:r>
          </a:p>
        </p:txBody>
      </p:sp>
      <p:sp>
        <p:nvSpPr>
          <p:cNvPr id="10" name="Title"/>
          <p:cNvSpPr>
            <a:spLocks noGrp="1"/>
          </p:cNvSpPr>
          <p:nvPr>
            <p:ph type="title" hasCustomPrompt="1"/>
          </p:nvPr>
        </p:nvSpPr>
        <p:spPr>
          <a:xfrm>
            <a:off x="1414463" y="685801"/>
            <a:ext cx="9363075" cy="5480050"/>
          </a:xfrm>
        </p:spPr>
        <p:txBody>
          <a:bodyPr lIns="91440" tIns="91440" rIns="91440" bIns="91440" anchor="ctr" anchorCtr="0"/>
          <a:lstStyle>
            <a:lvl1pPr algn="ctr">
              <a:defRPr sz="4000" baseline="0">
                <a:solidFill>
                  <a:schemeClr val="bg1"/>
                </a:solidFill>
              </a:defRPr>
            </a:lvl1pPr>
          </a:lstStyle>
          <a:p>
            <a:r>
              <a:rPr lang="en-US" dirty="0"/>
              <a:t>Click to add section header</a:t>
            </a:r>
          </a:p>
        </p:txBody>
      </p:sp>
    </p:spTree>
    <p:extLst>
      <p:ext uri="{BB962C8B-B14F-4D97-AF65-F5344CB8AC3E}">
        <p14:creationId xmlns:p14="http://schemas.microsoft.com/office/powerpoint/2010/main" val="291923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3B62DF6E-A83A-4117-A2ED-B4864BA8330A}"/>
              </a:ext>
            </a:extLst>
          </p:cNvPr>
          <p:cNvSpPr>
            <a:spLocks noGrp="1"/>
          </p:cNvSpPr>
          <p:nvPr>
            <p:ph type="pic" sz="quarter" idx="15" hasCustomPrompt="1"/>
          </p:nvPr>
        </p:nvSpPr>
        <p:spPr>
          <a:xfrm>
            <a:off x="0" y="1504950"/>
            <a:ext cx="12192000" cy="3295651"/>
          </a:xfrm>
          <a:solidFill>
            <a:schemeClr val="tx1"/>
          </a:solidFill>
        </p:spPr>
        <p:txBody>
          <a:bodyPr rIns="1828800" bIns="90000" anchor="ctr"/>
          <a:lstStyle>
            <a:lvl1pPr marL="0" indent="0" algn="r">
              <a:buNone/>
              <a:defRPr>
                <a:solidFill>
                  <a:schemeClr val="bg1"/>
                </a:solidFill>
                <a:latin typeface="+mn-lt"/>
              </a:defRPr>
            </a:lvl1pPr>
          </a:lstStyle>
          <a:p>
            <a:r>
              <a:rPr lang="en-US" dirty="0"/>
              <a:t>Picture placeholder</a:t>
            </a:r>
          </a:p>
        </p:txBody>
      </p:sp>
      <p:sp>
        <p:nvSpPr>
          <p:cNvPr id="11" name="Subtitle"/>
          <p:cNvSpPr>
            <a:spLocks noGrp="1"/>
          </p:cNvSpPr>
          <p:nvPr>
            <p:ph type="body" sz="quarter" idx="14"/>
          </p:nvPr>
        </p:nvSpPr>
        <p:spPr>
          <a:xfrm>
            <a:off x="292100" y="3258636"/>
            <a:ext cx="8228011" cy="533400"/>
          </a:xfrm>
        </p:spPr>
        <p:txBody>
          <a:bodyPr lIns="91440" tIns="91440" rIns="91440" bIns="91440">
            <a:noAutofit/>
          </a:bodyPr>
          <a:lstStyle>
            <a:lvl1pPr marL="0" indent="0">
              <a:spcBef>
                <a:spcPts val="0"/>
              </a:spcBef>
              <a:buFontTx/>
              <a:buNone/>
              <a:defRPr sz="2600">
                <a:solidFill>
                  <a:schemeClr val="bg1"/>
                </a:solidFill>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0" name="Title"/>
          <p:cNvSpPr>
            <a:spLocks noGrp="1"/>
          </p:cNvSpPr>
          <p:nvPr>
            <p:ph type="title" hasCustomPrompt="1"/>
          </p:nvPr>
        </p:nvSpPr>
        <p:spPr>
          <a:xfrm>
            <a:off x="292101" y="2686713"/>
            <a:ext cx="8522208" cy="499365"/>
          </a:xfrm>
        </p:spPr>
        <p:txBody>
          <a:bodyPr lIns="91440" tIns="91440" rIns="91440" bIns="91440" anchor="b" anchorCtr="0"/>
          <a:lstStyle>
            <a:lvl1pPr>
              <a:defRPr sz="3200" baseline="0">
                <a:solidFill>
                  <a:schemeClr val="bg1"/>
                </a:solidFill>
              </a:defRPr>
            </a:lvl1pPr>
          </a:lstStyle>
          <a:p>
            <a:r>
              <a:rPr lang="en-US" dirty="0"/>
              <a:t>Click to add section header</a:t>
            </a:r>
          </a:p>
        </p:txBody>
      </p:sp>
      <p:sp>
        <p:nvSpPr>
          <p:cNvPr id="4" name="Slide Number Placeholder">
            <a:extLst>
              <a:ext uri="{FF2B5EF4-FFF2-40B4-BE49-F238E27FC236}">
                <a16:creationId xmlns:a16="http://schemas.microsoft.com/office/drawing/2014/main" id="{C8CDE3DB-5BD1-43F6-94A6-D47A00235D79}"/>
              </a:ext>
            </a:extLst>
          </p:cNvPr>
          <p:cNvSpPr>
            <a:spLocks noGrp="1"/>
          </p:cNvSpPr>
          <p:nvPr>
            <p:ph type="sldNum" sz="quarter" idx="17"/>
          </p:nvPr>
        </p:nvSpPr>
        <p:spPr/>
        <p:txBody>
          <a:bodyPr/>
          <a:lstStyle/>
          <a:p>
            <a:pPr defTabSz="1088421"/>
            <a:fld id="{104FC826-72BB-4AF1-BA01-A94F7396A7DC}" type="slidenum">
              <a:rPr lang="en-US" smtClean="0"/>
              <a:pPr defTabSz="1088421"/>
              <a:t>‹#›</a:t>
            </a:fld>
            <a:endParaRPr lang="en-US" dirty="0"/>
          </a:p>
        </p:txBody>
      </p:sp>
      <p:sp>
        <p:nvSpPr>
          <p:cNvPr id="3" name="Footer Placeholder">
            <a:extLst>
              <a:ext uri="{FF2B5EF4-FFF2-40B4-BE49-F238E27FC236}">
                <a16:creationId xmlns:a16="http://schemas.microsoft.com/office/drawing/2014/main" id="{EEEF92A3-A948-430A-BA72-93EBB9877D77}"/>
              </a:ext>
            </a:extLst>
          </p:cNvPr>
          <p:cNvSpPr>
            <a:spLocks noGrp="1"/>
          </p:cNvSpPr>
          <p:nvPr>
            <p:ph type="ftr" sz="quarter" idx="16"/>
          </p:nvPr>
        </p:nvSpPr>
        <p:spPr/>
        <p:txBody>
          <a:bodyPr/>
          <a:lstStyle/>
          <a:p>
            <a:r>
              <a:rPr lang="en-US" dirty="0"/>
              <a:t>CONFIDENTIAL | AUTHORIZED </a:t>
            </a: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en Frame Divider">
    <p:spTree>
      <p:nvGrpSpPr>
        <p:cNvPr id="1" name=""/>
        <p:cNvGrpSpPr/>
        <p:nvPr/>
      </p:nvGrpSpPr>
      <p:grpSpPr>
        <a:xfrm>
          <a:off x="0" y="0"/>
          <a:ext cx="0" cy="0"/>
          <a:chOff x="0" y="0"/>
          <a:chExt cx="0" cy="0"/>
        </a:xfrm>
      </p:grpSpPr>
      <p:sp>
        <p:nvSpPr>
          <p:cNvPr id="17" name="Text"/>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8" name="Bar"/>
          <p:cNvSpPr/>
          <p:nvPr userDrawn="1"/>
        </p:nvSpPr>
        <p:spPr>
          <a:xfrm>
            <a:off x="377894" y="2716146"/>
            <a:ext cx="8522208"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16" name="Title"/>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5" name="Slide Number Placeholder">
            <a:extLst>
              <a:ext uri="{FF2B5EF4-FFF2-40B4-BE49-F238E27FC236}">
                <a16:creationId xmlns:a16="http://schemas.microsoft.com/office/drawing/2014/main" id="{B699D1C6-DBB0-43D0-BC06-19A6E62C1986}"/>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DCAA7B61-F2C7-43C9-A11F-B48C4ED2EBCF}"/>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rple Frame Divider">
    <p:spTree>
      <p:nvGrpSpPr>
        <p:cNvPr id="1" name=""/>
        <p:cNvGrpSpPr/>
        <p:nvPr/>
      </p:nvGrpSpPr>
      <p:grpSpPr>
        <a:xfrm>
          <a:off x="0" y="0"/>
          <a:ext cx="0" cy="0"/>
          <a:chOff x="0" y="0"/>
          <a:chExt cx="0" cy="0"/>
        </a:xfrm>
      </p:grpSpPr>
      <p:sp>
        <p:nvSpPr>
          <p:cNvPr id="13" name="Text">
            <a:extLst>
              <a:ext uri="{FF2B5EF4-FFF2-40B4-BE49-F238E27FC236}">
                <a16:creationId xmlns:a16="http://schemas.microsoft.com/office/drawing/2014/main" id="{B6844C8B-60DD-4EDB-AF8B-41A6695EFCF6}"/>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2CE5726B-4E9B-428F-B8BF-52038F1B0EF7}"/>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dirty="0"/>
              <a:t>Click to add section header</a:t>
            </a:r>
          </a:p>
        </p:txBody>
      </p:sp>
      <p:sp>
        <p:nvSpPr>
          <p:cNvPr id="3" name="Slide Number Placeholder">
            <a:extLst>
              <a:ext uri="{FF2B5EF4-FFF2-40B4-BE49-F238E27FC236}">
                <a16:creationId xmlns:a16="http://schemas.microsoft.com/office/drawing/2014/main" id="{0B94C82C-D24B-4532-B992-AD884CD16A94}"/>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dirty="0"/>
          </a:p>
        </p:txBody>
      </p:sp>
      <p:sp>
        <p:nvSpPr>
          <p:cNvPr id="2" name="Footer Placeholder">
            <a:extLst>
              <a:ext uri="{FF2B5EF4-FFF2-40B4-BE49-F238E27FC236}">
                <a16:creationId xmlns:a16="http://schemas.microsoft.com/office/drawing/2014/main" id="{6B49B78C-62D9-4CBC-82AE-117CC49AA73F}"/>
              </a:ext>
            </a:extLst>
          </p:cNvPr>
          <p:cNvSpPr>
            <a:spLocks noGrp="1"/>
          </p:cNvSpPr>
          <p:nvPr>
            <p:ph type="ftr" sz="quarter" idx="15"/>
          </p:nvPr>
        </p:nvSpPr>
        <p:spPr/>
        <p:txBody>
          <a:bodyPr/>
          <a:lstStyle/>
          <a:p>
            <a:r>
              <a:rPr lang="en-US" dirty="0"/>
              <a:t>CONFIDENTIAL | AUTHORIZED </a:t>
            </a:r>
          </a:p>
        </p:txBody>
      </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759ED98-483C-42F4-AA52-F2F638877580}"/>
              </a:ext>
            </a:extLst>
          </p:cNvPr>
          <p:cNvSpPr>
            <a:spLocks noGrp="1"/>
          </p:cNvSpPr>
          <p:nvPr>
            <p:ph type="sldNum" sz="quarter" idx="4"/>
          </p:nvPr>
        </p:nvSpPr>
        <p:spPr>
          <a:xfrm>
            <a:off x="11202856" y="6301811"/>
            <a:ext cx="684344" cy="365125"/>
          </a:xfrm>
          <a:prstGeom prst="rect">
            <a:avLst/>
          </a:prstGeom>
        </p:spPr>
        <p:txBody>
          <a:bodyPr vert="horz" lIns="91440" tIns="45720" rIns="91440" bIns="45720" rtlCol="0" anchor="ctr"/>
          <a:lstStyle>
            <a:lvl1pPr marL="205699" indent="-205699" algn="l">
              <a:lnSpc>
                <a:spcPct val="90000"/>
              </a:lnSpc>
              <a:buSzPct val="120000"/>
              <a:buFontTx/>
              <a:buBlip>
                <a:blip r:embed="rId50"/>
              </a:buBlip>
              <a:defRPr sz="2000" kern="1200" cap="all" normalizeH="0" baseline="10000">
                <a:solidFill>
                  <a:schemeClr val="bg2"/>
                </a:solidFill>
                <a:latin typeface="+mn-lt"/>
              </a:defRPr>
            </a:lvl1pPr>
          </a:lstStyle>
          <a:p>
            <a:pPr defTabSz="1088421"/>
            <a:fld id="{104FC826-72BB-4AF1-BA01-A94F7396A7DC}" type="slidenum">
              <a:rPr lang="en-US" smtClean="0"/>
              <a:pPr defTabSz="1088421"/>
              <a:t>‹#›</a:t>
            </a:fld>
            <a:endParaRPr lang="en-US" dirty="0"/>
          </a:p>
        </p:txBody>
      </p:sp>
      <p:sp>
        <p:nvSpPr>
          <p:cNvPr id="8" name="Footer Placeholder">
            <a:extLst>
              <a:ext uri="{FF2B5EF4-FFF2-40B4-BE49-F238E27FC236}">
                <a16:creationId xmlns:a16="http://schemas.microsoft.com/office/drawing/2014/main" id="{58400D4D-D383-483A-A797-47C73BC11038}"/>
              </a:ext>
            </a:extLst>
          </p:cNvPr>
          <p:cNvSpPr>
            <a:spLocks noGrp="1"/>
          </p:cNvSpPr>
          <p:nvPr>
            <p:ph type="ftr" sz="quarter" idx="3"/>
          </p:nvPr>
        </p:nvSpPr>
        <p:spPr>
          <a:xfrm>
            <a:off x="3721696" y="6129337"/>
            <a:ext cx="7481160" cy="411581"/>
          </a:xfrm>
          <a:prstGeom prst="rect">
            <a:avLst/>
          </a:prstGeom>
        </p:spPr>
        <p:txBody>
          <a:bodyPr vert="horz" lIns="90000" tIns="0" rIns="90000" bIns="0" rtlCol="0" anchor="b"/>
          <a:lstStyle>
            <a:lvl1pPr algn="r">
              <a:lnSpc>
                <a:spcPct val="90000"/>
              </a:lnSpc>
              <a:defRPr sz="1200" cap="all" baseline="0">
                <a:solidFill>
                  <a:schemeClr val="bg2"/>
                </a:solidFill>
                <a:latin typeface="+mn-lt"/>
              </a:defRPr>
            </a:lvl1pPr>
          </a:lstStyle>
          <a:p>
            <a:r>
              <a:rPr lang="en-US" dirty="0"/>
              <a:t>CONFIDENTIAL | AUTHORIZED </a:t>
            </a:r>
          </a:p>
        </p:txBody>
      </p:sp>
      <p:sp>
        <p:nvSpPr>
          <p:cNvPr id="17" name="Element">
            <a:extLst>
              <a:ext uri="{FF2B5EF4-FFF2-40B4-BE49-F238E27FC236}">
                <a16:creationId xmlns:a16="http://schemas.microsoft.com/office/drawing/2014/main" id="{C38F67B8-84E4-471A-83C2-5829945DB925}"/>
              </a:ext>
            </a:extLst>
          </p:cNvPr>
          <p:cNvSpPr>
            <a:spLocks noChangeAspect="1"/>
          </p:cNvSpPr>
          <p:nvPr/>
        </p:nvSpPr>
        <p:spPr>
          <a:xfrm>
            <a:off x="381000" y="6246577"/>
            <a:ext cx="951511" cy="272927"/>
          </a:xfrm>
          <a:custGeom>
            <a:avLst/>
            <a:gdLst>
              <a:gd name="connsiteX0" fmla="*/ 0 w 951511"/>
              <a:gd name="connsiteY0" fmla="*/ 0 h 272927"/>
              <a:gd name="connsiteX1" fmla="*/ 0 w 951511"/>
              <a:gd name="connsiteY1" fmla="*/ 272927 h 272927"/>
              <a:gd name="connsiteX2" fmla="*/ 0 w 951511"/>
              <a:gd name="connsiteY2" fmla="*/ 272927 h 272927"/>
              <a:gd name="connsiteX3" fmla="*/ 951511 w 951511"/>
              <a:gd name="connsiteY3" fmla="*/ 272927 h 272927"/>
              <a:gd name="connsiteX4" fmla="*/ 951511 w 951511"/>
              <a:gd name="connsiteY4" fmla="*/ 0 h 272927"/>
              <a:gd name="connsiteX5" fmla="*/ 0 w 951511"/>
              <a:gd name="connsiteY5" fmla="*/ 0 h 272927"/>
              <a:gd name="connsiteX6" fmla="*/ 891783 w 951511"/>
              <a:gd name="connsiteY6" fmla="*/ 214028 h 272927"/>
              <a:gd name="connsiteX7" fmla="*/ 59729 w 951511"/>
              <a:gd name="connsiteY7" fmla="*/ 214028 h 272927"/>
              <a:gd name="connsiteX8" fmla="*/ 59729 w 951511"/>
              <a:gd name="connsiteY8" fmla="*/ 59729 h 272927"/>
              <a:gd name="connsiteX9" fmla="*/ 892612 w 951511"/>
              <a:gd name="connsiteY9" fmla="*/ 59729 h 272927"/>
              <a:gd name="connsiteX10" fmla="*/ 892612 w 951511"/>
              <a:gd name="connsiteY10" fmla="*/ 214028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1511" h="272927">
                <a:moveTo>
                  <a:pt x="0" y="0"/>
                </a:moveTo>
                <a:lnTo>
                  <a:pt x="0" y="272927"/>
                </a:lnTo>
                <a:lnTo>
                  <a:pt x="0" y="272927"/>
                </a:lnTo>
                <a:lnTo>
                  <a:pt x="951511" y="272927"/>
                </a:lnTo>
                <a:lnTo>
                  <a:pt x="951511" y="0"/>
                </a:lnTo>
                <a:lnTo>
                  <a:pt x="0" y="0"/>
                </a:lnTo>
                <a:close/>
                <a:moveTo>
                  <a:pt x="891783" y="214028"/>
                </a:moveTo>
                <a:lnTo>
                  <a:pt x="59729" y="214028"/>
                </a:lnTo>
                <a:lnTo>
                  <a:pt x="59729" y="59729"/>
                </a:lnTo>
                <a:lnTo>
                  <a:pt x="892612" y="59729"/>
                </a:lnTo>
                <a:lnTo>
                  <a:pt x="892612" y="214028"/>
                </a:lnTo>
                <a:close/>
              </a:path>
            </a:pathLst>
          </a:custGeom>
          <a:solidFill>
            <a:srgbClr val="01A982"/>
          </a:solidFill>
          <a:ln w="8283" cap="flat">
            <a:noFill/>
            <a:prstDash val="solid"/>
            <a:miter/>
          </a:ln>
        </p:spPr>
        <p:txBody>
          <a:bodyPr rtlCol="0" anchor="ctr"/>
          <a:lstStyle/>
          <a:p>
            <a:endParaRPr lang="en-US" dirty="0"/>
          </a:p>
        </p:txBody>
      </p:sp>
      <p:sp>
        <p:nvSpPr>
          <p:cNvPr id="3" name="Text Placeholder"/>
          <p:cNvSpPr>
            <a:spLocks noGrp="1"/>
          </p:cNvSpPr>
          <p:nvPr>
            <p:ph type="body" idx="1"/>
          </p:nvPr>
        </p:nvSpPr>
        <p:spPr>
          <a:xfrm>
            <a:off x="285909" y="998682"/>
            <a:ext cx="11498104" cy="4571999"/>
          </a:xfrm>
          <a:prstGeom prst="rect">
            <a:avLst/>
          </a:prstGeom>
          <a:ln w="57150">
            <a:noFill/>
            <a:miter lim="800000"/>
          </a:ln>
        </p:spPr>
        <p:txBody>
          <a:bodyPr vert="horz" lIns="91440" tIns="91440" rIns="91440"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p:cNvSpPr>
            <a:spLocks noGrp="1"/>
          </p:cNvSpPr>
          <p:nvPr>
            <p:ph type="title"/>
          </p:nvPr>
        </p:nvSpPr>
        <p:spPr>
          <a:xfrm>
            <a:off x="285743" y="391852"/>
            <a:ext cx="11498270" cy="401362"/>
          </a:xfrm>
          <a:prstGeom prst="rect">
            <a:avLst/>
          </a:prstGeom>
          <a:ln w="57150">
            <a:noFill/>
            <a:miter lim="800000"/>
          </a:ln>
        </p:spPr>
        <p:txBody>
          <a:bodyPr vert="horz" lIns="91440" tIns="91440" rIns="91440" bIns="91440" rtlCol="0" anchor="ctr" anchorCtr="0">
            <a:noAutofit/>
          </a:bodyPr>
          <a:lstStyle/>
          <a:p>
            <a:r>
              <a:rPr lang="en-US"/>
              <a:t>Click to edit Master title style</a:t>
            </a:r>
            <a:endParaRPr lang="en-US" dirty="0"/>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60" r:id="rId1"/>
    <p:sldLayoutId id="2147483696" r:id="rId2"/>
    <p:sldLayoutId id="2147483695" r:id="rId3"/>
    <p:sldLayoutId id="2147483702" r:id="rId4"/>
    <p:sldLayoutId id="2147483701" r:id="rId5"/>
    <p:sldLayoutId id="2147483705" r:id="rId6"/>
    <p:sldLayoutId id="2147483661" r:id="rId7"/>
    <p:sldLayoutId id="2147483662" r:id="rId8"/>
    <p:sldLayoutId id="2147483663" r:id="rId9"/>
    <p:sldLayoutId id="2147483685" r:id="rId10"/>
    <p:sldLayoutId id="2147483686" r:id="rId11"/>
    <p:sldLayoutId id="2147483666" r:id="rId12"/>
    <p:sldLayoutId id="2147483756" r:id="rId13"/>
    <p:sldLayoutId id="2147483668" r:id="rId14"/>
    <p:sldLayoutId id="2147483669" r:id="rId15"/>
    <p:sldLayoutId id="2147483652" r:id="rId16"/>
    <p:sldLayoutId id="2147483698" r:id="rId17"/>
    <p:sldLayoutId id="2147483755" r:id="rId18"/>
    <p:sldLayoutId id="2147483670" r:id="rId19"/>
    <p:sldLayoutId id="2147483671" r:id="rId20"/>
    <p:sldLayoutId id="2147483699" r:id="rId21"/>
    <p:sldLayoutId id="2147483672" r:id="rId22"/>
    <p:sldLayoutId id="2147483673" r:id="rId23"/>
    <p:sldLayoutId id="2147483654" r:id="rId24"/>
    <p:sldLayoutId id="2147483679" r:id="rId25"/>
    <p:sldLayoutId id="2147483688" r:id="rId26"/>
    <p:sldLayoutId id="2147483689" r:id="rId27"/>
    <p:sldLayoutId id="2147483690" r:id="rId28"/>
    <p:sldLayoutId id="2147483691" r:id="rId29"/>
    <p:sldLayoutId id="2147483692" r:id="rId30"/>
    <p:sldLayoutId id="2147483693" r:id="rId31"/>
    <p:sldLayoutId id="2147483694" r:id="rId32"/>
    <p:sldLayoutId id="2147483656" r:id="rId33"/>
    <p:sldLayoutId id="2147483657" r:id="rId34"/>
    <p:sldLayoutId id="2147483758" r:id="rId35"/>
    <p:sldLayoutId id="2147483697" r:id="rId36"/>
    <p:sldLayoutId id="2147483676" r:id="rId37"/>
    <p:sldLayoutId id="2147483677" r:id="rId38"/>
    <p:sldLayoutId id="2147483706" r:id="rId39"/>
    <p:sldLayoutId id="2147483707" r:id="rId40"/>
    <p:sldLayoutId id="2147483704" r:id="rId41"/>
    <p:sldLayoutId id="2147483752" r:id="rId42"/>
    <p:sldLayoutId id="2147483753" r:id="rId43"/>
    <p:sldLayoutId id="2147483703" r:id="rId44"/>
    <p:sldLayoutId id="2147483757" r:id="rId45"/>
    <p:sldLayoutId id="2147483700" r:id="rId46"/>
    <p:sldLayoutId id="2147483759" r:id="rId47"/>
    <p:sldLayoutId id="2147483760"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cap="all" baseline="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17" userDrawn="1">
          <p15:clr>
            <a:srgbClr val="F26B43"/>
          </p15:clr>
        </p15:guide>
        <p15:guide id="3" pos="240" userDrawn="1">
          <p15:clr>
            <a:srgbClr val="F26B43"/>
          </p15:clr>
        </p15:guide>
        <p15:guide id="4" pos="7423" userDrawn="1">
          <p15:clr>
            <a:srgbClr val="F26B43"/>
          </p15:clr>
        </p15:guide>
        <p15:guide id="5" orient="horz" pos="432" userDrawn="1">
          <p15:clr>
            <a:srgbClr val="F26B43"/>
          </p15:clr>
        </p15:guide>
        <p15:guide id="6" orient="horz" pos="3884" userDrawn="1">
          <p15:clr>
            <a:srgbClr val="F26B43"/>
          </p15:clr>
        </p15:guide>
        <p15:guide id="7" orient="horz" pos="1440" userDrawn="1">
          <p15:clr>
            <a:srgbClr val="F26B43"/>
          </p15:clr>
        </p15:guide>
        <p15:guide id="8" orient="horz" pos="2880" userDrawn="1">
          <p15:clr>
            <a:srgbClr val="F26B43"/>
          </p15:clr>
        </p15:guide>
        <p15:guide id="9" pos="2568" userDrawn="1">
          <p15:clr>
            <a:srgbClr val="F26B43"/>
          </p15:clr>
        </p15:guide>
        <p15:guide id="10" pos="5112" userDrawn="1">
          <p15:clr>
            <a:srgbClr val="F26B43"/>
          </p15:clr>
        </p15:guide>
        <p15:guide id="11" orient="horz" pos="41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t.wikipedia.org/wiki/MQTT" TargetMode="External"/><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mosquitto.or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matplotlib.org/" TargetMode="External"/><Relationship Id="rId3" Type="http://schemas.openxmlformats.org/officeDocument/2006/relationships/hyperlink" Target="https://www.python.org/" TargetMode="External"/><Relationship Id="rId7" Type="http://schemas.openxmlformats.org/officeDocument/2006/relationships/hyperlink" Target="https://seaborn.pydata.org/" TargetMode="External"/><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hyperlink" Target="https://pandas.pydata.org/" TargetMode="External"/><Relationship Id="rId11" Type="http://schemas.openxmlformats.org/officeDocument/2006/relationships/image" Target="../media/image16.png"/><Relationship Id="rId5" Type="http://schemas.openxmlformats.org/officeDocument/2006/relationships/hyperlink" Target="https://jupyter.org/" TargetMode="External"/><Relationship Id="rId10" Type="http://schemas.openxmlformats.org/officeDocument/2006/relationships/image" Target="../media/image15.png"/><Relationship Id="rId4" Type="http://schemas.openxmlformats.org/officeDocument/2006/relationships/hyperlink" Target="https://code.visualstudio.com/" TargetMode="External"/><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hyperlink" Target="https://sndzoo.github.i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hyperlink" Target="https://httpd.apache.org/docs/2.4/programs/ab.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file:///C:\Users\giovanna\Downloads\HPe_VNF_description.pdf" TargetMode="External"/><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seaborn.pydata.org/generated/seaborn.lmplot.html" TargetMode="External"/><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slide" Target="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hyperlink" Target="https://catalogplayer.com/en/uncategorized/five-ways-machine-learning-can-improve-your-sales/9872/"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hyperlink" Target="https://www.seldon.io/machine-learning-regression-explaine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hyperlink" Target="https://en.wikipedia.org/wiki/Random_forest"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Gradient_boosting" TargetMode="External"/><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svg"/><Relationship Id="rId2" Type="http://schemas.openxmlformats.org/officeDocument/2006/relationships/image" Target="../media/image1.png"/><Relationship Id="rId16" Type="http://schemas.openxmlformats.org/officeDocument/2006/relationships/image" Target="../media/image72.png"/><Relationship Id="rId1" Type="http://schemas.openxmlformats.org/officeDocument/2006/relationships/slideLayout" Target="../slideLayouts/slideLayout18.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png"/><Relationship Id="rId15" Type="http://schemas.openxmlformats.org/officeDocument/2006/relationships/image" Target="../media/image71.svg"/><Relationship Id="rId10" Type="http://schemas.openxmlformats.org/officeDocument/2006/relationships/image" Target="../media/image66.png"/><Relationship Id="rId19" Type="http://schemas.openxmlformats.org/officeDocument/2006/relationships/image" Target="../media/image75.sv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67.sv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69.sv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71.sv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1.sv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75.sv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7.png"/><Relationship Id="rId7"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9.png"/><Relationship Id="rId10" Type="http://schemas.openxmlformats.org/officeDocument/2006/relationships/image" Target="../media/image86.svg"/><Relationship Id="rId4" Type="http://schemas.openxmlformats.org/officeDocument/2006/relationships/image" Target="../media/image81.png"/><Relationship Id="rId9"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hyperlink" Target="https://scikit-learn.org/" TargetMode="External"/><Relationship Id="rId5" Type="http://schemas.openxmlformats.org/officeDocument/2006/relationships/hyperlink" Target="https://scikit-learn.org/stable/modules/generated/sklearn.ensemble.GradientBoostingClassifier.html" TargetMode="External"/><Relationship Id="rId4" Type="http://schemas.openxmlformats.org/officeDocument/2006/relationships/hyperlink" Target="https://scikit-learn.org/stable/modules/generated/sklearn.ensemble.RandomForestRegressor.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35.xml"/><Relationship Id="rId5" Type="http://schemas.openxmlformats.org/officeDocument/2006/relationships/hyperlink" Target="https://www.thousandeyes.com/learning/glossary/vnf-virtual-network-functions" TargetMode="External"/><Relationship Id="rId4" Type="http://schemas.openxmlformats.org/officeDocument/2006/relationships/hyperlink" Target="https://www.thousandeyes.com/learning/glossary/vnf-virtual-network-functions#:~:text=Virtual%20Network%20Functions%20(VNFs)%20are,address%20translation%20(NAT)%20services."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Mean_squared_error" TargetMode="External"/><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hyperlink" Target="https://en.wikipedia.org/wiki/Coefficient_of_determination" TargetMode="External"/><Relationship Id="rId5" Type="http://schemas.openxmlformats.org/officeDocument/2006/relationships/hyperlink" Target="https://en.wikipedia.org/wiki/Root-mean-square_deviation" TargetMode="External"/><Relationship Id="rId4" Type="http://schemas.openxmlformats.org/officeDocument/2006/relationships/hyperlink" Target="https://en.wikipedia.org/wiki/Mean_absolute_error"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slide" Target="slide49.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slide" Target="slide59.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95.png"/><Relationship Id="rId4" Type="http://schemas.openxmlformats.org/officeDocument/2006/relationships/slide" Target="slide49.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slide" Target="slide59.xml"/></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99.png"/><Relationship Id="rId4" Type="http://schemas.openxmlformats.org/officeDocument/2006/relationships/slide" Target="slide49.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slide" Target="slide59.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04.png"/></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topics/squid-vnf"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hyperlink" Target="http://www.haproxy.org/" TargetMode="External"/><Relationship Id="rId4" Type="http://schemas.openxmlformats.org/officeDocument/2006/relationships/hyperlink" Target="https://www.nginx.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940F81D8-5C7D-4F33-A461-CA45B169FF0D}"/>
              </a:ext>
            </a:extLst>
          </p:cNvPr>
          <p:cNvSpPr>
            <a:spLocks noGrp="1"/>
          </p:cNvSpPr>
          <p:nvPr>
            <p:ph type="subTitle" idx="1"/>
          </p:nvPr>
        </p:nvSpPr>
        <p:spPr/>
        <p:txBody>
          <a:bodyPr/>
          <a:lstStyle/>
          <a:p>
            <a:r>
              <a:rPr lang="en-US" dirty="0"/>
              <a:t>Alessandro </a:t>
            </a:r>
            <a:r>
              <a:rPr lang="en-US" dirty="0" err="1"/>
              <a:t>Giovannini</a:t>
            </a:r>
            <a:endParaRPr lang="en-US" dirty="0"/>
          </a:p>
        </p:txBody>
      </p:sp>
      <p:sp>
        <p:nvSpPr>
          <p:cNvPr id="2" name="Title">
            <a:extLst>
              <a:ext uri="{FF2B5EF4-FFF2-40B4-BE49-F238E27FC236}">
                <a16:creationId xmlns:a16="http://schemas.microsoft.com/office/drawing/2014/main" id="{6D650731-F75D-4A00-8A26-A472193D371A}"/>
              </a:ext>
            </a:extLst>
          </p:cNvPr>
          <p:cNvSpPr>
            <a:spLocks noGrp="1"/>
          </p:cNvSpPr>
          <p:nvPr>
            <p:ph type="title"/>
          </p:nvPr>
        </p:nvSpPr>
        <p:spPr/>
        <p:txBody>
          <a:bodyPr/>
          <a:lstStyle/>
          <a:p>
            <a:br>
              <a:rPr lang="en-US" dirty="0"/>
            </a:br>
            <a:r>
              <a:rPr lang="en-US" dirty="0"/>
              <a:t>CHARACTERIZATION STUDY OF </a:t>
            </a:r>
            <a:br>
              <a:rPr lang="en-US" dirty="0">
                <a:solidFill>
                  <a:srgbClr val="FF0000"/>
                </a:solidFill>
              </a:rPr>
            </a:br>
            <a:r>
              <a:rPr lang="en-US" dirty="0"/>
              <a:t>Load balancer &amp; broker </a:t>
            </a:r>
            <a:r>
              <a:rPr lang="en-US" dirty="0" err="1"/>
              <a:t>vnf</a:t>
            </a:r>
            <a:r>
              <a:rPr lang="en-US" sz="2000" dirty="0" err="1"/>
              <a:t>s</a:t>
            </a:r>
            <a:endParaRPr lang="en-US" dirty="0"/>
          </a:p>
        </p:txBody>
      </p:sp>
      <p:sp>
        <p:nvSpPr>
          <p:cNvPr id="11" name="Footer Placeholder">
            <a:extLst>
              <a:ext uri="{FF2B5EF4-FFF2-40B4-BE49-F238E27FC236}">
                <a16:creationId xmlns:a16="http://schemas.microsoft.com/office/drawing/2014/main" id="{858929A1-E479-4363-A36E-66B1064CC20C}"/>
              </a:ext>
            </a:extLst>
          </p:cNvPr>
          <p:cNvSpPr>
            <a:spLocks noGrp="1"/>
          </p:cNvSpPr>
          <p:nvPr>
            <p:ph type="ftr" sz="quarter" idx="14"/>
          </p:nvPr>
        </p:nvSpPr>
        <p:spPr/>
        <p:txBody>
          <a:bodyPr/>
          <a:lstStyle/>
          <a:p>
            <a:r>
              <a:rPr lang="en-US" dirty="0"/>
              <a:t>CONFIDENTIAL | AUTHORIZED </a:t>
            </a:r>
          </a:p>
        </p:txBody>
      </p:sp>
    </p:spTree>
    <p:extLst>
      <p:ext uri="{BB962C8B-B14F-4D97-AF65-F5344CB8AC3E}">
        <p14:creationId xmlns:p14="http://schemas.microsoft.com/office/powerpoint/2010/main" val="223694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DFBC41-850D-4942-829B-94A51AC013EF}"/>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C803FB8A-8E30-44E9-9AF2-FD9C143862D0}"/>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10</a:t>
            </a:fld>
            <a:endParaRPr lang="en-US" dirty="0"/>
          </a:p>
        </p:txBody>
      </p:sp>
      <p:sp>
        <p:nvSpPr>
          <p:cNvPr id="5" name="Title 4">
            <a:extLst>
              <a:ext uri="{FF2B5EF4-FFF2-40B4-BE49-F238E27FC236}">
                <a16:creationId xmlns:a16="http://schemas.microsoft.com/office/drawing/2014/main" id="{2B030CBC-0384-47FB-85F0-E2EBF04ADBAC}"/>
              </a:ext>
            </a:extLst>
          </p:cNvPr>
          <p:cNvSpPr>
            <a:spLocks noGrp="1"/>
          </p:cNvSpPr>
          <p:nvPr>
            <p:ph type="title"/>
          </p:nvPr>
        </p:nvSpPr>
        <p:spPr/>
        <p:txBody>
          <a:bodyPr/>
          <a:lstStyle/>
          <a:p>
            <a:r>
              <a:rPr lang="en-US" dirty="0"/>
              <a:t>1.5 - </a:t>
            </a:r>
            <a:r>
              <a:rPr lang="en-US" dirty="0" err="1"/>
              <a:t>mqtt</a:t>
            </a:r>
            <a:r>
              <a:rPr lang="en-US" dirty="0"/>
              <a:t> </a:t>
            </a:r>
            <a:r>
              <a:rPr lang="en-US" dirty="0" err="1"/>
              <a:t>mosquitto</a:t>
            </a:r>
            <a:r>
              <a:rPr lang="en-US" dirty="0"/>
              <a:t> broker </a:t>
            </a:r>
            <a:r>
              <a:rPr lang="en-US" dirty="0" err="1"/>
              <a:t>vnf</a:t>
            </a:r>
            <a:r>
              <a:rPr lang="en-US" dirty="0"/>
              <a:t> - description</a:t>
            </a:r>
            <a:endParaRPr lang="en-GB" dirty="0"/>
          </a:p>
        </p:txBody>
      </p:sp>
      <p:sp>
        <p:nvSpPr>
          <p:cNvPr id="8" name="TextBox 7">
            <a:extLst>
              <a:ext uri="{FF2B5EF4-FFF2-40B4-BE49-F238E27FC236}">
                <a16:creationId xmlns:a16="http://schemas.microsoft.com/office/drawing/2014/main" id="{97A2C30B-4A09-4900-BE06-D17C6FCC90DE}"/>
              </a:ext>
            </a:extLst>
          </p:cNvPr>
          <p:cNvSpPr txBox="1"/>
          <p:nvPr/>
        </p:nvSpPr>
        <p:spPr>
          <a:xfrm>
            <a:off x="972100" y="1782996"/>
            <a:ext cx="4785846" cy="1281325"/>
          </a:xfrm>
          <a:prstGeom prst="rect">
            <a:avLst/>
          </a:prstGeom>
          <a:noFill/>
          <a:ln w="57150">
            <a:noFill/>
            <a:miter lim="800000"/>
          </a:ln>
        </p:spPr>
        <p:txBody>
          <a:bodyPr wrap="square" lIns="90000" tIns="90000" rIns="90000" bIns="90000" rtlCol="0" anchor="ctr" anchorCtr="0">
            <a:noAutofit/>
          </a:bodyPr>
          <a:lstStyle/>
          <a:p>
            <a:pPr marL="0" indent="0" algn="l">
              <a:buNone/>
            </a:pPr>
            <a:r>
              <a:rPr lang="en-US" sz="1600" b="0" i="0" dirty="0">
                <a:effectLst/>
              </a:rPr>
              <a:t>The </a:t>
            </a:r>
            <a:r>
              <a:rPr lang="en-US" sz="1600" b="1" i="0" dirty="0">
                <a:effectLst/>
              </a:rPr>
              <a:t>MQTT</a:t>
            </a:r>
            <a:r>
              <a:rPr lang="en-US" sz="1600" b="0" i="0" dirty="0">
                <a:effectLst/>
              </a:rPr>
              <a:t> it’s a protocol that provides a lightweight method of carrying out messaging using a publish/subscribe model. This makes it suitable for Internet of Things(IoT) messaging such as with low power sensors or mobile devices such as phones, embedded computers or microcontrollers.</a:t>
            </a:r>
          </a:p>
          <a:p>
            <a:pPr marL="0" indent="0" algn="l">
              <a:buNone/>
            </a:pPr>
            <a:r>
              <a:rPr lang="en-US" sz="1600" dirty="0"/>
              <a:t>(</a:t>
            </a:r>
            <a:r>
              <a:rPr lang="en-US" sz="1600" dirty="0">
                <a:hlinkClick r:id="rId3"/>
              </a:rPr>
              <a:t>https://it.wikipedia.org/wiki/MQTT</a:t>
            </a:r>
            <a:r>
              <a:rPr lang="en-US" sz="1600" dirty="0"/>
              <a:t>)</a:t>
            </a:r>
          </a:p>
          <a:p>
            <a:pPr marL="0" indent="0" algn="l">
              <a:buNone/>
            </a:pPr>
            <a:endParaRPr lang="en-US" sz="1600" b="0" i="0" dirty="0">
              <a:effectLst/>
            </a:endParaRPr>
          </a:p>
        </p:txBody>
      </p:sp>
      <p:sp>
        <p:nvSpPr>
          <p:cNvPr id="9" name="TextBox 8">
            <a:extLst>
              <a:ext uri="{FF2B5EF4-FFF2-40B4-BE49-F238E27FC236}">
                <a16:creationId xmlns:a16="http://schemas.microsoft.com/office/drawing/2014/main" id="{FFA1AC91-F4A1-404F-A629-E96313CA0152}"/>
              </a:ext>
            </a:extLst>
          </p:cNvPr>
          <p:cNvSpPr txBox="1"/>
          <p:nvPr/>
        </p:nvSpPr>
        <p:spPr>
          <a:xfrm>
            <a:off x="6166713" y="4054103"/>
            <a:ext cx="5232845" cy="1762899"/>
          </a:xfrm>
          <a:prstGeom prst="rect">
            <a:avLst/>
          </a:prstGeom>
          <a:noFill/>
          <a:ln w="57150">
            <a:noFill/>
            <a:miter lim="800000"/>
          </a:ln>
        </p:spPr>
        <p:txBody>
          <a:bodyPr wrap="square" lIns="90000" tIns="90000" rIns="90000" bIns="90000" rtlCol="0" anchor="ctr" anchorCtr="0">
            <a:noAutofit/>
          </a:bodyPr>
          <a:lstStyle/>
          <a:p>
            <a:pPr marL="0" indent="0">
              <a:buNone/>
            </a:pPr>
            <a:r>
              <a:rPr lang="en-US" sz="1600" b="1" i="0" dirty="0" err="1">
                <a:effectLst/>
              </a:rPr>
              <a:t>Mosquitto</a:t>
            </a:r>
            <a:r>
              <a:rPr lang="en-US" sz="1600" i="0" dirty="0">
                <a:effectLst/>
              </a:rPr>
              <a:t> is an open source (EPL/EDL licensed) message broker that implements the MQTT protocol versions 5.0, 3.1.1 and 3.1. </a:t>
            </a:r>
            <a:r>
              <a:rPr lang="en-US" sz="1600" i="0" dirty="0" err="1">
                <a:effectLst/>
              </a:rPr>
              <a:t>Mosquitto</a:t>
            </a:r>
            <a:r>
              <a:rPr lang="en-US" sz="1600" i="0" dirty="0">
                <a:effectLst/>
              </a:rPr>
              <a:t> is lightweight and is suitable for use on all devices from low power single board computers to full servers.</a:t>
            </a:r>
          </a:p>
          <a:p>
            <a:pPr marL="0" indent="0" algn="l">
              <a:buNone/>
            </a:pPr>
            <a:r>
              <a:rPr lang="en-US" sz="1600" i="0" dirty="0">
                <a:effectLst/>
              </a:rPr>
              <a:t>The </a:t>
            </a:r>
            <a:r>
              <a:rPr lang="en-US" sz="1600" i="0" dirty="0" err="1">
                <a:effectLst/>
              </a:rPr>
              <a:t>Mosquitto</a:t>
            </a:r>
            <a:r>
              <a:rPr lang="en-US" sz="1600" i="0" dirty="0">
                <a:effectLst/>
              </a:rPr>
              <a:t> project also provides a C library for implementing MQTT clients, and the very popular </a:t>
            </a:r>
            <a:r>
              <a:rPr lang="en-US" sz="1600" i="0" dirty="0" err="1">
                <a:effectLst/>
              </a:rPr>
              <a:t>mosquitto_pub</a:t>
            </a:r>
            <a:r>
              <a:rPr lang="en-US" sz="1600" i="0" dirty="0">
                <a:effectLst/>
              </a:rPr>
              <a:t> and </a:t>
            </a:r>
            <a:r>
              <a:rPr lang="en-US" sz="1600" i="0" dirty="0" err="1">
                <a:effectLst/>
              </a:rPr>
              <a:t>mosquitto_sub</a:t>
            </a:r>
            <a:r>
              <a:rPr lang="en-US" sz="1600" i="0" dirty="0">
                <a:effectLst/>
              </a:rPr>
              <a:t> command line MQTT clients.</a:t>
            </a:r>
          </a:p>
          <a:p>
            <a:pPr marL="0" indent="0" algn="l">
              <a:buNone/>
            </a:pPr>
            <a:r>
              <a:rPr lang="en-US" sz="1600" dirty="0"/>
              <a:t>(</a:t>
            </a:r>
            <a:r>
              <a:rPr lang="en-US" sz="1600" dirty="0">
                <a:hlinkClick r:id="rId4"/>
              </a:rPr>
              <a:t>https://mosquitto.org/</a:t>
            </a:r>
            <a:r>
              <a:rPr lang="en-US" sz="1600" dirty="0"/>
              <a:t>)</a:t>
            </a:r>
          </a:p>
          <a:p>
            <a:pPr marL="0" indent="0" algn="l">
              <a:buNone/>
            </a:pPr>
            <a:endParaRPr lang="en-US" sz="1600" i="0" dirty="0">
              <a:effectLst/>
            </a:endParaRPr>
          </a:p>
          <a:p>
            <a:pPr marL="0" indent="0" algn="ctr">
              <a:lnSpc>
                <a:spcPct val="90000"/>
              </a:lnSpc>
              <a:spcBef>
                <a:spcPts val="400"/>
              </a:spcBef>
              <a:buFont typeface="MetricHPE" panose="020B0503030202060203" pitchFamily="34" charset="0"/>
              <a:buNone/>
            </a:pPr>
            <a:endParaRPr lang="en-GB" dirty="0" err="1"/>
          </a:p>
        </p:txBody>
      </p:sp>
      <p:pic>
        <p:nvPicPr>
          <p:cNvPr id="2050" name="Picture 2" descr="MQTT on Raspberry Pi - Raspberry Valley">
            <a:extLst>
              <a:ext uri="{FF2B5EF4-FFF2-40B4-BE49-F238E27FC236}">
                <a16:creationId xmlns:a16="http://schemas.microsoft.com/office/drawing/2014/main" id="{DAC99A17-E19A-4D24-B825-1510A5E33A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462" y="1253795"/>
            <a:ext cx="3921538" cy="20247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clipse Mosquitto">
            <a:extLst>
              <a:ext uri="{FF2B5EF4-FFF2-40B4-BE49-F238E27FC236}">
                <a16:creationId xmlns:a16="http://schemas.microsoft.com/office/drawing/2014/main" id="{43FB2D91-A78D-4401-9061-236A886119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2934" y="4192374"/>
            <a:ext cx="3689355" cy="743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10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C44954-AA76-44C8-9326-FFCA7C202CFE}"/>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7D41A1E9-5F58-4621-99BA-5EED53179548}"/>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11</a:t>
            </a:fld>
            <a:endParaRPr lang="en-US" dirty="0"/>
          </a:p>
        </p:txBody>
      </p:sp>
      <p:sp>
        <p:nvSpPr>
          <p:cNvPr id="5" name="Title 4">
            <a:extLst>
              <a:ext uri="{FF2B5EF4-FFF2-40B4-BE49-F238E27FC236}">
                <a16:creationId xmlns:a16="http://schemas.microsoft.com/office/drawing/2014/main" id="{EF8AF5A2-0C31-4BD4-856B-ABCC8F3BE7D3}"/>
              </a:ext>
            </a:extLst>
          </p:cNvPr>
          <p:cNvSpPr>
            <a:spLocks noGrp="1"/>
          </p:cNvSpPr>
          <p:nvPr>
            <p:ph type="title"/>
          </p:nvPr>
        </p:nvSpPr>
        <p:spPr/>
        <p:txBody>
          <a:bodyPr/>
          <a:lstStyle/>
          <a:p>
            <a:r>
              <a:rPr lang="en-US" dirty="0">
                <a:solidFill>
                  <a:srgbClr val="01A982"/>
                </a:solidFill>
                <a:highlight>
                  <a:srgbClr val="000000"/>
                </a:highlight>
              </a:rPr>
              <a:t>CHAPTER 2 - </a:t>
            </a:r>
            <a:r>
              <a:rPr lang="en-US" b="1" dirty="0">
                <a:solidFill>
                  <a:srgbClr val="01A982"/>
                </a:solidFill>
                <a:highlight>
                  <a:srgbClr val="000000"/>
                </a:highlight>
              </a:rPr>
              <a:t>DATA EXPLORATION/ANALYSIS</a:t>
            </a:r>
            <a:endParaRPr lang="en-GB" dirty="0">
              <a:solidFill>
                <a:srgbClr val="01A982"/>
              </a:solidFill>
              <a:highlight>
                <a:srgbClr val="000000"/>
              </a:highlight>
            </a:endParaRPr>
          </a:p>
        </p:txBody>
      </p:sp>
      <p:sp>
        <p:nvSpPr>
          <p:cNvPr id="7" name="TextBox 6">
            <a:extLst>
              <a:ext uri="{FF2B5EF4-FFF2-40B4-BE49-F238E27FC236}">
                <a16:creationId xmlns:a16="http://schemas.microsoft.com/office/drawing/2014/main" id="{FEA7C358-8C5B-491C-B0ED-10DB3884BCDC}"/>
              </a:ext>
            </a:extLst>
          </p:cNvPr>
          <p:cNvSpPr txBox="1"/>
          <p:nvPr/>
        </p:nvSpPr>
        <p:spPr>
          <a:xfrm>
            <a:off x="828135" y="1500798"/>
            <a:ext cx="6929887" cy="4154984"/>
          </a:xfrm>
          <a:prstGeom prst="rect">
            <a:avLst/>
          </a:prstGeom>
          <a:noFill/>
          <a:ln w="57150">
            <a:noFill/>
            <a:miter lim="800000"/>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1A982"/>
                </a:solidFill>
                <a:effectLst/>
                <a:uLnTx/>
                <a:uFillTx/>
                <a:latin typeface="MetricHPE"/>
                <a:ea typeface="+mn-ea"/>
                <a:cs typeface="+mn-cs"/>
              </a:rPr>
              <a:t>SECTIONS</a:t>
            </a:r>
            <a:r>
              <a:rPr kumimoji="0" lang="en-US" sz="2200" b="1" i="0" u="none" strike="noStrike" kern="1200" cap="none" spc="0" normalizeH="0" baseline="0" noProof="0" dirty="0">
                <a:ln>
                  <a:noFill/>
                </a:ln>
                <a:solidFill>
                  <a:srgbClr val="01A982"/>
                </a:solidFill>
                <a:effectLst/>
                <a:uLnTx/>
                <a:uFillTx/>
                <a:latin typeface="MetricHPE"/>
                <a:ea typeface="+mn-ea"/>
                <a:cs typeface="+mn-cs"/>
              </a:rPr>
              <a:t> : </a:t>
            </a:r>
            <a:endParaRPr lang="en-US" b="1" dirty="0"/>
          </a:p>
          <a:p>
            <a:pPr marL="411480" lvl="2" indent="0">
              <a:buNone/>
            </a:pPr>
            <a:endParaRPr lang="en-US" sz="2000" b="1" dirty="0"/>
          </a:p>
          <a:p>
            <a:pPr marL="411480" lvl="2" indent="0">
              <a:buNone/>
            </a:pPr>
            <a:r>
              <a:rPr lang="en-US" sz="2000" b="1" dirty="0"/>
              <a:t>2.1 – What is it for and why do data exploration/analysis?</a:t>
            </a:r>
          </a:p>
          <a:p>
            <a:pPr marL="411480" lvl="2" indent="0">
              <a:buNone/>
            </a:pPr>
            <a:endParaRPr lang="en-US" sz="2000" b="1" dirty="0"/>
          </a:p>
          <a:p>
            <a:pPr marL="411480" lvl="2" indent="0">
              <a:buNone/>
            </a:pPr>
            <a:r>
              <a:rPr lang="en-US" sz="2000" b="1" dirty="0"/>
              <a:t>2.2 – Tools used for the data analysis</a:t>
            </a:r>
          </a:p>
          <a:p>
            <a:pPr marL="411480" lvl="2" indent="0">
              <a:buNone/>
            </a:pPr>
            <a:endParaRPr lang="en-US" sz="2000" b="1" dirty="0"/>
          </a:p>
          <a:p>
            <a:pPr marL="411480" lvl="2" indent="0">
              <a:buNone/>
            </a:pPr>
            <a:r>
              <a:rPr lang="en-US" sz="2000" b="1" dirty="0"/>
              <a:t>2.3 – Exploration of datasets</a:t>
            </a:r>
          </a:p>
          <a:p>
            <a:pPr marL="411480" lvl="2" indent="0">
              <a:buNone/>
            </a:pPr>
            <a:endParaRPr lang="en-US" sz="2000" b="1" dirty="0"/>
          </a:p>
          <a:p>
            <a:pPr marL="411480" lvl="2" indent="0">
              <a:buNone/>
            </a:pPr>
            <a:r>
              <a:rPr lang="en-US" sz="2000" b="1" dirty="0"/>
              <a:t>2.4 – Explanation of metrics (common and non-common)</a:t>
            </a:r>
          </a:p>
          <a:p>
            <a:pPr marL="411480" lvl="2" indent="0">
              <a:buNone/>
            </a:pPr>
            <a:endParaRPr lang="en-US" sz="2000" b="1" dirty="0"/>
          </a:p>
          <a:p>
            <a:pPr marL="411480" lvl="2" indent="0">
              <a:buNone/>
            </a:pPr>
            <a:r>
              <a:rPr lang="en-US" sz="2000" b="1" dirty="0"/>
              <a:t>2.5 – Correlation analysis of VNFs</a:t>
            </a:r>
          </a:p>
          <a:p>
            <a:pPr marL="411480" lvl="2" indent="0">
              <a:buNone/>
            </a:pPr>
            <a:endParaRPr lang="en-US" sz="2000" b="1" dirty="0"/>
          </a:p>
          <a:p>
            <a:pPr marL="411480" lvl="2" indent="0">
              <a:buNone/>
            </a:pPr>
            <a:r>
              <a:rPr lang="en-US" sz="2000" b="1" dirty="0"/>
              <a:t>2.6 – Chart analysis of VNFs </a:t>
            </a:r>
          </a:p>
        </p:txBody>
      </p:sp>
      <p:pic>
        <p:nvPicPr>
          <p:cNvPr id="2050" name="Picture 2" descr="Why your data analysis may be doomed from the start | TechRepublic">
            <a:extLst>
              <a:ext uri="{FF2B5EF4-FFF2-40B4-BE49-F238E27FC236}">
                <a16:creationId xmlns:a16="http://schemas.microsoft.com/office/drawing/2014/main" id="{95353713-1D4B-4485-A79F-882754C067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1646" y="2041032"/>
            <a:ext cx="3793382" cy="32670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64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6CC158-3D9D-4987-88F0-43DA2533C69D}"/>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B0982D05-6025-4833-891B-BC72203F32FF}"/>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12</a:t>
            </a:fld>
            <a:endParaRPr lang="en-US" dirty="0"/>
          </a:p>
        </p:txBody>
      </p:sp>
      <p:sp>
        <p:nvSpPr>
          <p:cNvPr id="5" name="Title 4">
            <a:extLst>
              <a:ext uri="{FF2B5EF4-FFF2-40B4-BE49-F238E27FC236}">
                <a16:creationId xmlns:a16="http://schemas.microsoft.com/office/drawing/2014/main" id="{FE0BFEFE-0133-4BA9-B5E9-DBEF77435695}"/>
              </a:ext>
            </a:extLst>
          </p:cNvPr>
          <p:cNvSpPr>
            <a:spLocks noGrp="1"/>
          </p:cNvSpPr>
          <p:nvPr>
            <p:ph type="title"/>
          </p:nvPr>
        </p:nvSpPr>
        <p:spPr/>
        <p:txBody>
          <a:bodyPr/>
          <a:lstStyle/>
          <a:p>
            <a:r>
              <a:rPr lang="en-US" dirty="0"/>
              <a:t>2.1 – What is it for and why do data exploration/analysis?</a:t>
            </a:r>
            <a:endParaRPr lang="en-GB" dirty="0"/>
          </a:p>
        </p:txBody>
      </p:sp>
      <p:sp>
        <p:nvSpPr>
          <p:cNvPr id="6" name="TextBox 5">
            <a:extLst>
              <a:ext uri="{FF2B5EF4-FFF2-40B4-BE49-F238E27FC236}">
                <a16:creationId xmlns:a16="http://schemas.microsoft.com/office/drawing/2014/main" id="{31ABADE2-AF81-418C-80AC-60A22E21B6F1}"/>
              </a:ext>
            </a:extLst>
          </p:cNvPr>
          <p:cNvSpPr txBox="1"/>
          <p:nvPr/>
        </p:nvSpPr>
        <p:spPr>
          <a:xfrm>
            <a:off x="449466" y="1164841"/>
            <a:ext cx="11170823" cy="4964496"/>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b="1" dirty="0"/>
              <a:t>What is Data Exploration?</a:t>
            </a:r>
          </a:p>
          <a:p>
            <a:pPr marL="0" indent="0">
              <a:lnSpc>
                <a:spcPct val="90000"/>
              </a:lnSpc>
              <a:spcBef>
                <a:spcPts val="400"/>
              </a:spcBef>
              <a:buFont typeface="MetricHPE" panose="020B0503030202060203" pitchFamily="34" charset="0"/>
              <a:buNone/>
            </a:pPr>
            <a:r>
              <a:rPr lang="en-US" dirty="0"/>
              <a:t>Data exploration is the first step of data analysis used to explore and visualize data to uncover insights from the start or identify areas or patterns to dig into more. Using interactive dashboards and point-and-click data exploration, users can better understand the bigger picture and get to insights faster.</a:t>
            </a:r>
          </a:p>
          <a:p>
            <a:pPr marL="0" indent="0">
              <a:lnSpc>
                <a:spcPct val="90000"/>
              </a:lnSpc>
              <a:spcBef>
                <a:spcPts val="400"/>
              </a:spcBef>
              <a:buFont typeface="MetricHPE" panose="020B0503030202060203" pitchFamily="34" charset="0"/>
              <a:buNone/>
            </a:pPr>
            <a:endParaRPr lang="en-US" dirty="0"/>
          </a:p>
          <a:p>
            <a:pPr marL="0" indent="0">
              <a:lnSpc>
                <a:spcPct val="90000"/>
              </a:lnSpc>
              <a:spcBef>
                <a:spcPts val="400"/>
              </a:spcBef>
              <a:buFont typeface="MetricHPE" panose="020B0503030202060203" pitchFamily="34" charset="0"/>
              <a:buNone/>
            </a:pPr>
            <a:r>
              <a:rPr lang="en-US" b="1" dirty="0"/>
              <a:t>Why is Data Exploration Important?</a:t>
            </a:r>
          </a:p>
          <a:p>
            <a:pPr marL="0" indent="0">
              <a:lnSpc>
                <a:spcPct val="90000"/>
              </a:lnSpc>
              <a:spcBef>
                <a:spcPts val="400"/>
              </a:spcBef>
              <a:buFont typeface="MetricHPE" panose="020B0503030202060203" pitchFamily="34" charset="0"/>
              <a:buNone/>
            </a:pPr>
            <a:r>
              <a:rPr lang="en-US" dirty="0"/>
              <a:t>Starting with data exploration helps users to make better decisions on where to dig deeper into the data and to take a broad understanding of the business when asking more detailed questions later. With a user-friendly interface, anyone across an organization can familiarize themselves with the data, discover patterns, and generate thoughtful questions that may spur on deeper, valuable analysis.</a:t>
            </a:r>
          </a:p>
          <a:p>
            <a:pPr marL="0" indent="0">
              <a:lnSpc>
                <a:spcPct val="90000"/>
              </a:lnSpc>
              <a:spcBef>
                <a:spcPts val="400"/>
              </a:spcBef>
              <a:buFont typeface="MetricHPE" panose="020B0503030202060203" pitchFamily="34" charset="0"/>
              <a:buNone/>
            </a:pPr>
            <a:r>
              <a:rPr lang="en-US" dirty="0"/>
              <a:t>Data exploration and visual analytics tools build understanding, empowering users to explore data in any visualization. This approach speeds up time to answers and deepens users’ understanding by covering more ground in less time. Data exploration is important for this reason because it democratizes access to data and provides governed self-service analytics. Furthermore, businesses can accelerate data exploration by provisioning and delivering data through visual data smarts that are easy to explore and use.</a:t>
            </a:r>
          </a:p>
          <a:p>
            <a:pPr marL="0" indent="0">
              <a:lnSpc>
                <a:spcPct val="90000"/>
              </a:lnSpc>
              <a:spcBef>
                <a:spcPts val="400"/>
              </a:spcBef>
              <a:buFont typeface="MetricHPE" panose="020B0503030202060203" pitchFamily="34" charset="0"/>
              <a:buNone/>
            </a:pPr>
            <a:endParaRPr lang="en-US" dirty="0"/>
          </a:p>
          <a:p>
            <a:pPr marL="0" indent="0">
              <a:lnSpc>
                <a:spcPct val="90000"/>
              </a:lnSpc>
              <a:spcBef>
                <a:spcPts val="400"/>
              </a:spcBef>
              <a:buFont typeface="MetricHPE" panose="020B0503030202060203" pitchFamily="34" charset="0"/>
              <a:buNone/>
            </a:pPr>
            <a:endParaRPr lang="en-GB" dirty="0" err="1"/>
          </a:p>
        </p:txBody>
      </p:sp>
    </p:spTree>
    <p:extLst>
      <p:ext uri="{BB962C8B-B14F-4D97-AF65-F5344CB8AC3E}">
        <p14:creationId xmlns:p14="http://schemas.microsoft.com/office/powerpoint/2010/main" val="402153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D002DA1-CCE9-4936-AC40-FEC1F1E7AA55}"/>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12D23F73-0E0D-4233-8B13-3856BC48B85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13</a:t>
            </a:fld>
            <a:endParaRPr lang="en-US" dirty="0"/>
          </a:p>
        </p:txBody>
      </p:sp>
      <p:sp>
        <p:nvSpPr>
          <p:cNvPr id="5" name="Title 4">
            <a:extLst>
              <a:ext uri="{FF2B5EF4-FFF2-40B4-BE49-F238E27FC236}">
                <a16:creationId xmlns:a16="http://schemas.microsoft.com/office/drawing/2014/main" id="{5AA1BA36-A04F-48DB-A357-AD8FA895AABD}"/>
              </a:ext>
            </a:extLst>
          </p:cNvPr>
          <p:cNvSpPr>
            <a:spLocks noGrp="1"/>
          </p:cNvSpPr>
          <p:nvPr>
            <p:ph type="title"/>
          </p:nvPr>
        </p:nvSpPr>
        <p:spPr/>
        <p:txBody>
          <a:bodyPr/>
          <a:lstStyle/>
          <a:p>
            <a:r>
              <a:rPr lang="en-US" dirty="0"/>
              <a:t>2.2 - tools used for the data </a:t>
            </a:r>
            <a:r>
              <a:rPr lang="en-US" dirty="0" err="1"/>
              <a:t>ANALysis</a:t>
            </a:r>
            <a:endParaRPr lang="en-GB" dirty="0"/>
          </a:p>
        </p:txBody>
      </p:sp>
      <p:sp>
        <p:nvSpPr>
          <p:cNvPr id="6" name="TextBox 5">
            <a:extLst>
              <a:ext uri="{FF2B5EF4-FFF2-40B4-BE49-F238E27FC236}">
                <a16:creationId xmlns:a16="http://schemas.microsoft.com/office/drawing/2014/main" id="{BCE454F2-FE60-44B3-BCD4-1C5367BCEE41}"/>
              </a:ext>
            </a:extLst>
          </p:cNvPr>
          <p:cNvSpPr txBox="1"/>
          <p:nvPr/>
        </p:nvSpPr>
        <p:spPr>
          <a:xfrm>
            <a:off x="480137" y="867955"/>
            <a:ext cx="11303876" cy="41158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All the tools described were used to carry out the project.</a:t>
            </a:r>
            <a:endParaRPr lang="en-GB" dirty="0" err="1"/>
          </a:p>
        </p:txBody>
      </p:sp>
      <p:sp>
        <p:nvSpPr>
          <p:cNvPr id="7" name="TextBox 6">
            <a:extLst>
              <a:ext uri="{FF2B5EF4-FFF2-40B4-BE49-F238E27FC236}">
                <a16:creationId xmlns:a16="http://schemas.microsoft.com/office/drawing/2014/main" id="{962936D2-933F-4453-A00C-2268EF9BEA63}"/>
              </a:ext>
            </a:extLst>
          </p:cNvPr>
          <p:cNvSpPr txBox="1"/>
          <p:nvPr/>
        </p:nvSpPr>
        <p:spPr>
          <a:xfrm>
            <a:off x="285743" y="1280106"/>
            <a:ext cx="11401073" cy="484747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400" b="1" dirty="0"/>
              <a:t>DEVICE SPECIFICATIONS :</a:t>
            </a:r>
          </a:p>
          <a:p>
            <a:pPr marL="0" indent="0">
              <a:lnSpc>
                <a:spcPct val="90000"/>
              </a:lnSpc>
              <a:spcBef>
                <a:spcPts val="400"/>
              </a:spcBef>
              <a:buFont typeface="MetricHPE" panose="020B0503030202060203" pitchFamily="34" charset="0"/>
              <a:buNone/>
            </a:pPr>
            <a:r>
              <a:rPr lang="en-US" b="1" dirty="0"/>
              <a:t>PC type </a:t>
            </a:r>
            <a:r>
              <a:rPr lang="en-US" dirty="0"/>
              <a:t>: HP </a:t>
            </a:r>
            <a:r>
              <a:rPr lang="en-US" dirty="0" err="1"/>
              <a:t>Elitebook</a:t>
            </a:r>
            <a:endParaRPr lang="en-US" dirty="0"/>
          </a:p>
          <a:p>
            <a:pPr marL="0" indent="0">
              <a:lnSpc>
                <a:spcPct val="90000"/>
              </a:lnSpc>
              <a:spcBef>
                <a:spcPts val="400"/>
              </a:spcBef>
              <a:buFont typeface="MetricHPE" panose="020B0503030202060203" pitchFamily="34" charset="0"/>
              <a:buNone/>
            </a:pPr>
            <a:r>
              <a:rPr lang="en-US" b="1" dirty="0"/>
              <a:t>Processor</a:t>
            </a:r>
            <a:r>
              <a:rPr lang="en-US" dirty="0"/>
              <a:t> : </a:t>
            </a:r>
            <a:r>
              <a:rPr lang="pt-BR" dirty="0"/>
              <a:t>Intel(R) Core(TM) i7-10610U CPU @ 1.80GHz   2.30 GHz</a:t>
            </a:r>
          </a:p>
          <a:p>
            <a:pPr marL="0" indent="0">
              <a:lnSpc>
                <a:spcPct val="90000"/>
              </a:lnSpc>
              <a:spcBef>
                <a:spcPts val="400"/>
              </a:spcBef>
              <a:buFont typeface="MetricHPE" panose="020B0503030202060203" pitchFamily="34" charset="0"/>
              <a:buNone/>
            </a:pPr>
            <a:r>
              <a:rPr lang="pt-BR" b="1" dirty="0"/>
              <a:t>Installed RAM </a:t>
            </a:r>
            <a:r>
              <a:rPr lang="pt-BR" dirty="0"/>
              <a:t>: 16.0 GB (15.8 GB usable)</a:t>
            </a:r>
          </a:p>
          <a:p>
            <a:pPr marL="0" indent="0">
              <a:lnSpc>
                <a:spcPct val="90000"/>
              </a:lnSpc>
              <a:spcBef>
                <a:spcPts val="400"/>
              </a:spcBef>
              <a:buFont typeface="MetricHPE" panose="020B0503030202060203" pitchFamily="34" charset="0"/>
              <a:buNone/>
            </a:pPr>
            <a:r>
              <a:rPr lang="pt-BR" b="1" dirty="0"/>
              <a:t>Operative System </a:t>
            </a:r>
            <a:r>
              <a:rPr lang="pt-BR" dirty="0"/>
              <a:t>: Windows 10 Enterprise</a:t>
            </a:r>
          </a:p>
          <a:p>
            <a:pPr marL="0" indent="0">
              <a:lnSpc>
                <a:spcPct val="90000"/>
              </a:lnSpc>
              <a:spcBef>
                <a:spcPts val="400"/>
              </a:spcBef>
              <a:buFont typeface="MetricHPE" panose="020B0503030202060203" pitchFamily="34" charset="0"/>
              <a:buNone/>
            </a:pPr>
            <a:endParaRPr lang="pt-BR" dirty="0"/>
          </a:p>
          <a:p>
            <a:pPr marL="0" indent="0" algn="ctr">
              <a:lnSpc>
                <a:spcPct val="90000"/>
              </a:lnSpc>
              <a:spcBef>
                <a:spcPts val="400"/>
              </a:spcBef>
              <a:buFont typeface="MetricHPE" panose="020B0503030202060203" pitchFamily="34" charset="0"/>
              <a:buNone/>
            </a:pPr>
            <a:r>
              <a:rPr lang="pt-BR" sz="2400" b="1" dirty="0"/>
              <a:t>CODING : </a:t>
            </a:r>
          </a:p>
          <a:p>
            <a:pPr marL="0" indent="0" algn="ctr">
              <a:lnSpc>
                <a:spcPct val="90000"/>
              </a:lnSpc>
              <a:spcBef>
                <a:spcPts val="400"/>
              </a:spcBef>
              <a:buFont typeface="MetricHPE" panose="020B0503030202060203" pitchFamily="34" charset="0"/>
              <a:buNone/>
            </a:pPr>
            <a:endParaRPr lang="pt-BR" sz="1000" b="1" dirty="0"/>
          </a:p>
          <a:p>
            <a:pPr marL="0" indent="0">
              <a:lnSpc>
                <a:spcPct val="90000"/>
              </a:lnSpc>
              <a:spcBef>
                <a:spcPts val="400"/>
              </a:spcBef>
              <a:buFont typeface="MetricHPE" panose="020B0503030202060203" pitchFamily="34" charset="0"/>
              <a:buNone/>
            </a:pPr>
            <a:r>
              <a:rPr lang="pt-BR" b="1" dirty="0"/>
              <a:t>Programming language used </a:t>
            </a:r>
            <a:r>
              <a:rPr lang="pt-BR" dirty="0"/>
              <a:t>: Python v. 3.10.5 (</a:t>
            </a:r>
            <a:r>
              <a:rPr lang="pt-BR" dirty="0">
                <a:hlinkClick r:id="rId3"/>
              </a:rPr>
              <a:t>https://www.python.org/</a:t>
            </a:r>
            <a:r>
              <a:rPr lang="pt-BR" dirty="0"/>
              <a:t> )</a:t>
            </a:r>
          </a:p>
          <a:p>
            <a:pPr marL="0" indent="0">
              <a:lnSpc>
                <a:spcPct val="90000"/>
              </a:lnSpc>
              <a:spcBef>
                <a:spcPts val="400"/>
              </a:spcBef>
              <a:buFont typeface="MetricHPE" panose="020B0503030202060203" pitchFamily="34" charset="0"/>
              <a:buNone/>
            </a:pPr>
            <a:endParaRPr lang="pt-BR" sz="500" b="1" dirty="0"/>
          </a:p>
          <a:p>
            <a:pPr marL="0" indent="0">
              <a:lnSpc>
                <a:spcPct val="90000"/>
              </a:lnSpc>
              <a:spcBef>
                <a:spcPts val="400"/>
              </a:spcBef>
              <a:buFont typeface="MetricHPE" panose="020B0503030202060203" pitchFamily="34" charset="0"/>
              <a:buNone/>
            </a:pPr>
            <a:r>
              <a:rPr lang="pt-BR" b="1" dirty="0"/>
              <a:t>Text editor used </a:t>
            </a:r>
            <a:r>
              <a:rPr lang="pt-BR" dirty="0"/>
              <a:t>: Visual Studio Code (</a:t>
            </a:r>
            <a:r>
              <a:rPr lang="pt-BR" dirty="0">
                <a:hlinkClick r:id="rId4"/>
              </a:rPr>
              <a:t>https://code.visualstudio.com/</a:t>
            </a:r>
            <a:r>
              <a:rPr lang="pt-BR" dirty="0"/>
              <a:t>) + Jupyter Notebook (</a:t>
            </a:r>
            <a:r>
              <a:rPr lang="pt-BR" dirty="0">
                <a:hlinkClick r:id="rId5"/>
              </a:rPr>
              <a:t>https://jupyter.org/</a:t>
            </a:r>
            <a:r>
              <a:rPr lang="pt-BR" dirty="0"/>
              <a:t>)</a:t>
            </a:r>
          </a:p>
          <a:p>
            <a:pPr marL="0" indent="0">
              <a:lnSpc>
                <a:spcPct val="90000"/>
              </a:lnSpc>
              <a:spcBef>
                <a:spcPts val="400"/>
              </a:spcBef>
              <a:buFont typeface="MetricHPE" panose="020B0503030202060203" pitchFamily="34" charset="0"/>
              <a:buNone/>
            </a:pPr>
            <a:endParaRPr lang="pt-BR" sz="500" b="1" dirty="0"/>
          </a:p>
          <a:p>
            <a:pPr>
              <a:lnSpc>
                <a:spcPct val="90000"/>
              </a:lnSpc>
              <a:spcBef>
                <a:spcPts val="400"/>
              </a:spcBef>
            </a:pPr>
            <a:r>
              <a:rPr lang="pt-BR" b="1" dirty="0"/>
              <a:t>Python library used </a:t>
            </a:r>
            <a:r>
              <a:rPr lang="pt-BR" dirty="0"/>
              <a:t>:</a:t>
            </a:r>
            <a:r>
              <a:rPr lang="pt-BR" b="1" dirty="0"/>
              <a:t> 	</a:t>
            </a:r>
          </a:p>
          <a:p>
            <a:pPr marL="742950" lvl="1" indent="-285750">
              <a:lnSpc>
                <a:spcPct val="90000"/>
              </a:lnSpc>
              <a:spcBef>
                <a:spcPts val="400"/>
              </a:spcBef>
              <a:buFont typeface="Arial" panose="020B0604020202020204" pitchFamily="34" charset="0"/>
              <a:buChar char="•"/>
            </a:pPr>
            <a:r>
              <a:rPr lang="pt-BR" dirty="0"/>
              <a:t>Pandas v. 1.4.3 </a:t>
            </a:r>
            <a:r>
              <a:rPr lang="en-US" dirty="0"/>
              <a:t>(</a:t>
            </a:r>
            <a:r>
              <a:rPr lang="en-US" dirty="0">
                <a:hlinkClick r:id="rId6"/>
              </a:rPr>
              <a:t>https://pandas.pydata.org/</a:t>
            </a:r>
            <a:r>
              <a:rPr lang="en-US" dirty="0"/>
              <a:t>) </a:t>
            </a:r>
          </a:p>
          <a:p>
            <a:pPr marL="742950" lvl="1" indent="-285750">
              <a:lnSpc>
                <a:spcPct val="90000"/>
              </a:lnSpc>
              <a:spcBef>
                <a:spcPts val="400"/>
              </a:spcBef>
              <a:buFont typeface="Arial" panose="020B0604020202020204" pitchFamily="34" charset="0"/>
              <a:buChar char="•"/>
            </a:pPr>
            <a:r>
              <a:rPr lang="en-US" dirty="0"/>
              <a:t>Seaborn v. 11.2 (</a:t>
            </a:r>
            <a:r>
              <a:rPr lang="en-US" dirty="0">
                <a:hlinkClick r:id="rId7"/>
              </a:rPr>
              <a:t>https://seaborn.pydata.org/</a:t>
            </a:r>
            <a:r>
              <a:rPr lang="en-US" dirty="0"/>
              <a:t>)</a:t>
            </a:r>
          </a:p>
          <a:p>
            <a:pPr marL="742950" lvl="1" indent="-285750">
              <a:lnSpc>
                <a:spcPct val="90000"/>
              </a:lnSpc>
              <a:spcBef>
                <a:spcPts val="400"/>
              </a:spcBef>
              <a:buFont typeface="Arial" panose="020B0604020202020204" pitchFamily="34" charset="0"/>
              <a:buChar char="•"/>
            </a:pPr>
            <a:r>
              <a:rPr lang="en-US" dirty="0"/>
              <a:t>Matplotlib v. 3.5.3 (</a:t>
            </a:r>
            <a:r>
              <a:rPr lang="en-US" dirty="0">
                <a:hlinkClick r:id="rId8"/>
              </a:rPr>
              <a:t>https://matplotlib.org/</a:t>
            </a:r>
            <a:r>
              <a:rPr lang="en-US" dirty="0"/>
              <a:t>)</a:t>
            </a:r>
          </a:p>
          <a:p>
            <a:pPr marL="742950" lvl="1" indent="-285750">
              <a:lnSpc>
                <a:spcPct val="90000"/>
              </a:lnSpc>
              <a:spcBef>
                <a:spcPts val="400"/>
              </a:spcBef>
              <a:buFont typeface="Arial" panose="020B0604020202020204" pitchFamily="34" charset="0"/>
              <a:buChar char="•"/>
            </a:pPr>
            <a:r>
              <a:rPr lang="en-US" dirty="0"/>
              <a:t>ML </a:t>
            </a:r>
            <a:r>
              <a:rPr lang="en-US" dirty="0" err="1"/>
              <a:t>librarys</a:t>
            </a:r>
            <a:r>
              <a:rPr lang="en-US" dirty="0"/>
              <a:t> (that I have described in the following slides) </a:t>
            </a:r>
            <a:endParaRPr lang="en-GB" dirty="0" err="1"/>
          </a:p>
        </p:txBody>
      </p:sp>
      <p:sp>
        <p:nvSpPr>
          <p:cNvPr id="8" name="TextBox 7">
            <a:extLst>
              <a:ext uri="{FF2B5EF4-FFF2-40B4-BE49-F238E27FC236}">
                <a16:creationId xmlns:a16="http://schemas.microsoft.com/office/drawing/2014/main" id="{B5815FF3-5F97-479E-8058-8B4B31676A69}"/>
              </a:ext>
            </a:extLst>
          </p:cNvPr>
          <p:cNvSpPr txBox="1"/>
          <p:nvPr/>
        </p:nvSpPr>
        <p:spPr>
          <a:xfrm>
            <a:off x="6206996" y="4932026"/>
            <a:ext cx="5785945" cy="906517"/>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All three libraries were used to visualize the data</a:t>
            </a:r>
          </a:p>
          <a:p>
            <a:pPr marL="0" indent="0" algn="ctr">
              <a:lnSpc>
                <a:spcPct val="90000"/>
              </a:lnSpc>
              <a:spcBef>
                <a:spcPts val="400"/>
              </a:spcBef>
              <a:buFont typeface="MetricHPE" panose="020B0503030202060203" pitchFamily="34" charset="0"/>
              <a:buNone/>
            </a:pPr>
            <a:r>
              <a:rPr lang="en-US" b="1" dirty="0"/>
              <a:t>Matplotlib</a:t>
            </a:r>
            <a:r>
              <a:rPr lang="en-US" dirty="0"/>
              <a:t> provides full control over the plot to make plot </a:t>
            </a:r>
            <a:r>
              <a:rPr lang="en-US" dirty="0" err="1"/>
              <a:t>customisation</a:t>
            </a:r>
            <a:r>
              <a:rPr lang="en-US" dirty="0"/>
              <a:t> easy, but what it lacks is built in support for pandas. </a:t>
            </a:r>
            <a:r>
              <a:rPr lang="en-US" b="1" dirty="0"/>
              <a:t>Seaborn</a:t>
            </a:r>
            <a:r>
              <a:rPr lang="en-US" dirty="0"/>
              <a:t> is a data </a:t>
            </a:r>
            <a:r>
              <a:rPr lang="en-US" dirty="0" err="1"/>
              <a:t>visualisation</a:t>
            </a:r>
            <a:r>
              <a:rPr lang="en-US" dirty="0"/>
              <a:t> library built on top of matplotlib and closely integrated with </a:t>
            </a:r>
            <a:r>
              <a:rPr lang="en-US" b="1" dirty="0"/>
              <a:t>Pandas</a:t>
            </a:r>
            <a:r>
              <a:rPr lang="en-US" dirty="0"/>
              <a:t>. </a:t>
            </a:r>
            <a:endParaRPr lang="en-GB" dirty="0" err="1"/>
          </a:p>
        </p:txBody>
      </p:sp>
      <p:pic>
        <p:nvPicPr>
          <p:cNvPr id="10243" name="Picture 3" descr="Python Logo transparent PNG - StickPNG">
            <a:extLst>
              <a:ext uri="{FF2B5EF4-FFF2-40B4-BE49-F238E27FC236}">
                <a16:creationId xmlns:a16="http://schemas.microsoft.com/office/drawing/2014/main" id="{6986AF13-F45B-4815-981E-2BFCCDDA77D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97383" y="2997422"/>
            <a:ext cx="638079" cy="635596"/>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a:extLst>
              <a:ext uri="{FF2B5EF4-FFF2-40B4-BE49-F238E27FC236}">
                <a16:creationId xmlns:a16="http://schemas.microsoft.com/office/drawing/2014/main" id="{CA65E657-D62F-4182-8218-0738785ED61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96716" y="2994939"/>
            <a:ext cx="638079" cy="6380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063B5F7-622A-4890-9330-5239767C0CBD}"/>
              </a:ext>
            </a:extLst>
          </p:cNvPr>
          <p:cNvPicPr>
            <a:picLocks noChangeAspect="1"/>
          </p:cNvPicPr>
          <p:nvPr/>
        </p:nvPicPr>
        <p:blipFill>
          <a:blip r:embed="rId11"/>
          <a:stretch>
            <a:fillRect/>
          </a:stretch>
        </p:blipFill>
        <p:spPr>
          <a:xfrm>
            <a:off x="9234174" y="2879437"/>
            <a:ext cx="753051" cy="906517"/>
          </a:xfrm>
          <a:prstGeom prst="rect">
            <a:avLst/>
          </a:prstGeom>
        </p:spPr>
      </p:pic>
      <p:pic>
        <p:nvPicPr>
          <p:cNvPr id="10249" name="Picture 9">
            <a:extLst>
              <a:ext uri="{FF2B5EF4-FFF2-40B4-BE49-F238E27FC236}">
                <a16:creationId xmlns:a16="http://schemas.microsoft.com/office/drawing/2014/main" id="{ADB91C70-15D8-4AEC-8E1A-FABBA2126F8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05817" y="2953240"/>
            <a:ext cx="1681383" cy="67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38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A5D1B3-FDA9-4225-8628-379BD78FBB9D}"/>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C455F4B0-0704-47F7-967D-7E13DA400340}"/>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14</a:t>
            </a:fld>
            <a:endParaRPr lang="en-US" dirty="0"/>
          </a:p>
        </p:txBody>
      </p:sp>
      <p:sp>
        <p:nvSpPr>
          <p:cNvPr id="5" name="Title 4">
            <a:extLst>
              <a:ext uri="{FF2B5EF4-FFF2-40B4-BE49-F238E27FC236}">
                <a16:creationId xmlns:a16="http://schemas.microsoft.com/office/drawing/2014/main" id="{7678BE42-049F-405D-A78B-399AECEA7D81}"/>
              </a:ext>
            </a:extLst>
          </p:cNvPr>
          <p:cNvSpPr>
            <a:spLocks noGrp="1"/>
          </p:cNvSpPr>
          <p:nvPr>
            <p:ph type="title"/>
          </p:nvPr>
        </p:nvSpPr>
        <p:spPr/>
        <p:txBody>
          <a:bodyPr/>
          <a:lstStyle/>
          <a:p>
            <a:r>
              <a:rPr lang="it-IT" dirty="0"/>
              <a:t>2.3 - Exploration of datasets</a:t>
            </a:r>
            <a:endParaRPr lang="en-GB" dirty="0"/>
          </a:p>
        </p:txBody>
      </p:sp>
      <p:pic>
        <p:nvPicPr>
          <p:cNvPr id="7" name="Picture 6">
            <a:extLst>
              <a:ext uri="{FF2B5EF4-FFF2-40B4-BE49-F238E27FC236}">
                <a16:creationId xmlns:a16="http://schemas.microsoft.com/office/drawing/2014/main" id="{669FC05D-8830-4695-AD94-C90FAB3E0398}"/>
              </a:ext>
            </a:extLst>
          </p:cNvPr>
          <p:cNvPicPr>
            <a:picLocks noChangeAspect="1"/>
          </p:cNvPicPr>
          <p:nvPr/>
        </p:nvPicPr>
        <p:blipFill>
          <a:blip r:embed="rId3"/>
          <a:stretch>
            <a:fillRect/>
          </a:stretch>
        </p:blipFill>
        <p:spPr>
          <a:xfrm>
            <a:off x="5199853" y="2458400"/>
            <a:ext cx="2083010" cy="1731806"/>
          </a:xfrm>
          <a:prstGeom prst="rect">
            <a:avLst/>
          </a:prstGeom>
        </p:spPr>
      </p:pic>
      <p:sp>
        <p:nvSpPr>
          <p:cNvPr id="8" name="TextBox 7">
            <a:extLst>
              <a:ext uri="{FF2B5EF4-FFF2-40B4-BE49-F238E27FC236}">
                <a16:creationId xmlns:a16="http://schemas.microsoft.com/office/drawing/2014/main" id="{60B08F72-FF08-4EDA-8E64-F8CA3A0BBABE}"/>
              </a:ext>
            </a:extLst>
          </p:cNvPr>
          <p:cNvSpPr txBox="1"/>
          <p:nvPr/>
        </p:nvSpPr>
        <p:spPr>
          <a:xfrm>
            <a:off x="1545533" y="1314370"/>
            <a:ext cx="9391650" cy="342900"/>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I’m working on collection of open data sets to support ML research in the NFV and SDN domain that are in </a:t>
            </a:r>
            <a:r>
              <a:rPr lang="en-US" dirty="0" err="1">
                <a:solidFill>
                  <a:srgbClr val="0082C9"/>
                </a:solidFill>
              </a:rPr>
              <a:t>SoftNet</a:t>
            </a:r>
            <a:r>
              <a:rPr lang="en-US" dirty="0">
                <a:solidFill>
                  <a:srgbClr val="0082C9"/>
                </a:solidFill>
              </a:rPr>
              <a:t> Data Zoo </a:t>
            </a:r>
            <a:r>
              <a:rPr lang="en-US" dirty="0"/>
              <a:t>page (</a:t>
            </a:r>
            <a:r>
              <a:rPr lang="en-US" dirty="0">
                <a:hlinkClick r:id="rId4"/>
              </a:rPr>
              <a:t>https://sndzoo.github.io/</a:t>
            </a:r>
            <a:r>
              <a:rPr lang="en-US" dirty="0"/>
              <a:t>)</a:t>
            </a:r>
            <a:endParaRPr lang="en-GB" dirty="0"/>
          </a:p>
          <a:p>
            <a:pPr marL="0" indent="0" algn="ctr">
              <a:lnSpc>
                <a:spcPct val="90000"/>
              </a:lnSpc>
              <a:spcBef>
                <a:spcPts val="400"/>
              </a:spcBef>
              <a:buFont typeface="MetricHPE" panose="020B0503030202060203" pitchFamily="34" charset="0"/>
              <a:buNone/>
            </a:pPr>
            <a:endParaRPr lang="en-US" dirty="0"/>
          </a:p>
        </p:txBody>
      </p:sp>
      <p:pic>
        <p:nvPicPr>
          <p:cNvPr id="6146" name="Picture 2">
            <a:extLst>
              <a:ext uri="{FF2B5EF4-FFF2-40B4-BE49-F238E27FC236}">
                <a16:creationId xmlns:a16="http://schemas.microsoft.com/office/drawing/2014/main" id="{01283D24-699E-4BAD-9DED-A0197CB0B7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22243" y="2458400"/>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7EE1ECBA-FE63-4093-98AB-341199478FBA}"/>
              </a:ext>
            </a:extLst>
          </p:cNvPr>
          <p:cNvCxnSpPr>
            <a:cxnSpLocks/>
          </p:cNvCxnSpPr>
          <p:nvPr/>
        </p:nvCxnSpPr>
        <p:spPr>
          <a:xfrm>
            <a:off x="3721696" y="3429000"/>
            <a:ext cx="1307504" cy="0"/>
          </a:xfrm>
          <a:prstGeom prst="straightConnector1">
            <a:avLst/>
          </a:prstGeom>
          <a:ln w="38100">
            <a:solidFill>
              <a:srgbClr val="0A89CC"/>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9CE38F-B533-41D7-A801-998804E4BEA1}"/>
              </a:ext>
            </a:extLst>
          </p:cNvPr>
          <p:cNvSpPr txBox="1"/>
          <p:nvPr/>
        </p:nvSpPr>
        <p:spPr>
          <a:xfrm>
            <a:off x="1225848" y="3867151"/>
            <a:ext cx="3149600" cy="1654967"/>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200" dirty="0"/>
              <a:t>The </a:t>
            </a:r>
            <a:r>
              <a:rPr lang="en-US" sz="1200" dirty="0" err="1"/>
              <a:t>softwarised</a:t>
            </a:r>
            <a:r>
              <a:rPr lang="en-US" sz="1200" dirty="0"/>
              <a:t> network data zoo is an open collection of software networking data sets aiming to streamline and ease machine learning research in the software networking domain. Most of the published data sets focus on, but are not limited to, the performance of </a:t>
            </a:r>
            <a:r>
              <a:rPr lang="en-US" sz="1200" dirty="0" err="1"/>
              <a:t>virtualised</a:t>
            </a:r>
            <a:r>
              <a:rPr lang="en-US" sz="1200" dirty="0"/>
              <a:t> network functions (VNFs).</a:t>
            </a:r>
            <a:endParaRPr lang="en-GB" sz="1200" dirty="0" err="1"/>
          </a:p>
        </p:txBody>
      </p:sp>
      <p:sp>
        <p:nvSpPr>
          <p:cNvPr id="14" name="TextBox 13">
            <a:extLst>
              <a:ext uri="{FF2B5EF4-FFF2-40B4-BE49-F238E27FC236}">
                <a16:creationId xmlns:a16="http://schemas.microsoft.com/office/drawing/2014/main" id="{7CD5787E-7D4C-489F-B8C3-CAFE9574135E}"/>
              </a:ext>
            </a:extLst>
          </p:cNvPr>
          <p:cNvSpPr txBox="1"/>
          <p:nvPr/>
        </p:nvSpPr>
        <p:spPr>
          <a:xfrm>
            <a:off x="5137150" y="2210325"/>
            <a:ext cx="2031413" cy="342900"/>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it-IT" sz="700" b="1" dirty="0"/>
              <a:t>DATASET NAME               CLASS                           TYPE</a:t>
            </a:r>
            <a:endParaRPr lang="en-GB" sz="1100" b="1" dirty="0" err="1"/>
          </a:p>
        </p:txBody>
      </p:sp>
      <p:cxnSp>
        <p:nvCxnSpPr>
          <p:cNvPr id="17" name="Straight Arrow Connector 16">
            <a:extLst>
              <a:ext uri="{FF2B5EF4-FFF2-40B4-BE49-F238E27FC236}">
                <a16:creationId xmlns:a16="http://schemas.microsoft.com/office/drawing/2014/main" id="{580EFE1D-39A0-4964-ACF1-E478184BB207}"/>
              </a:ext>
            </a:extLst>
          </p:cNvPr>
          <p:cNvCxnSpPr>
            <a:cxnSpLocks/>
          </p:cNvCxnSpPr>
          <p:nvPr/>
        </p:nvCxnSpPr>
        <p:spPr>
          <a:xfrm flipV="1">
            <a:off x="7282863" y="1810929"/>
            <a:ext cx="1905587" cy="913887"/>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CC8BC-E322-403A-B9DB-3D5184D1064C}"/>
              </a:ext>
            </a:extLst>
          </p:cNvPr>
          <p:cNvSpPr txBox="1"/>
          <p:nvPr/>
        </p:nvSpPr>
        <p:spPr>
          <a:xfrm>
            <a:off x="4787203" y="4446716"/>
            <a:ext cx="3309743" cy="1855095"/>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200" dirty="0"/>
              <a:t>For each TYPE of VNF we have many metrics enclosed in a .CSV file. </a:t>
            </a:r>
          </a:p>
          <a:p>
            <a:pPr marL="0" indent="0">
              <a:lnSpc>
                <a:spcPct val="90000"/>
              </a:lnSpc>
              <a:spcBef>
                <a:spcPts val="400"/>
              </a:spcBef>
              <a:buFont typeface="MetricHPE" panose="020B0503030202060203" pitchFamily="34" charset="0"/>
              <a:buNone/>
            </a:pPr>
            <a:r>
              <a:rPr lang="en-US" sz="1200" dirty="0"/>
              <a:t>(All CSV files have the same structure for the 4 VNFs)</a:t>
            </a:r>
          </a:p>
          <a:p>
            <a:pPr marL="0" indent="0">
              <a:lnSpc>
                <a:spcPct val="90000"/>
              </a:lnSpc>
              <a:spcBef>
                <a:spcPts val="400"/>
              </a:spcBef>
              <a:buFont typeface="MetricHPE" panose="020B0503030202060203" pitchFamily="34" charset="0"/>
              <a:buNone/>
            </a:pPr>
            <a:r>
              <a:rPr lang="en-US" sz="1200" b="1" u="sng" dirty="0"/>
              <a:t>In short :</a:t>
            </a:r>
          </a:p>
          <a:p>
            <a:pPr marL="0" indent="0">
              <a:lnSpc>
                <a:spcPct val="90000"/>
              </a:lnSpc>
              <a:spcBef>
                <a:spcPts val="400"/>
              </a:spcBef>
              <a:buFont typeface="MetricHPE" panose="020B0503030202060203" pitchFamily="34" charset="0"/>
              <a:buNone/>
            </a:pPr>
            <a:r>
              <a:rPr lang="en-US" sz="1200" dirty="0"/>
              <a:t>We will find different </a:t>
            </a:r>
            <a:r>
              <a:rPr lang="en-US" sz="1200" b="1" dirty="0"/>
              <a:t>experiments</a:t>
            </a:r>
            <a:r>
              <a:rPr lang="en-US" sz="1200" dirty="0"/>
              <a:t> for each line of the csv (which last an average of 1 minute) and for each of them various types of metrics are reported (ex: bytes transmitted / received, number of packets </a:t>
            </a:r>
            <a:r>
              <a:rPr lang="en-US" sz="1200" dirty="0" err="1"/>
              <a:t>tx</a:t>
            </a:r>
            <a:r>
              <a:rPr lang="en-US" sz="1200" dirty="0"/>
              <a:t> / </a:t>
            </a:r>
            <a:r>
              <a:rPr lang="en-US" sz="1200" dirty="0" err="1"/>
              <a:t>rx</a:t>
            </a:r>
            <a:r>
              <a:rPr lang="en-US" sz="1200" dirty="0"/>
              <a:t> ... per exp in a certain period of time)</a:t>
            </a:r>
            <a:endParaRPr lang="en-GB" sz="1200" dirty="0" err="1"/>
          </a:p>
        </p:txBody>
      </p:sp>
      <p:sp>
        <p:nvSpPr>
          <p:cNvPr id="20" name="TextBox 19">
            <a:extLst>
              <a:ext uri="{FF2B5EF4-FFF2-40B4-BE49-F238E27FC236}">
                <a16:creationId xmlns:a16="http://schemas.microsoft.com/office/drawing/2014/main" id="{9F340FF4-E114-4179-9087-7FD636A45D44}"/>
              </a:ext>
            </a:extLst>
          </p:cNvPr>
          <p:cNvSpPr txBox="1"/>
          <p:nvPr/>
        </p:nvSpPr>
        <p:spPr>
          <a:xfrm>
            <a:off x="9142061" y="1509818"/>
            <a:ext cx="2387600" cy="3424332"/>
          </a:xfrm>
          <a:prstGeom prst="rect">
            <a:avLst/>
          </a:prstGeom>
          <a:noFill/>
          <a:ln w="57150">
            <a:noFill/>
            <a:miter lim="800000"/>
          </a:ln>
        </p:spPr>
        <p:txBody>
          <a:bodyPr wrap="square" lIns="90000" tIns="90000" rIns="90000" bIns="90000" rtlCol="0" anchor="ctr" anchorCtr="0">
            <a:noAutofit/>
          </a:bodyPr>
          <a:lstStyle/>
          <a:p>
            <a:pPr marL="171450" indent="-171450">
              <a:lnSpc>
                <a:spcPct val="90000"/>
              </a:lnSpc>
              <a:spcBef>
                <a:spcPts val="400"/>
              </a:spcBef>
              <a:buFont typeface="Arial" panose="020B0604020202020204" pitchFamily="34" charset="0"/>
              <a:buChar char="•"/>
            </a:pPr>
            <a:r>
              <a:rPr lang="it-IT" sz="1100" dirty="0"/>
              <a:t>Experiment name</a:t>
            </a:r>
          </a:p>
          <a:p>
            <a:pPr marL="171450" indent="-171450">
              <a:lnSpc>
                <a:spcPct val="90000"/>
              </a:lnSpc>
              <a:spcBef>
                <a:spcPts val="400"/>
              </a:spcBef>
              <a:buFont typeface="Arial" panose="020B0604020202020204" pitchFamily="34" charset="0"/>
              <a:buChar char="•"/>
            </a:pPr>
            <a:r>
              <a:rPr lang="it-IT" sz="1100" dirty="0"/>
              <a:t>Experiment start</a:t>
            </a:r>
          </a:p>
          <a:p>
            <a:pPr marL="171450" indent="-171450">
              <a:lnSpc>
                <a:spcPct val="90000"/>
              </a:lnSpc>
              <a:spcBef>
                <a:spcPts val="400"/>
              </a:spcBef>
              <a:buFont typeface="Arial" panose="020B0604020202020204" pitchFamily="34" charset="0"/>
              <a:buChar char="•"/>
            </a:pPr>
            <a:r>
              <a:rPr lang="it-IT" sz="1100" dirty="0"/>
              <a:t>Experiment stop</a:t>
            </a:r>
          </a:p>
          <a:p>
            <a:pPr marL="171450" indent="-171450">
              <a:lnSpc>
                <a:spcPct val="90000"/>
              </a:lnSpc>
              <a:spcBef>
                <a:spcPts val="400"/>
              </a:spcBef>
              <a:buFont typeface="Arial" panose="020B0604020202020204" pitchFamily="34" charset="0"/>
              <a:buChar char="•"/>
            </a:pPr>
            <a:r>
              <a:rPr lang="it-IT" sz="1100" dirty="0"/>
              <a:t>ID experiment</a:t>
            </a:r>
          </a:p>
          <a:p>
            <a:pPr marL="171450" indent="-171450">
              <a:lnSpc>
                <a:spcPct val="90000"/>
              </a:lnSpc>
              <a:spcBef>
                <a:spcPts val="400"/>
              </a:spcBef>
              <a:buFont typeface="Arial" panose="020B0604020202020204" pitchFamily="34" charset="0"/>
              <a:buChar char="•"/>
            </a:pPr>
            <a:r>
              <a:rPr lang="it-IT" sz="1100" dirty="0"/>
              <a:t>Transf bytes/data</a:t>
            </a:r>
          </a:p>
          <a:p>
            <a:pPr marL="171450" indent="-171450">
              <a:lnSpc>
                <a:spcPct val="90000"/>
              </a:lnSpc>
              <a:spcBef>
                <a:spcPts val="400"/>
              </a:spcBef>
              <a:buFont typeface="Arial" panose="020B0604020202020204" pitchFamily="34" charset="0"/>
              <a:buChar char="•"/>
            </a:pPr>
            <a:r>
              <a:rPr lang="it-IT" sz="1100" dirty="0"/>
              <a:t>Request per second</a:t>
            </a:r>
          </a:p>
          <a:p>
            <a:pPr marL="171450" indent="-171450">
              <a:lnSpc>
                <a:spcPct val="90000"/>
              </a:lnSpc>
              <a:spcBef>
                <a:spcPts val="400"/>
              </a:spcBef>
              <a:buFont typeface="Arial" panose="020B0604020202020204" pitchFamily="34" charset="0"/>
              <a:buChar char="•"/>
            </a:pPr>
            <a:r>
              <a:rPr lang="it-IT" sz="1100" dirty="0"/>
              <a:t>Server port/host</a:t>
            </a:r>
          </a:p>
          <a:p>
            <a:pPr marL="171450" indent="-171450">
              <a:lnSpc>
                <a:spcPct val="90000"/>
              </a:lnSpc>
              <a:spcBef>
                <a:spcPts val="400"/>
              </a:spcBef>
              <a:buFont typeface="Arial" panose="020B0604020202020204" pitchFamily="34" charset="0"/>
              <a:buChar char="•"/>
            </a:pPr>
            <a:r>
              <a:rPr lang="it-IT" sz="1100" dirty="0"/>
              <a:t>Server version</a:t>
            </a:r>
          </a:p>
          <a:p>
            <a:pPr marL="171450" indent="-171450">
              <a:lnSpc>
                <a:spcPct val="90000"/>
              </a:lnSpc>
              <a:spcBef>
                <a:spcPts val="400"/>
              </a:spcBef>
              <a:buFont typeface="Arial" panose="020B0604020202020204" pitchFamily="34" charset="0"/>
              <a:buChar char="•"/>
            </a:pPr>
            <a:r>
              <a:rPr lang="it-IT" sz="1100" dirty="0"/>
              <a:t>Transfer rate kbyte per second</a:t>
            </a:r>
          </a:p>
          <a:p>
            <a:pPr marL="171450" indent="-171450">
              <a:lnSpc>
                <a:spcPct val="90000"/>
              </a:lnSpc>
              <a:spcBef>
                <a:spcPts val="400"/>
              </a:spcBef>
              <a:buFont typeface="Arial" panose="020B0604020202020204" pitchFamily="34" charset="0"/>
              <a:buChar char="•"/>
            </a:pPr>
            <a:r>
              <a:rPr lang="it-IT" sz="1100" dirty="0"/>
              <a:t>Tx/Rx errors </a:t>
            </a:r>
          </a:p>
          <a:p>
            <a:pPr marL="171450" indent="-171450">
              <a:lnSpc>
                <a:spcPct val="90000"/>
              </a:lnSpc>
              <a:spcBef>
                <a:spcPts val="400"/>
              </a:spcBef>
              <a:buFont typeface="Arial" panose="020B0604020202020204" pitchFamily="34" charset="0"/>
              <a:buChar char="•"/>
            </a:pPr>
            <a:r>
              <a:rPr lang="it-IT" sz="1100" dirty="0"/>
              <a:t>...</a:t>
            </a:r>
          </a:p>
          <a:p>
            <a:pPr marL="171450" indent="-171450">
              <a:lnSpc>
                <a:spcPct val="90000"/>
              </a:lnSpc>
              <a:spcBef>
                <a:spcPts val="400"/>
              </a:spcBef>
              <a:buFont typeface="Arial" panose="020B0604020202020204" pitchFamily="34" charset="0"/>
              <a:buChar char="•"/>
            </a:pPr>
            <a:r>
              <a:rPr lang="it-IT" sz="1100" dirty="0"/>
              <a:t>...</a:t>
            </a:r>
          </a:p>
          <a:p>
            <a:pPr marL="171450" indent="-171450">
              <a:lnSpc>
                <a:spcPct val="90000"/>
              </a:lnSpc>
              <a:spcBef>
                <a:spcPts val="400"/>
              </a:spcBef>
              <a:buFont typeface="Arial" panose="020B0604020202020204" pitchFamily="34" charset="0"/>
              <a:buChar char="•"/>
            </a:pPr>
            <a:r>
              <a:rPr lang="it-IT" sz="1100" dirty="0"/>
              <a:t>...</a:t>
            </a:r>
          </a:p>
          <a:p>
            <a:pPr>
              <a:lnSpc>
                <a:spcPct val="90000"/>
              </a:lnSpc>
              <a:spcBef>
                <a:spcPts val="400"/>
              </a:spcBef>
            </a:pPr>
            <a:r>
              <a:rPr lang="it-IT" sz="1100" dirty="0"/>
              <a:t>x </a:t>
            </a:r>
            <a:r>
              <a:rPr lang="it-IT" sz="1100" b="1" dirty="0">
                <a:solidFill>
                  <a:srgbClr val="FF0000"/>
                </a:solidFill>
              </a:rPr>
              <a:t>305</a:t>
            </a:r>
            <a:r>
              <a:rPr lang="it-IT" sz="1100" dirty="0"/>
              <a:t> metrics -&gt; </a:t>
            </a:r>
            <a:r>
              <a:rPr lang="it-IT" sz="1000" u="sng" dirty="0"/>
              <a:t>that i will describe shortly</a:t>
            </a:r>
            <a:endParaRPr lang="it-IT" sz="1050" u="sng" dirty="0"/>
          </a:p>
          <a:p>
            <a:pPr marL="171450" indent="-171450">
              <a:lnSpc>
                <a:spcPct val="90000"/>
              </a:lnSpc>
              <a:spcBef>
                <a:spcPts val="400"/>
              </a:spcBef>
              <a:buFont typeface="Arial" panose="020B0604020202020204" pitchFamily="34" charset="0"/>
              <a:buChar char="•"/>
            </a:pPr>
            <a:endParaRPr lang="it-IT" sz="900" dirty="0"/>
          </a:p>
        </p:txBody>
      </p:sp>
      <p:cxnSp>
        <p:nvCxnSpPr>
          <p:cNvPr id="22" name="Straight Arrow Connector 21">
            <a:extLst>
              <a:ext uri="{FF2B5EF4-FFF2-40B4-BE49-F238E27FC236}">
                <a16:creationId xmlns:a16="http://schemas.microsoft.com/office/drawing/2014/main" id="{A46CEFA1-1B12-4BBF-BE90-CE159327526D}"/>
              </a:ext>
            </a:extLst>
          </p:cNvPr>
          <p:cNvCxnSpPr>
            <a:cxnSpLocks/>
          </p:cNvCxnSpPr>
          <p:nvPr/>
        </p:nvCxnSpPr>
        <p:spPr>
          <a:xfrm flipV="1">
            <a:off x="7282863" y="2027751"/>
            <a:ext cx="1905587" cy="697065"/>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1A51152-FCB2-423F-9167-98A88EA3ECD9}"/>
              </a:ext>
            </a:extLst>
          </p:cNvPr>
          <p:cNvCxnSpPr>
            <a:cxnSpLocks/>
          </p:cNvCxnSpPr>
          <p:nvPr/>
        </p:nvCxnSpPr>
        <p:spPr>
          <a:xfrm flipV="1">
            <a:off x="7282863" y="2218119"/>
            <a:ext cx="1905587" cy="500815"/>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B6C659F-BA2E-471F-9D60-317A8686C854}"/>
              </a:ext>
            </a:extLst>
          </p:cNvPr>
          <p:cNvCxnSpPr>
            <a:cxnSpLocks/>
          </p:cNvCxnSpPr>
          <p:nvPr/>
        </p:nvCxnSpPr>
        <p:spPr>
          <a:xfrm flipV="1">
            <a:off x="7308263" y="2411284"/>
            <a:ext cx="1880187" cy="321198"/>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99D5E64-0C86-4400-973C-7CA14EECA9A1}"/>
              </a:ext>
            </a:extLst>
          </p:cNvPr>
          <p:cNvCxnSpPr>
            <a:cxnSpLocks/>
          </p:cNvCxnSpPr>
          <p:nvPr/>
        </p:nvCxnSpPr>
        <p:spPr>
          <a:xfrm flipV="1">
            <a:off x="7298936" y="2619565"/>
            <a:ext cx="1889514" cy="87239"/>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574DB71-78CB-46F5-96A4-24A118F34013}"/>
              </a:ext>
            </a:extLst>
          </p:cNvPr>
          <p:cNvCxnSpPr>
            <a:cxnSpLocks/>
          </p:cNvCxnSpPr>
          <p:nvPr/>
        </p:nvCxnSpPr>
        <p:spPr>
          <a:xfrm>
            <a:off x="7286536" y="2718934"/>
            <a:ext cx="1901914" cy="102814"/>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E4AEF9F-5032-483A-8DC9-603330A9E999}"/>
              </a:ext>
            </a:extLst>
          </p:cNvPr>
          <p:cNvSpPr txBox="1"/>
          <p:nvPr/>
        </p:nvSpPr>
        <p:spPr>
          <a:xfrm>
            <a:off x="7173351" y="3122878"/>
            <a:ext cx="577850" cy="76332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200" dirty="0">
                <a:solidFill>
                  <a:srgbClr val="0082C9"/>
                </a:solidFill>
              </a:rPr>
              <a:t>...</a:t>
            </a:r>
          </a:p>
          <a:p>
            <a:pPr marL="0" indent="0" algn="ctr">
              <a:lnSpc>
                <a:spcPct val="90000"/>
              </a:lnSpc>
              <a:spcBef>
                <a:spcPts val="400"/>
              </a:spcBef>
              <a:buFont typeface="MetricHPE" panose="020B0503030202060203" pitchFamily="34" charset="0"/>
              <a:buNone/>
            </a:pPr>
            <a:endParaRPr lang="it-IT" sz="1200" dirty="0">
              <a:solidFill>
                <a:srgbClr val="0082C9"/>
              </a:solidFill>
            </a:endParaRPr>
          </a:p>
          <a:p>
            <a:pPr marL="0" indent="0" algn="ctr">
              <a:lnSpc>
                <a:spcPct val="90000"/>
              </a:lnSpc>
              <a:spcBef>
                <a:spcPts val="400"/>
              </a:spcBef>
              <a:buFont typeface="MetricHPE" panose="020B0503030202060203" pitchFamily="34" charset="0"/>
              <a:buNone/>
            </a:pPr>
            <a:r>
              <a:rPr lang="it-IT" sz="1200" dirty="0">
                <a:solidFill>
                  <a:srgbClr val="0082C9"/>
                </a:solidFill>
              </a:rPr>
              <a:t>...</a:t>
            </a:r>
          </a:p>
          <a:p>
            <a:pPr marL="0" indent="0" algn="ctr">
              <a:lnSpc>
                <a:spcPct val="90000"/>
              </a:lnSpc>
              <a:spcBef>
                <a:spcPts val="400"/>
              </a:spcBef>
              <a:buFont typeface="MetricHPE" panose="020B0503030202060203" pitchFamily="34" charset="0"/>
              <a:buNone/>
            </a:pPr>
            <a:endParaRPr lang="it-IT" sz="1200" dirty="0">
              <a:solidFill>
                <a:srgbClr val="0082C9"/>
              </a:solidFill>
            </a:endParaRPr>
          </a:p>
          <a:p>
            <a:pPr marL="0" indent="0" algn="ctr">
              <a:lnSpc>
                <a:spcPct val="90000"/>
              </a:lnSpc>
              <a:spcBef>
                <a:spcPts val="400"/>
              </a:spcBef>
              <a:buFont typeface="MetricHPE" panose="020B0503030202060203" pitchFamily="34" charset="0"/>
              <a:buNone/>
            </a:pPr>
            <a:r>
              <a:rPr lang="it-IT" sz="1200" dirty="0">
                <a:solidFill>
                  <a:srgbClr val="0082C9"/>
                </a:solidFill>
              </a:rPr>
              <a:t>...</a:t>
            </a:r>
            <a:endParaRPr lang="en-GB" sz="1200" dirty="0" err="1">
              <a:solidFill>
                <a:srgbClr val="0082C9"/>
              </a:solidFill>
            </a:endParaRPr>
          </a:p>
        </p:txBody>
      </p:sp>
      <p:cxnSp>
        <p:nvCxnSpPr>
          <p:cNvPr id="158" name="Straight Arrow Connector 157">
            <a:extLst>
              <a:ext uri="{FF2B5EF4-FFF2-40B4-BE49-F238E27FC236}">
                <a16:creationId xmlns:a16="http://schemas.microsoft.com/office/drawing/2014/main" id="{B2AF2D4F-1C47-4AD6-BD97-6D30FD562168}"/>
              </a:ext>
            </a:extLst>
          </p:cNvPr>
          <p:cNvCxnSpPr>
            <a:cxnSpLocks/>
          </p:cNvCxnSpPr>
          <p:nvPr/>
        </p:nvCxnSpPr>
        <p:spPr>
          <a:xfrm>
            <a:off x="7298936" y="2718042"/>
            <a:ext cx="1889514" cy="302022"/>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EFA5B897-7E6D-4B6C-8A91-EEF2761F5FBB}"/>
              </a:ext>
            </a:extLst>
          </p:cNvPr>
          <p:cNvCxnSpPr>
            <a:cxnSpLocks/>
          </p:cNvCxnSpPr>
          <p:nvPr/>
        </p:nvCxnSpPr>
        <p:spPr>
          <a:xfrm>
            <a:off x="7308263" y="2724816"/>
            <a:ext cx="1892587" cy="497168"/>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8790F55-9E5C-4B46-AF9B-9A5226E6504B}"/>
              </a:ext>
            </a:extLst>
          </p:cNvPr>
          <p:cNvCxnSpPr>
            <a:cxnSpLocks/>
          </p:cNvCxnSpPr>
          <p:nvPr/>
        </p:nvCxnSpPr>
        <p:spPr>
          <a:xfrm>
            <a:off x="7308263" y="2713578"/>
            <a:ext cx="1892587" cy="715422"/>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23B115F-A3A1-4A2B-A687-C41F164808A0}"/>
              </a:ext>
            </a:extLst>
          </p:cNvPr>
          <p:cNvCxnSpPr>
            <a:cxnSpLocks/>
          </p:cNvCxnSpPr>
          <p:nvPr/>
        </p:nvCxnSpPr>
        <p:spPr>
          <a:xfrm>
            <a:off x="7298936" y="2723398"/>
            <a:ext cx="1901914" cy="898185"/>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82A6808F-9B3F-481A-BFCD-CDA8673E865B}"/>
              </a:ext>
            </a:extLst>
          </p:cNvPr>
          <p:cNvCxnSpPr>
            <a:cxnSpLocks/>
          </p:cNvCxnSpPr>
          <p:nvPr/>
        </p:nvCxnSpPr>
        <p:spPr>
          <a:xfrm>
            <a:off x="7298936" y="2725708"/>
            <a:ext cx="1901914" cy="1113755"/>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52F632A-A9B6-40E0-8A8B-56A688F62210}"/>
              </a:ext>
            </a:extLst>
          </p:cNvPr>
          <p:cNvCxnSpPr>
            <a:cxnSpLocks/>
          </p:cNvCxnSpPr>
          <p:nvPr/>
        </p:nvCxnSpPr>
        <p:spPr>
          <a:xfrm>
            <a:off x="7308263" y="2728754"/>
            <a:ext cx="1892587" cy="1281302"/>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32695437-F41B-4653-99A7-2E1A548441DD}"/>
              </a:ext>
            </a:extLst>
          </p:cNvPr>
          <p:cNvCxnSpPr>
            <a:cxnSpLocks/>
          </p:cNvCxnSpPr>
          <p:nvPr/>
        </p:nvCxnSpPr>
        <p:spPr>
          <a:xfrm>
            <a:off x="7298936" y="2730172"/>
            <a:ext cx="1901914" cy="1477437"/>
          </a:xfrm>
          <a:prstGeom prst="straightConnector1">
            <a:avLst/>
          </a:prstGeom>
          <a:ln w="6350">
            <a:solidFill>
              <a:srgbClr val="0A89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2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22408B-19D9-4D8D-BCBE-D5109B95ABD1}"/>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E3E74533-95E6-44E0-965A-5DBF3B11A3B7}"/>
              </a:ext>
            </a:extLst>
          </p:cNvPr>
          <p:cNvSpPr>
            <a:spLocks noGrp="1"/>
          </p:cNvSpPr>
          <p:nvPr>
            <p:ph type="sldNum" sz="quarter" idx="19"/>
          </p:nvPr>
        </p:nvSpPr>
        <p:spPr/>
        <p:txBody>
          <a:bodyPr/>
          <a:lstStyle/>
          <a:p>
            <a:pPr defTabSz="1088421">
              <a:buFontTx/>
              <a:buBlip>
                <a:blip r:embed="rId3"/>
              </a:buBlip>
            </a:pPr>
            <a:fld id="{104FC826-72BB-4AF1-BA01-A94F7396A7DC}" type="slidenum">
              <a:rPr lang="en-US" smtClean="0"/>
              <a:pPr defTabSz="1088421">
                <a:buFontTx/>
                <a:buBlip>
                  <a:blip r:embed="rId3"/>
                </a:buBlip>
              </a:pPr>
              <a:t>15</a:t>
            </a:fld>
            <a:endParaRPr lang="en-US" dirty="0"/>
          </a:p>
        </p:txBody>
      </p:sp>
      <p:sp>
        <p:nvSpPr>
          <p:cNvPr id="5" name="Title 4">
            <a:extLst>
              <a:ext uri="{FF2B5EF4-FFF2-40B4-BE49-F238E27FC236}">
                <a16:creationId xmlns:a16="http://schemas.microsoft.com/office/drawing/2014/main" id="{DA5BC0C2-929C-4D76-B8F9-7C8D05D17DBF}"/>
              </a:ext>
            </a:extLst>
          </p:cNvPr>
          <p:cNvSpPr>
            <a:spLocks noGrp="1"/>
          </p:cNvSpPr>
          <p:nvPr>
            <p:ph type="title"/>
          </p:nvPr>
        </p:nvSpPr>
        <p:spPr/>
        <p:txBody>
          <a:bodyPr/>
          <a:lstStyle/>
          <a:p>
            <a:r>
              <a:rPr lang="it-IT" dirty="0"/>
              <a:t>2.3 - Exploration of datasets </a:t>
            </a:r>
            <a:endParaRPr lang="en-GB" dirty="0"/>
          </a:p>
        </p:txBody>
      </p:sp>
      <p:graphicFrame>
        <p:nvGraphicFramePr>
          <p:cNvPr id="9" name="Object 8">
            <a:extLst>
              <a:ext uri="{FF2B5EF4-FFF2-40B4-BE49-F238E27FC236}">
                <a16:creationId xmlns:a16="http://schemas.microsoft.com/office/drawing/2014/main" id="{C513171A-0FDB-44D7-84CE-1CA91A9AF61F}"/>
              </a:ext>
            </a:extLst>
          </p:cNvPr>
          <p:cNvGraphicFramePr>
            <a:graphicFrameLocks noChangeAspect="1"/>
          </p:cNvGraphicFramePr>
          <p:nvPr>
            <p:extLst>
              <p:ext uri="{D42A27DB-BD31-4B8C-83A1-F6EECF244321}">
                <p14:modId xmlns:p14="http://schemas.microsoft.com/office/powerpoint/2010/main" val="2888493527"/>
              </p:ext>
            </p:extLst>
          </p:nvPr>
        </p:nvGraphicFramePr>
        <p:xfrm>
          <a:off x="9172575" y="685800"/>
          <a:ext cx="1643063" cy="2233613"/>
        </p:xfrm>
        <a:graphic>
          <a:graphicData uri="http://schemas.openxmlformats.org/presentationml/2006/ole">
            <mc:AlternateContent xmlns:mc="http://schemas.openxmlformats.org/markup-compatibility/2006">
              <mc:Choice xmlns:v="urn:schemas-microsoft-com:vml" Requires="v">
                <p:oleObj spid="_x0000_s1028" name="Acrobat Document" r:id="rId4" imgW="3777942" imgH="5346465" progId="AcroExch.Document.11">
                  <p:embed/>
                </p:oleObj>
              </mc:Choice>
              <mc:Fallback>
                <p:oleObj name="Acrobat Document" r:id="rId4" imgW="3777942" imgH="5346465" progId="AcroExch.Document.11">
                  <p:embed/>
                  <p:pic>
                    <p:nvPicPr>
                      <p:cNvPr id="9" name="Object 8">
                        <a:extLst>
                          <a:ext uri="{FF2B5EF4-FFF2-40B4-BE49-F238E27FC236}">
                            <a16:creationId xmlns:a16="http://schemas.microsoft.com/office/drawing/2014/main" id="{C513171A-0FDB-44D7-84CE-1CA91A9AF61F}"/>
                          </a:ext>
                        </a:extLst>
                      </p:cNvPr>
                      <p:cNvPicPr/>
                      <p:nvPr/>
                    </p:nvPicPr>
                    <p:blipFill>
                      <a:blip r:embed="rId5"/>
                      <a:stretch>
                        <a:fillRect/>
                      </a:stretch>
                    </p:blipFill>
                    <p:spPr>
                      <a:xfrm>
                        <a:off x="9172575" y="685800"/>
                        <a:ext cx="1643063" cy="2233613"/>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2B0D4015-F9B4-4A36-888A-B69F8B95D5AF}"/>
              </a:ext>
            </a:extLst>
          </p:cNvPr>
          <p:cNvSpPr txBox="1"/>
          <p:nvPr/>
        </p:nvSpPr>
        <p:spPr>
          <a:xfrm>
            <a:off x="713846" y="1176948"/>
            <a:ext cx="8099042" cy="1921989"/>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2000" dirty="0"/>
              <a:t>The first thing I did was to open the CSV file and be able to understand the meaning of all the columns that belong to the dataset. This phase was by no means easy as there was no document present that made me understand the specific meaning of the metrics. So once analyzed column by column I decided to create the paper where all the metrics are briefly described one by one.                        (The paper can be downloaded by clicking on the image on the right)</a:t>
            </a:r>
            <a:endParaRPr lang="en-GB" sz="2000" dirty="0" err="1"/>
          </a:p>
        </p:txBody>
      </p:sp>
      <p:sp>
        <p:nvSpPr>
          <p:cNvPr id="12" name="Rectangle 11">
            <a:extLst>
              <a:ext uri="{FF2B5EF4-FFF2-40B4-BE49-F238E27FC236}">
                <a16:creationId xmlns:a16="http://schemas.microsoft.com/office/drawing/2014/main" id="{D6661D63-8831-4696-8372-0B8D7B75C385}"/>
              </a:ext>
            </a:extLst>
          </p:cNvPr>
          <p:cNvSpPr/>
          <p:nvPr/>
        </p:nvSpPr>
        <p:spPr bwMode="ltGray">
          <a:xfrm>
            <a:off x="9369187" y="753161"/>
            <a:ext cx="1259782" cy="2013849"/>
          </a:xfrm>
          <a:prstGeom prst="rect">
            <a:avLst/>
          </a:prstGeom>
          <a:noFill/>
          <a:ln w="57150">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graphicFrame>
        <p:nvGraphicFramePr>
          <p:cNvPr id="13" name="Table 13">
            <a:extLst>
              <a:ext uri="{FF2B5EF4-FFF2-40B4-BE49-F238E27FC236}">
                <a16:creationId xmlns:a16="http://schemas.microsoft.com/office/drawing/2014/main" id="{BE4B0B1E-AABF-456F-8607-61D598F1B6AD}"/>
              </a:ext>
            </a:extLst>
          </p:cNvPr>
          <p:cNvGraphicFramePr>
            <a:graphicFrameLocks noGrp="1"/>
          </p:cNvGraphicFramePr>
          <p:nvPr>
            <p:extLst>
              <p:ext uri="{D42A27DB-BD31-4B8C-83A1-F6EECF244321}">
                <p14:modId xmlns:p14="http://schemas.microsoft.com/office/powerpoint/2010/main" val="592564598"/>
              </p:ext>
            </p:extLst>
          </p:nvPr>
        </p:nvGraphicFramePr>
        <p:xfrm>
          <a:off x="522581" y="3516779"/>
          <a:ext cx="9714648" cy="2397760"/>
        </p:xfrm>
        <a:graphic>
          <a:graphicData uri="http://schemas.openxmlformats.org/drawingml/2006/table">
            <a:tbl>
              <a:tblPr firstRow="1" bandRow="1">
                <a:tableStyleId>{3C2FFA5D-87B4-456A-9821-1D502468CF0F}</a:tableStyleId>
              </a:tblPr>
              <a:tblGrid>
                <a:gridCol w="1619108">
                  <a:extLst>
                    <a:ext uri="{9D8B030D-6E8A-4147-A177-3AD203B41FA5}">
                      <a16:colId xmlns:a16="http://schemas.microsoft.com/office/drawing/2014/main" val="1499925773"/>
                    </a:ext>
                  </a:extLst>
                </a:gridCol>
                <a:gridCol w="1619108">
                  <a:extLst>
                    <a:ext uri="{9D8B030D-6E8A-4147-A177-3AD203B41FA5}">
                      <a16:colId xmlns:a16="http://schemas.microsoft.com/office/drawing/2014/main" val="959579552"/>
                    </a:ext>
                  </a:extLst>
                </a:gridCol>
                <a:gridCol w="1619108">
                  <a:extLst>
                    <a:ext uri="{9D8B030D-6E8A-4147-A177-3AD203B41FA5}">
                      <a16:colId xmlns:a16="http://schemas.microsoft.com/office/drawing/2014/main" val="1842210241"/>
                    </a:ext>
                  </a:extLst>
                </a:gridCol>
                <a:gridCol w="1619108">
                  <a:extLst>
                    <a:ext uri="{9D8B030D-6E8A-4147-A177-3AD203B41FA5}">
                      <a16:colId xmlns:a16="http://schemas.microsoft.com/office/drawing/2014/main" val="133296277"/>
                    </a:ext>
                  </a:extLst>
                </a:gridCol>
                <a:gridCol w="1619108">
                  <a:extLst>
                    <a:ext uri="{9D8B030D-6E8A-4147-A177-3AD203B41FA5}">
                      <a16:colId xmlns:a16="http://schemas.microsoft.com/office/drawing/2014/main" val="1513953051"/>
                    </a:ext>
                  </a:extLst>
                </a:gridCol>
                <a:gridCol w="1619108">
                  <a:extLst>
                    <a:ext uri="{9D8B030D-6E8A-4147-A177-3AD203B41FA5}">
                      <a16:colId xmlns:a16="http://schemas.microsoft.com/office/drawing/2014/main" val="3287953920"/>
                    </a:ext>
                  </a:extLst>
                </a:gridCol>
              </a:tblGrid>
              <a:tr h="215864">
                <a:tc>
                  <a:txBody>
                    <a:bodyPr/>
                    <a:lstStyle/>
                    <a:p>
                      <a:r>
                        <a:rPr lang="it-IT" dirty="0"/>
                        <a:t>VNF type</a:t>
                      </a:r>
                      <a:endParaRPr lang="en-GB" dirty="0"/>
                    </a:p>
                  </a:txBody>
                  <a:tcPr/>
                </a:tc>
                <a:tc>
                  <a:txBody>
                    <a:bodyPr/>
                    <a:lstStyle/>
                    <a:p>
                      <a:r>
                        <a:rPr lang="it-IT" dirty="0"/>
                        <a:t>Number of colums (metrics)</a:t>
                      </a:r>
                      <a:endParaRPr lang="en-GB" dirty="0"/>
                    </a:p>
                  </a:txBody>
                  <a:tcPr/>
                </a:tc>
                <a:tc>
                  <a:txBody>
                    <a:bodyPr/>
                    <a:lstStyle/>
                    <a:p>
                      <a:r>
                        <a:rPr lang="en-US" dirty="0"/>
                        <a:t>Number of rows </a:t>
                      </a:r>
                    </a:p>
                    <a:p>
                      <a:r>
                        <a:rPr lang="en-US" dirty="0"/>
                        <a:t>(experiments)</a:t>
                      </a:r>
                      <a:endParaRPr lang="en-GB" dirty="0"/>
                    </a:p>
                  </a:txBody>
                  <a:tcPr/>
                </a:tc>
                <a:tc>
                  <a:txBody>
                    <a:bodyPr/>
                    <a:lstStyle/>
                    <a:p>
                      <a:r>
                        <a:rPr lang="en-US" dirty="0"/>
                        <a:t>Number of NULL </a:t>
                      </a:r>
                      <a:r>
                        <a:rPr lang="en-US" dirty="0" err="1"/>
                        <a:t>colums</a:t>
                      </a:r>
                      <a:endParaRPr lang="en-GB" dirty="0"/>
                    </a:p>
                  </a:txBody>
                  <a:tcPr/>
                </a:tc>
                <a:tc>
                  <a:txBody>
                    <a:bodyPr/>
                    <a:lstStyle/>
                    <a:p>
                      <a:r>
                        <a:rPr lang="en-US" dirty="0"/>
                        <a:t>Number of </a:t>
                      </a:r>
                      <a:r>
                        <a:rPr lang="en-US" dirty="0" err="1"/>
                        <a:t>colums</a:t>
                      </a:r>
                      <a:r>
                        <a:rPr lang="en-US" dirty="0"/>
                        <a:t> with same values</a:t>
                      </a:r>
                      <a:endParaRPr lang="en-GB" dirty="0"/>
                    </a:p>
                  </a:txBody>
                  <a:tcPr/>
                </a:tc>
                <a:tc>
                  <a:txBody>
                    <a:bodyPr/>
                    <a:lstStyle/>
                    <a:p>
                      <a:r>
                        <a:rPr lang="en-US" dirty="0"/>
                        <a:t>Number of potentially usable metrics</a:t>
                      </a:r>
                      <a:endParaRPr lang="en-GB" dirty="0"/>
                    </a:p>
                  </a:txBody>
                  <a:tcPr/>
                </a:tc>
                <a:extLst>
                  <a:ext uri="{0D108BD9-81ED-4DB2-BD59-A6C34878D82A}">
                    <a16:rowId xmlns:a16="http://schemas.microsoft.com/office/drawing/2014/main" val="1725417826"/>
                  </a:ext>
                </a:extLst>
              </a:tr>
              <a:tr h="370840">
                <a:tc>
                  <a:txBody>
                    <a:bodyPr/>
                    <a:lstStyle/>
                    <a:p>
                      <a:r>
                        <a:rPr lang="en-US" b="1" dirty="0">
                          <a:solidFill>
                            <a:srgbClr val="FFFF00"/>
                          </a:solidFill>
                        </a:rPr>
                        <a:t>NGINIX</a:t>
                      </a:r>
                      <a:r>
                        <a:rPr lang="en-US" b="1" dirty="0"/>
                        <a:t> </a:t>
                      </a:r>
                      <a:endParaRPr lang="en-GB" b="1" dirty="0"/>
                    </a:p>
                  </a:txBody>
                  <a:tcPr/>
                </a:tc>
                <a:tc>
                  <a:txBody>
                    <a:bodyPr/>
                    <a:lstStyle/>
                    <a:p>
                      <a:r>
                        <a:rPr lang="en-US" b="1" dirty="0">
                          <a:solidFill>
                            <a:srgbClr val="FFFF00"/>
                          </a:solidFill>
                        </a:rPr>
                        <a:t>305</a:t>
                      </a:r>
                      <a:endParaRPr lang="en-GB" b="1" dirty="0">
                        <a:solidFill>
                          <a:srgbClr val="FFFF00"/>
                        </a:solidFill>
                      </a:endParaRPr>
                    </a:p>
                  </a:txBody>
                  <a:tcPr/>
                </a:tc>
                <a:tc>
                  <a:txBody>
                    <a:bodyPr/>
                    <a:lstStyle/>
                    <a:p>
                      <a:r>
                        <a:rPr lang="en-US" b="1" dirty="0">
                          <a:solidFill>
                            <a:srgbClr val="FFFF00"/>
                          </a:solidFill>
                        </a:rPr>
                        <a:t>1600</a:t>
                      </a:r>
                      <a:endParaRPr lang="en-GB" b="1" dirty="0">
                        <a:solidFill>
                          <a:srgbClr val="FFFF00"/>
                        </a:solidFill>
                      </a:endParaRPr>
                    </a:p>
                  </a:txBody>
                  <a:tcPr/>
                </a:tc>
                <a:tc>
                  <a:txBody>
                    <a:bodyPr/>
                    <a:lstStyle/>
                    <a:p>
                      <a:r>
                        <a:rPr lang="en-US" b="1" dirty="0">
                          <a:solidFill>
                            <a:srgbClr val="FFFF00"/>
                          </a:solidFill>
                        </a:rPr>
                        <a:t>10</a:t>
                      </a:r>
                      <a:endParaRPr lang="en-GB" b="1" dirty="0">
                        <a:solidFill>
                          <a:srgbClr val="FFFF00"/>
                        </a:solidFill>
                      </a:endParaRPr>
                    </a:p>
                  </a:txBody>
                  <a:tcPr/>
                </a:tc>
                <a:tc>
                  <a:txBody>
                    <a:bodyPr/>
                    <a:lstStyle/>
                    <a:p>
                      <a:r>
                        <a:rPr lang="en-US" b="1" dirty="0">
                          <a:solidFill>
                            <a:srgbClr val="FFFF00"/>
                          </a:solidFill>
                        </a:rPr>
                        <a:t>246</a:t>
                      </a:r>
                      <a:endParaRPr lang="en-GB" b="1" dirty="0">
                        <a:solidFill>
                          <a:srgbClr val="FFFF00"/>
                        </a:solidFill>
                      </a:endParaRPr>
                    </a:p>
                  </a:txBody>
                  <a:tcPr/>
                </a:tc>
                <a:tc>
                  <a:txBody>
                    <a:bodyPr/>
                    <a:lstStyle/>
                    <a:p>
                      <a:r>
                        <a:rPr lang="en-US" b="1" dirty="0">
                          <a:solidFill>
                            <a:srgbClr val="FFFF00"/>
                          </a:solidFill>
                        </a:rPr>
                        <a:t>49</a:t>
                      </a:r>
                      <a:endParaRPr lang="en-GB" b="1" dirty="0">
                        <a:solidFill>
                          <a:srgbClr val="FFFF00"/>
                        </a:solidFill>
                      </a:endParaRPr>
                    </a:p>
                  </a:txBody>
                  <a:tcPr/>
                </a:tc>
                <a:extLst>
                  <a:ext uri="{0D108BD9-81ED-4DB2-BD59-A6C34878D82A}">
                    <a16:rowId xmlns:a16="http://schemas.microsoft.com/office/drawing/2014/main" val="600162416"/>
                  </a:ext>
                </a:extLst>
              </a:tr>
              <a:tr h="370840">
                <a:tc>
                  <a:txBody>
                    <a:bodyPr/>
                    <a:lstStyle/>
                    <a:p>
                      <a:r>
                        <a:rPr lang="en-US" b="1" dirty="0" err="1">
                          <a:solidFill>
                            <a:srgbClr val="FFFF00"/>
                          </a:solidFill>
                        </a:rPr>
                        <a:t>HAproxy</a:t>
                      </a:r>
                      <a:endParaRPr lang="en-GB" b="1" dirty="0">
                        <a:solidFill>
                          <a:srgbClr val="FFFF00"/>
                        </a:solidFill>
                      </a:endParaRPr>
                    </a:p>
                  </a:txBody>
                  <a:tcPr/>
                </a:tc>
                <a:tc>
                  <a:txBody>
                    <a:bodyPr/>
                    <a:lstStyle/>
                    <a:p>
                      <a:r>
                        <a:rPr lang="en-US" b="1" dirty="0">
                          <a:solidFill>
                            <a:srgbClr val="FFFF00"/>
                          </a:solidFill>
                        </a:rPr>
                        <a:t>305</a:t>
                      </a:r>
                      <a:endParaRPr lang="en-GB" b="1" dirty="0">
                        <a:solidFill>
                          <a:srgbClr val="FFFF00"/>
                        </a:solidFill>
                      </a:endParaRPr>
                    </a:p>
                  </a:txBody>
                  <a:tcPr/>
                </a:tc>
                <a:tc>
                  <a:txBody>
                    <a:bodyPr/>
                    <a:lstStyle/>
                    <a:p>
                      <a:r>
                        <a:rPr lang="en-US" b="1" dirty="0">
                          <a:solidFill>
                            <a:srgbClr val="FFFF00"/>
                          </a:solidFill>
                        </a:rPr>
                        <a:t>1600</a:t>
                      </a:r>
                      <a:endParaRPr lang="en-GB" b="1" dirty="0">
                        <a:solidFill>
                          <a:srgbClr val="FFFF00"/>
                        </a:solidFill>
                      </a:endParaRPr>
                    </a:p>
                  </a:txBody>
                  <a:tcPr/>
                </a:tc>
                <a:tc>
                  <a:txBody>
                    <a:bodyPr/>
                    <a:lstStyle/>
                    <a:p>
                      <a:r>
                        <a:rPr lang="en-US" b="1" dirty="0">
                          <a:solidFill>
                            <a:srgbClr val="FFFF00"/>
                          </a:solidFill>
                        </a:rPr>
                        <a:t>10</a:t>
                      </a:r>
                      <a:endParaRPr lang="en-GB" b="1" dirty="0">
                        <a:solidFill>
                          <a:srgbClr val="FFFF00"/>
                        </a:solidFill>
                      </a:endParaRPr>
                    </a:p>
                  </a:txBody>
                  <a:tcPr/>
                </a:tc>
                <a:tc>
                  <a:txBody>
                    <a:bodyPr/>
                    <a:lstStyle/>
                    <a:p>
                      <a:r>
                        <a:rPr lang="en-US" b="1" dirty="0">
                          <a:solidFill>
                            <a:srgbClr val="FFFF00"/>
                          </a:solidFill>
                        </a:rPr>
                        <a:t>246</a:t>
                      </a:r>
                      <a:endParaRPr lang="en-GB" b="1" dirty="0">
                        <a:solidFill>
                          <a:srgbClr val="FFFF00"/>
                        </a:solidFill>
                      </a:endParaRPr>
                    </a:p>
                  </a:txBody>
                  <a:tcPr/>
                </a:tc>
                <a:tc>
                  <a:txBody>
                    <a:bodyPr/>
                    <a:lstStyle/>
                    <a:p>
                      <a:r>
                        <a:rPr lang="en-US" b="1" dirty="0">
                          <a:solidFill>
                            <a:srgbClr val="FFFF00"/>
                          </a:solidFill>
                        </a:rPr>
                        <a:t>49</a:t>
                      </a:r>
                      <a:endParaRPr lang="en-GB" b="1" dirty="0">
                        <a:solidFill>
                          <a:srgbClr val="FFFF00"/>
                        </a:solidFill>
                      </a:endParaRPr>
                    </a:p>
                  </a:txBody>
                  <a:tcPr/>
                </a:tc>
                <a:extLst>
                  <a:ext uri="{0D108BD9-81ED-4DB2-BD59-A6C34878D82A}">
                    <a16:rowId xmlns:a16="http://schemas.microsoft.com/office/drawing/2014/main" val="2064519745"/>
                  </a:ext>
                </a:extLst>
              </a:tr>
              <a:tr h="370840">
                <a:tc>
                  <a:txBody>
                    <a:bodyPr/>
                    <a:lstStyle/>
                    <a:p>
                      <a:r>
                        <a:rPr lang="en-US" b="1" dirty="0">
                          <a:solidFill>
                            <a:srgbClr val="FFFF00"/>
                          </a:solidFill>
                        </a:rPr>
                        <a:t>SQUID</a:t>
                      </a:r>
                      <a:endParaRPr lang="en-GB" b="1" dirty="0">
                        <a:solidFill>
                          <a:srgbClr val="FFFF00"/>
                        </a:solidFill>
                      </a:endParaRPr>
                    </a:p>
                  </a:txBody>
                  <a:tcPr/>
                </a:tc>
                <a:tc>
                  <a:txBody>
                    <a:bodyPr/>
                    <a:lstStyle/>
                    <a:p>
                      <a:r>
                        <a:rPr lang="en-US" b="1" dirty="0">
                          <a:solidFill>
                            <a:srgbClr val="FFFF00"/>
                          </a:solidFill>
                        </a:rPr>
                        <a:t>305</a:t>
                      </a:r>
                      <a:endParaRPr lang="en-GB" b="1" dirty="0">
                        <a:solidFill>
                          <a:srgbClr val="FFFF00"/>
                        </a:solidFill>
                      </a:endParaRPr>
                    </a:p>
                  </a:txBody>
                  <a:tcPr/>
                </a:tc>
                <a:tc>
                  <a:txBody>
                    <a:bodyPr/>
                    <a:lstStyle/>
                    <a:p>
                      <a:r>
                        <a:rPr lang="en-US" b="1" dirty="0">
                          <a:solidFill>
                            <a:srgbClr val="FFFF00"/>
                          </a:solidFill>
                        </a:rPr>
                        <a:t>1600</a:t>
                      </a:r>
                      <a:endParaRPr lang="en-GB" b="1" dirty="0">
                        <a:solidFill>
                          <a:srgbClr val="FFFF00"/>
                        </a:solidFill>
                      </a:endParaRPr>
                    </a:p>
                  </a:txBody>
                  <a:tcPr/>
                </a:tc>
                <a:tc>
                  <a:txBody>
                    <a:bodyPr/>
                    <a:lstStyle/>
                    <a:p>
                      <a:r>
                        <a:rPr lang="en-US" b="1" dirty="0">
                          <a:solidFill>
                            <a:srgbClr val="FFFF00"/>
                          </a:solidFill>
                        </a:rPr>
                        <a:t>10</a:t>
                      </a:r>
                      <a:endParaRPr lang="en-GB" b="1" dirty="0">
                        <a:solidFill>
                          <a:srgbClr val="FFFF00"/>
                        </a:solidFill>
                      </a:endParaRPr>
                    </a:p>
                  </a:txBody>
                  <a:tcPr/>
                </a:tc>
                <a:tc>
                  <a:txBody>
                    <a:bodyPr/>
                    <a:lstStyle/>
                    <a:p>
                      <a:r>
                        <a:rPr lang="en-US" b="1" dirty="0">
                          <a:solidFill>
                            <a:srgbClr val="FFFF00"/>
                          </a:solidFill>
                        </a:rPr>
                        <a:t>246</a:t>
                      </a:r>
                      <a:endParaRPr lang="en-GB" b="1" dirty="0">
                        <a:solidFill>
                          <a:srgbClr val="FFFF00"/>
                        </a:solidFill>
                      </a:endParaRPr>
                    </a:p>
                  </a:txBody>
                  <a:tcPr/>
                </a:tc>
                <a:tc>
                  <a:txBody>
                    <a:bodyPr/>
                    <a:lstStyle/>
                    <a:p>
                      <a:r>
                        <a:rPr lang="en-US" b="1" dirty="0">
                          <a:solidFill>
                            <a:srgbClr val="FFFF00"/>
                          </a:solidFill>
                        </a:rPr>
                        <a:t>49</a:t>
                      </a:r>
                      <a:endParaRPr lang="en-GB" b="1" dirty="0">
                        <a:solidFill>
                          <a:srgbClr val="FFFF00"/>
                        </a:solidFill>
                      </a:endParaRPr>
                    </a:p>
                  </a:txBody>
                  <a:tcPr/>
                </a:tc>
                <a:extLst>
                  <a:ext uri="{0D108BD9-81ED-4DB2-BD59-A6C34878D82A}">
                    <a16:rowId xmlns:a16="http://schemas.microsoft.com/office/drawing/2014/main" val="1522416536"/>
                  </a:ext>
                </a:extLst>
              </a:tr>
              <a:tr h="370840">
                <a:tc>
                  <a:txBody>
                    <a:bodyPr/>
                    <a:lstStyle/>
                    <a:p>
                      <a:r>
                        <a:rPr lang="en-US" b="1" dirty="0" err="1">
                          <a:solidFill>
                            <a:schemeClr val="accent4">
                              <a:lumMod val="50000"/>
                            </a:schemeClr>
                          </a:solidFill>
                        </a:rPr>
                        <a:t>Mosquitto</a:t>
                      </a:r>
                      <a:endParaRPr lang="en-GB" b="1" dirty="0">
                        <a:solidFill>
                          <a:schemeClr val="accent4">
                            <a:lumMod val="50000"/>
                          </a:schemeClr>
                        </a:solidFill>
                      </a:endParaRPr>
                    </a:p>
                  </a:txBody>
                  <a:tcPr/>
                </a:tc>
                <a:tc>
                  <a:txBody>
                    <a:bodyPr/>
                    <a:lstStyle/>
                    <a:p>
                      <a:r>
                        <a:rPr lang="en-US" b="1" dirty="0">
                          <a:solidFill>
                            <a:schemeClr val="accent4">
                              <a:lumMod val="50000"/>
                            </a:schemeClr>
                          </a:solidFill>
                        </a:rPr>
                        <a:t>312</a:t>
                      </a:r>
                      <a:endParaRPr lang="en-GB" b="1" dirty="0">
                        <a:solidFill>
                          <a:schemeClr val="accent4">
                            <a:lumMod val="50000"/>
                          </a:schemeClr>
                        </a:solidFill>
                      </a:endParaRPr>
                    </a:p>
                  </a:txBody>
                  <a:tcPr/>
                </a:tc>
                <a:tc>
                  <a:txBody>
                    <a:bodyPr/>
                    <a:lstStyle/>
                    <a:p>
                      <a:r>
                        <a:rPr lang="en-US" b="1" dirty="0">
                          <a:solidFill>
                            <a:schemeClr val="accent4">
                              <a:lumMod val="50000"/>
                            </a:schemeClr>
                          </a:solidFill>
                        </a:rPr>
                        <a:t>1600</a:t>
                      </a:r>
                      <a:endParaRPr lang="en-GB" b="1" dirty="0">
                        <a:solidFill>
                          <a:schemeClr val="accent4">
                            <a:lumMod val="50000"/>
                          </a:schemeClr>
                        </a:solidFill>
                      </a:endParaRPr>
                    </a:p>
                  </a:txBody>
                  <a:tcPr/>
                </a:tc>
                <a:tc>
                  <a:txBody>
                    <a:bodyPr/>
                    <a:lstStyle/>
                    <a:p>
                      <a:r>
                        <a:rPr lang="en-US" b="1" dirty="0">
                          <a:solidFill>
                            <a:schemeClr val="accent4">
                              <a:lumMod val="50000"/>
                            </a:schemeClr>
                          </a:solidFill>
                        </a:rPr>
                        <a:t>14</a:t>
                      </a:r>
                      <a:endParaRPr lang="en-GB" b="1" dirty="0">
                        <a:solidFill>
                          <a:schemeClr val="accent4">
                            <a:lumMod val="50000"/>
                          </a:schemeClr>
                        </a:solidFill>
                      </a:endParaRPr>
                    </a:p>
                  </a:txBody>
                  <a:tcPr/>
                </a:tc>
                <a:tc>
                  <a:txBody>
                    <a:bodyPr/>
                    <a:lstStyle/>
                    <a:p>
                      <a:r>
                        <a:rPr lang="en-US" b="1" dirty="0">
                          <a:solidFill>
                            <a:schemeClr val="accent4">
                              <a:lumMod val="50000"/>
                            </a:schemeClr>
                          </a:solidFill>
                        </a:rPr>
                        <a:t>243</a:t>
                      </a:r>
                      <a:endParaRPr lang="en-GB" b="1" dirty="0">
                        <a:solidFill>
                          <a:schemeClr val="accent4">
                            <a:lumMod val="50000"/>
                          </a:schemeClr>
                        </a:solidFill>
                      </a:endParaRPr>
                    </a:p>
                  </a:txBody>
                  <a:tcPr/>
                </a:tc>
                <a:tc>
                  <a:txBody>
                    <a:bodyPr/>
                    <a:lstStyle/>
                    <a:p>
                      <a:r>
                        <a:rPr lang="en-US" b="1" dirty="0">
                          <a:solidFill>
                            <a:schemeClr val="accent4">
                              <a:lumMod val="50000"/>
                            </a:schemeClr>
                          </a:solidFill>
                        </a:rPr>
                        <a:t>55</a:t>
                      </a:r>
                      <a:endParaRPr lang="en-GB" b="1" dirty="0">
                        <a:solidFill>
                          <a:schemeClr val="accent4">
                            <a:lumMod val="50000"/>
                          </a:schemeClr>
                        </a:solidFill>
                      </a:endParaRPr>
                    </a:p>
                  </a:txBody>
                  <a:tcPr/>
                </a:tc>
                <a:extLst>
                  <a:ext uri="{0D108BD9-81ED-4DB2-BD59-A6C34878D82A}">
                    <a16:rowId xmlns:a16="http://schemas.microsoft.com/office/drawing/2014/main" val="1437661393"/>
                  </a:ext>
                </a:extLst>
              </a:tr>
            </a:tbl>
          </a:graphicData>
        </a:graphic>
      </p:graphicFrame>
      <p:sp>
        <p:nvSpPr>
          <p:cNvPr id="14" name="Right Brace 13">
            <a:extLst>
              <a:ext uri="{FF2B5EF4-FFF2-40B4-BE49-F238E27FC236}">
                <a16:creationId xmlns:a16="http://schemas.microsoft.com/office/drawing/2014/main" id="{66EA3D1A-4F94-49DC-8F9A-EDA8B4689F69}"/>
              </a:ext>
            </a:extLst>
          </p:cNvPr>
          <p:cNvSpPr/>
          <p:nvPr/>
        </p:nvSpPr>
        <p:spPr>
          <a:xfrm>
            <a:off x="10378529" y="4551356"/>
            <a:ext cx="584844" cy="980388"/>
          </a:xfrm>
          <a:prstGeom prst="rightBrace">
            <a:avLst>
              <a:gd name="adj1" fmla="val 8333"/>
              <a:gd name="adj2" fmla="val 48077"/>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91846922-D107-4D94-BF99-4FC6E6C28ECC}"/>
              </a:ext>
            </a:extLst>
          </p:cNvPr>
          <p:cNvSpPr txBox="1"/>
          <p:nvPr/>
        </p:nvSpPr>
        <p:spPr>
          <a:xfrm>
            <a:off x="10963373" y="4438234"/>
            <a:ext cx="1121790" cy="120663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400" b="1" dirty="0">
                <a:solidFill>
                  <a:srgbClr val="FFFF00"/>
                </a:solidFill>
                <a:highlight>
                  <a:srgbClr val="000000"/>
                </a:highlight>
              </a:rPr>
              <a:t>SAME STRUCTURE</a:t>
            </a:r>
            <a:endParaRPr lang="en-GB" sz="1400" b="1" dirty="0" err="1">
              <a:solidFill>
                <a:srgbClr val="FFFF00"/>
              </a:solidFill>
              <a:highlight>
                <a:srgbClr val="000000"/>
              </a:highlight>
            </a:endParaRPr>
          </a:p>
        </p:txBody>
      </p:sp>
    </p:spTree>
    <p:extLst>
      <p:ext uri="{BB962C8B-B14F-4D97-AF65-F5344CB8AC3E}">
        <p14:creationId xmlns:p14="http://schemas.microsoft.com/office/powerpoint/2010/main" val="349629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3EA6DE-DFCF-4349-9FFD-41DBBF9CF3DF}"/>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82ED4BE8-08E9-4CC6-A7FD-5944AAD79EA6}"/>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16</a:t>
            </a:fld>
            <a:endParaRPr lang="en-US" dirty="0"/>
          </a:p>
        </p:txBody>
      </p:sp>
      <p:sp>
        <p:nvSpPr>
          <p:cNvPr id="5" name="Title 4">
            <a:extLst>
              <a:ext uri="{FF2B5EF4-FFF2-40B4-BE49-F238E27FC236}">
                <a16:creationId xmlns:a16="http://schemas.microsoft.com/office/drawing/2014/main" id="{9E9CB2E0-2DDF-45C7-922C-062A09B5FCF4}"/>
              </a:ext>
            </a:extLst>
          </p:cNvPr>
          <p:cNvSpPr>
            <a:spLocks noGrp="1"/>
          </p:cNvSpPr>
          <p:nvPr>
            <p:ph type="title"/>
          </p:nvPr>
        </p:nvSpPr>
        <p:spPr/>
        <p:txBody>
          <a:bodyPr/>
          <a:lstStyle/>
          <a:p>
            <a:r>
              <a:rPr lang="it-IT" dirty="0"/>
              <a:t>2.4 - Common metrics FOR </a:t>
            </a:r>
            <a:r>
              <a:rPr lang="it-IT" b="1" dirty="0"/>
              <a:t>LoAD BALANCER PROXY VNF</a:t>
            </a:r>
            <a:r>
              <a:rPr lang="it-IT" sz="1800" b="1" dirty="0"/>
              <a:t>S</a:t>
            </a:r>
            <a:r>
              <a:rPr lang="it-IT" b="1" dirty="0"/>
              <a:t> </a:t>
            </a:r>
            <a:endParaRPr lang="en-GB" b="1" dirty="0"/>
          </a:p>
        </p:txBody>
      </p:sp>
      <p:sp>
        <p:nvSpPr>
          <p:cNvPr id="10" name="TextBox 9">
            <a:extLst>
              <a:ext uri="{FF2B5EF4-FFF2-40B4-BE49-F238E27FC236}">
                <a16:creationId xmlns:a16="http://schemas.microsoft.com/office/drawing/2014/main" id="{8C2AF9A5-7BDE-4C61-AB28-F8CDE171DD59}"/>
              </a:ext>
            </a:extLst>
          </p:cNvPr>
          <p:cNvSpPr txBox="1"/>
          <p:nvPr/>
        </p:nvSpPr>
        <p:spPr>
          <a:xfrm>
            <a:off x="671690" y="979714"/>
            <a:ext cx="10058400" cy="492826"/>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for each VNF we have the same metrics analyzed in different cases(Status Network Interfaces).</a:t>
            </a:r>
            <a:endParaRPr lang="en-GB" dirty="0" err="1"/>
          </a:p>
        </p:txBody>
      </p:sp>
      <p:sp>
        <p:nvSpPr>
          <p:cNvPr id="11" name="TextBox 10">
            <a:extLst>
              <a:ext uri="{FF2B5EF4-FFF2-40B4-BE49-F238E27FC236}">
                <a16:creationId xmlns:a16="http://schemas.microsoft.com/office/drawing/2014/main" id="{18866352-1AB7-449F-8910-AE55C8F0234A}"/>
              </a:ext>
            </a:extLst>
          </p:cNvPr>
          <p:cNvSpPr txBox="1"/>
          <p:nvPr/>
        </p:nvSpPr>
        <p:spPr>
          <a:xfrm>
            <a:off x="777836" y="1570904"/>
            <a:ext cx="9518072" cy="134191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it-IT" sz="1600" b="1" dirty="0"/>
              <a:t>types of Network Interfaces : </a:t>
            </a:r>
          </a:p>
          <a:p>
            <a:pPr marL="228600" indent="-228600">
              <a:lnSpc>
                <a:spcPct val="90000"/>
              </a:lnSpc>
              <a:spcBef>
                <a:spcPts val="400"/>
              </a:spcBef>
              <a:buFont typeface="+mj-lt"/>
              <a:buAutoNum type="arabicPeriod"/>
            </a:pPr>
            <a:r>
              <a:rPr lang="en-US" sz="1200" b="1" i="0" dirty="0">
                <a:effectLst/>
              </a:rPr>
              <a:t>ETH0</a:t>
            </a:r>
            <a:r>
              <a:rPr lang="en-US" sz="1200" b="0" i="0" dirty="0">
                <a:effectLst/>
              </a:rPr>
              <a:t> : is the first Ethernet interface on the system. This type of interface is usually a NIC connected to the network by a category 5 cable</a:t>
            </a:r>
          </a:p>
          <a:p>
            <a:pPr marL="228600" indent="-228600">
              <a:lnSpc>
                <a:spcPct val="90000"/>
              </a:lnSpc>
              <a:spcBef>
                <a:spcPts val="400"/>
              </a:spcBef>
              <a:buFont typeface="+mj-lt"/>
              <a:buAutoNum type="arabicPeriod"/>
            </a:pPr>
            <a:r>
              <a:rPr lang="en-US" sz="1200" b="1" i="0" dirty="0">
                <a:effectLst/>
              </a:rPr>
              <a:t>LO</a:t>
            </a:r>
            <a:r>
              <a:rPr lang="en-US" sz="1200" b="0" i="0" dirty="0">
                <a:effectLst/>
              </a:rPr>
              <a:t> : is the loopback interface. This is a special network interface that the system uses to communicate with itself.</a:t>
            </a:r>
            <a:endParaRPr lang="en-US" sz="1200" dirty="0"/>
          </a:p>
          <a:p>
            <a:pPr marL="228600" indent="-228600">
              <a:lnSpc>
                <a:spcPct val="90000"/>
              </a:lnSpc>
              <a:spcBef>
                <a:spcPts val="400"/>
              </a:spcBef>
              <a:buFont typeface="+mj-lt"/>
              <a:buAutoNum type="arabicPeriod"/>
            </a:pPr>
            <a:r>
              <a:rPr lang="en-US" sz="1200" b="1" i="0" dirty="0">
                <a:effectLst/>
              </a:rPr>
              <a:t>MGMT</a:t>
            </a:r>
            <a:r>
              <a:rPr lang="en-US" sz="1200" b="0" i="0" dirty="0">
                <a:effectLst/>
              </a:rPr>
              <a:t> : management ports are used to configure, maintain, and support a network device. Often times this management interface will be connected to a   dedicated and segregated VLAN used only by IT for management of network hardware.</a:t>
            </a:r>
          </a:p>
          <a:p>
            <a:pPr marL="228600" indent="-228600">
              <a:lnSpc>
                <a:spcPct val="90000"/>
              </a:lnSpc>
              <a:spcBef>
                <a:spcPts val="400"/>
              </a:spcBef>
              <a:buFont typeface="+mj-lt"/>
              <a:buAutoNum type="arabicPeriod"/>
            </a:pPr>
            <a:r>
              <a:rPr lang="en-US" sz="1200" b="1" dirty="0"/>
              <a:t>GENERAL</a:t>
            </a:r>
            <a:r>
              <a:rPr lang="en-US" sz="1200" dirty="0"/>
              <a:t> : that puts them all in common in a single calculation.</a:t>
            </a:r>
            <a:r>
              <a:rPr lang="it-IT" sz="1200" b="1" dirty="0"/>
              <a:t>    </a:t>
            </a:r>
            <a:endParaRPr lang="en-GB" sz="1200" b="1" dirty="0" err="1"/>
          </a:p>
        </p:txBody>
      </p:sp>
      <p:sp>
        <p:nvSpPr>
          <p:cNvPr id="12" name="TextBox 11">
            <a:extLst>
              <a:ext uri="{FF2B5EF4-FFF2-40B4-BE49-F238E27FC236}">
                <a16:creationId xmlns:a16="http://schemas.microsoft.com/office/drawing/2014/main" id="{B0842AF4-2185-49D8-993B-81760A437B23}"/>
              </a:ext>
            </a:extLst>
          </p:cNvPr>
          <p:cNvSpPr txBox="1"/>
          <p:nvPr/>
        </p:nvSpPr>
        <p:spPr>
          <a:xfrm>
            <a:off x="285743" y="3351810"/>
            <a:ext cx="4610179" cy="28203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600" b="1" dirty="0"/>
              <a:t>METRICS (Network Interfaces ) IN COMMON :</a:t>
            </a:r>
            <a:endParaRPr lang="en-GB" sz="1600" b="1" dirty="0" err="1"/>
          </a:p>
        </p:txBody>
      </p:sp>
      <p:sp>
        <p:nvSpPr>
          <p:cNvPr id="13" name="Rectangle 12">
            <a:extLst>
              <a:ext uri="{FF2B5EF4-FFF2-40B4-BE49-F238E27FC236}">
                <a16:creationId xmlns:a16="http://schemas.microsoft.com/office/drawing/2014/main" id="{E3261884-31C6-4387-AA8D-B8116BD722DE}"/>
              </a:ext>
            </a:extLst>
          </p:cNvPr>
          <p:cNvSpPr/>
          <p:nvPr/>
        </p:nvSpPr>
        <p:spPr bwMode="ltGray">
          <a:xfrm>
            <a:off x="777836" y="3721495"/>
            <a:ext cx="10058399" cy="206914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sp>
        <p:nvSpPr>
          <p:cNvPr id="14" name="TextBox 13">
            <a:extLst>
              <a:ext uri="{FF2B5EF4-FFF2-40B4-BE49-F238E27FC236}">
                <a16:creationId xmlns:a16="http://schemas.microsoft.com/office/drawing/2014/main" id="{2C002046-E914-4A8D-8AED-8E66A9463F22}"/>
              </a:ext>
            </a:extLst>
          </p:cNvPr>
          <p:cNvSpPr txBox="1"/>
          <p:nvPr/>
        </p:nvSpPr>
        <p:spPr>
          <a:xfrm>
            <a:off x="860962" y="3633849"/>
            <a:ext cx="9892146" cy="2244437"/>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it-IT" sz="1600" dirty="0"/>
              <a:t>for</a:t>
            </a:r>
            <a:r>
              <a:rPr lang="it-IT" dirty="0"/>
              <a:t> </a:t>
            </a:r>
            <a:r>
              <a:rPr lang="it-IT" b="1" dirty="0"/>
              <a:t>stat</a:t>
            </a:r>
            <a:r>
              <a:rPr lang="it-IT" dirty="0"/>
              <a:t> </a:t>
            </a:r>
            <a:r>
              <a:rPr lang="it-IT" sz="1600" dirty="0"/>
              <a:t>in</a:t>
            </a:r>
            <a:r>
              <a:rPr lang="it-IT" dirty="0"/>
              <a:t> </a:t>
            </a:r>
            <a:r>
              <a:rPr lang="it-IT" b="1" dirty="0"/>
              <a:t>Network_Interfaces -&gt;</a:t>
            </a:r>
            <a:r>
              <a:rPr lang="it-IT" dirty="0"/>
              <a:t>[</a:t>
            </a:r>
            <a:r>
              <a:rPr lang="it-IT" b="1" dirty="0"/>
              <a:t> ETH0, LO, MGMT, GENERAL </a:t>
            </a:r>
            <a:r>
              <a:rPr lang="it-IT" dirty="0"/>
              <a:t>]</a:t>
            </a:r>
            <a:r>
              <a:rPr lang="it-IT" b="1" dirty="0"/>
              <a:t> </a:t>
            </a:r>
            <a:r>
              <a:rPr lang="it-IT" dirty="0"/>
              <a:t>:</a:t>
            </a:r>
          </a:p>
          <a:p>
            <a:pPr lvl="1">
              <a:lnSpc>
                <a:spcPct val="90000"/>
              </a:lnSpc>
              <a:spcBef>
                <a:spcPts val="400"/>
              </a:spcBef>
            </a:pPr>
            <a:r>
              <a:rPr lang="it-IT" dirty="0"/>
              <a:t>stat_</a:t>
            </a:r>
            <a:r>
              <a:rPr lang="it-IT" b="1" dirty="0"/>
              <a:t>collisions</a:t>
            </a:r>
            <a:r>
              <a:rPr lang="it-IT" dirty="0"/>
              <a:t> , stat_</a:t>
            </a:r>
            <a:r>
              <a:rPr lang="it-IT" b="1" dirty="0"/>
              <a:t>multicast</a:t>
            </a:r>
            <a:r>
              <a:rPr lang="it-IT" dirty="0"/>
              <a:t> , stat_</a:t>
            </a:r>
            <a:r>
              <a:rPr lang="it-IT" b="1" dirty="0"/>
              <a:t>rx_bytes </a:t>
            </a:r>
            <a:r>
              <a:rPr lang="it-IT" dirty="0"/>
              <a:t>, stat_</a:t>
            </a:r>
            <a:r>
              <a:rPr lang="it-IT" b="1" dirty="0"/>
              <a:t>rx_compressed </a:t>
            </a:r>
            <a:r>
              <a:rPr lang="it-IT" dirty="0"/>
              <a:t>, stat_</a:t>
            </a:r>
            <a:r>
              <a:rPr lang="it-IT" b="1" dirty="0"/>
              <a:t>rx_crc_errors </a:t>
            </a:r>
            <a:r>
              <a:rPr lang="it-IT" dirty="0"/>
              <a:t>, stat_</a:t>
            </a:r>
            <a:r>
              <a:rPr lang="it-IT" b="1" dirty="0"/>
              <a:t>rx_dropped </a:t>
            </a:r>
            <a:r>
              <a:rPr lang="it-IT" dirty="0"/>
              <a:t>, stat_</a:t>
            </a:r>
            <a:r>
              <a:rPr lang="it-IT" b="1" dirty="0"/>
              <a:t>rx_errors </a:t>
            </a:r>
            <a:r>
              <a:rPr lang="it-IT" dirty="0"/>
              <a:t>, stat_</a:t>
            </a:r>
            <a:r>
              <a:rPr lang="it-IT" b="1" dirty="0"/>
              <a:t>rx_fifo_errors </a:t>
            </a:r>
            <a:r>
              <a:rPr lang="it-IT" dirty="0"/>
              <a:t>, stat_</a:t>
            </a:r>
            <a:r>
              <a:rPr lang="it-IT" b="1" dirty="0"/>
              <a:t>rx_frame_errors </a:t>
            </a:r>
            <a:r>
              <a:rPr lang="it-IT" dirty="0"/>
              <a:t>, stat_</a:t>
            </a:r>
            <a:r>
              <a:rPr lang="it-IT" b="1" dirty="0"/>
              <a:t>rx_length_errors </a:t>
            </a:r>
            <a:r>
              <a:rPr lang="it-IT" dirty="0"/>
              <a:t>, stat_</a:t>
            </a:r>
            <a:r>
              <a:rPr lang="it-IT" b="1" dirty="0"/>
              <a:t>rx_missed_errors</a:t>
            </a:r>
            <a:r>
              <a:rPr lang="it-IT" dirty="0"/>
              <a:t> , stat_</a:t>
            </a:r>
            <a:r>
              <a:rPr lang="it-IT" b="1" dirty="0"/>
              <a:t>rx_over_errors </a:t>
            </a:r>
            <a:r>
              <a:rPr lang="it-IT" dirty="0"/>
              <a:t>, stat_</a:t>
            </a:r>
            <a:r>
              <a:rPr lang="it-IT" b="1" dirty="0"/>
              <a:t>rx_packets </a:t>
            </a:r>
            <a:r>
              <a:rPr lang="it-IT" dirty="0"/>
              <a:t>, stat_</a:t>
            </a:r>
            <a:r>
              <a:rPr lang="it-IT" b="1" dirty="0"/>
              <a:t>tx_aborted_errors </a:t>
            </a:r>
            <a:r>
              <a:rPr lang="it-IT" dirty="0"/>
              <a:t>, stat_</a:t>
            </a:r>
            <a:r>
              <a:rPr lang="it-IT" b="1" dirty="0"/>
              <a:t>tx_bytes </a:t>
            </a:r>
            <a:r>
              <a:rPr lang="it-IT" dirty="0"/>
              <a:t>, stat_</a:t>
            </a:r>
            <a:r>
              <a:rPr lang="it-IT" b="1" dirty="0"/>
              <a:t>carrier_errors </a:t>
            </a:r>
            <a:r>
              <a:rPr lang="it-IT" dirty="0"/>
              <a:t>, stat_</a:t>
            </a:r>
            <a:r>
              <a:rPr lang="it-IT" b="1" dirty="0"/>
              <a:t>tx_compressed </a:t>
            </a:r>
            <a:r>
              <a:rPr lang="it-IT" dirty="0"/>
              <a:t>, stat_</a:t>
            </a:r>
            <a:r>
              <a:rPr lang="it-IT" b="1" dirty="0"/>
              <a:t>tx_dropped</a:t>
            </a:r>
            <a:r>
              <a:rPr lang="it-IT" dirty="0"/>
              <a:t> , stat_</a:t>
            </a:r>
            <a:r>
              <a:rPr lang="it-IT" b="1" dirty="0"/>
              <a:t>tx_errors </a:t>
            </a:r>
            <a:r>
              <a:rPr lang="it-IT" dirty="0"/>
              <a:t>, stat_</a:t>
            </a:r>
            <a:r>
              <a:rPr lang="it-IT" b="1" dirty="0"/>
              <a:t>tx_fifo_errors </a:t>
            </a:r>
            <a:r>
              <a:rPr lang="it-IT" dirty="0"/>
              <a:t>, stat_</a:t>
            </a:r>
            <a:r>
              <a:rPr lang="it-IT" b="1" dirty="0"/>
              <a:t>tx_heartbeat_errors </a:t>
            </a:r>
            <a:r>
              <a:rPr lang="it-IT" dirty="0"/>
              <a:t>, stat_</a:t>
            </a:r>
            <a:r>
              <a:rPr lang="it-IT" b="1" dirty="0"/>
              <a:t>tx_packets </a:t>
            </a:r>
            <a:r>
              <a:rPr lang="it-IT" dirty="0"/>
              <a:t>, stat_</a:t>
            </a:r>
            <a:r>
              <a:rPr lang="it-IT" b="1" dirty="0"/>
              <a:t>tx_window_errors </a:t>
            </a:r>
          </a:p>
          <a:p>
            <a:pPr marL="0" indent="0">
              <a:lnSpc>
                <a:spcPct val="90000"/>
              </a:lnSpc>
              <a:spcBef>
                <a:spcPts val="400"/>
              </a:spcBef>
              <a:buFont typeface="MetricHPE" panose="020B0503030202060203" pitchFamily="34" charset="0"/>
              <a:buNone/>
            </a:pPr>
            <a:r>
              <a:rPr lang="it-IT" sz="1600" dirty="0"/>
              <a:t>end</a:t>
            </a:r>
            <a:endParaRPr lang="it-IT" dirty="0"/>
          </a:p>
        </p:txBody>
      </p:sp>
    </p:spTree>
    <p:extLst>
      <p:ext uri="{BB962C8B-B14F-4D97-AF65-F5344CB8AC3E}">
        <p14:creationId xmlns:p14="http://schemas.microsoft.com/office/powerpoint/2010/main" val="114862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E4AC8F-442C-4A7E-9732-763313BA761C}"/>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71D53893-B92E-4AF4-AAF8-D23BB2046D60}"/>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17</a:t>
            </a:fld>
            <a:endParaRPr lang="en-US" dirty="0"/>
          </a:p>
        </p:txBody>
      </p:sp>
      <p:sp>
        <p:nvSpPr>
          <p:cNvPr id="5" name="Title 4">
            <a:extLst>
              <a:ext uri="{FF2B5EF4-FFF2-40B4-BE49-F238E27FC236}">
                <a16:creationId xmlns:a16="http://schemas.microsoft.com/office/drawing/2014/main" id="{3F166834-61ED-43F8-8260-23049C40C958}"/>
              </a:ext>
            </a:extLst>
          </p:cNvPr>
          <p:cNvSpPr>
            <a:spLocks noGrp="1"/>
          </p:cNvSpPr>
          <p:nvPr>
            <p:ph type="title"/>
          </p:nvPr>
        </p:nvSpPr>
        <p:spPr/>
        <p:txBody>
          <a:bodyPr/>
          <a:lstStyle/>
          <a:p>
            <a:r>
              <a:rPr lang="it-IT" dirty="0"/>
              <a:t>2.4 - Common ab metrics for each vnF</a:t>
            </a:r>
            <a:r>
              <a:rPr lang="it-IT" sz="2000" dirty="0"/>
              <a:t>S</a:t>
            </a:r>
            <a:endParaRPr lang="en-GB" dirty="0"/>
          </a:p>
        </p:txBody>
      </p:sp>
      <p:sp>
        <p:nvSpPr>
          <p:cNvPr id="6" name="TextBox 5">
            <a:extLst>
              <a:ext uri="{FF2B5EF4-FFF2-40B4-BE49-F238E27FC236}">
                <a16:creationId xmlns:a16="http://schemas.microsoft.com/office/drawing/2014/main" id="{555D86E0-145F-4866-B3ED-18B29EC94186}"/>
              </a:ext>
            </a:extLst>
          </p:cNvPr>
          <p:cNvSpPr txBox="1"/>
          <p:nvPr/>
        </p:nvSpPr>
        <p:spPr>
          <a:xfrm>
            <a:off x="1056598" y="1280544"/>
            <a:ext cx="9470572" cy="510639"/>
          </a:xfrm>
          <a:prstGeom prst="rect">
            <a:avLst/>
          </a:prstGeom>
          <a:noFill/>
          <a:ln w="57150">
            <a:noFill/>
            <a:miter lim="800000"/>
          </a:ln>
        </p:spPr>
        <p:txBody>
          <a:bodyPr wrap="square" lIns="90000" tIns="90000" rIns="90000" bIns="90000" rtlCol="0" anchor="ctr" anchorCtr="0">
            <a:noAutofit/>
          </a:bodyPr>
          <a:lstStyle/>
          <a:p>
            <a:pPr algn="ctr">
              <a:lnSpc>
                <a:spcPct val="90000"/>
              </a:lnSpc>
              <a:spcBef>
                <a:spcPts val="400"/>
              </a:spcBef>
            </a:pPr>
            <a:r>
              <a:rPr lang="en-US" dirty="0"/>
              <a:t>for each </a:t>
            </a:r>
            <a:r>
              <a:rPr lang="en-US" dirty="0" err="1"/>
              <a:t>vnf</a:t>
            </a:r>
            <a:r>
              <a:rPr lang="en-US" dirty="0"/>
              <a:t> we have the same metrics about the “ </a:t>
            </a:r>
            <a:r>
              <a:rPr lang="en-US" b="1" dirty="0"/>
              <a:t>ab</a:t>
            </a:r>
            <a:r>
              <a:rPr lang="en-US" dirty="0"/>
              <a:t> “ (Apache Benchmark tool)</a:t>
            </a:r>
            <a:endParaRPr lang="en-GB" dirty="0"/>
          </a:p>
        </p:txBody>
      </p:sp>
      <p:sp>
        <p:nvSpPr>
          <p:cNvPr id="7" name="TextBox 6">
            <a:extLst>
              <a:ext uri="{FF2B5EF4-FFF2-40B4-BE49-F238E27FC236}">
                <a16:creationId xmlns:a16="http://schemas.microsoft.com/office/drawing/2014/main" id="{FC12C35C-BC16-4D1B-87C6-9E92C7ABC46B}"/>
              </a:ext>
            </a:extLst>
          </p:cNvPr>
          <p:cNvSpPr txBox="1"/>
          <p:nvPr/>
        </p:nvSpPr>
        <p:spPr>
          <a:xfrm>
            <a:off x="6027322" y="0"/>
            <a:ext cx="3243332" cy="575247"/>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endParaRPr lang="en-GB" dirty="0" err="1"/>
          </a:p>
        </p:txBody>
      </p:sp>
      <p:pic>
        <p:nvPicPr>
          <p:cNvPr id="2050" name="Picture 2" descr="Come testare il carico del Web Server : Apache Bench">
            <a:extLst>
              <a:ext uri="{FF2B5EF4-FFF2-40B4-BE49-F238E27FC236}">
                <a16:creationId xmlns:a16="http://schemas.microsoft.com/office/drawing/2014/main" id="{516F368B-024F-4B2D-92F1-BB7E157CF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206" y="1004138"/>
            <a:ext cx="1484991" cy="7870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172FA7-5BD9-4590-B75F-19E2E44EAE49}"/>
              </a:ext>
            </a:extLst>
          </p:cNvPr>
          <p:cNvSpPr txBox="1"/>
          <p:nvPr/>
        </p:nvSpPr>
        <p:spPr>
          <a:xfrm>
            <a:off x="756459" y="2359078"/>
            <a:ext cx="11130741" cy="510639"/>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b="1" i="0" dirty="0">
                <a:effectLst/>
              </a:rPr>
              <a:t>Apache Benchmark </a:t>
            </a:r>
            <a:r>
              <a:rPr lang="en-US" b="0" i="0" dirty="0">
                <a:effectLst/>
              </a:rPr>
              <a:t>represent a tool for benchmarking your Apache Hypertext Transfer Protocol (HTTP) server. It is designed to give you an impression of how your current Apache installation performs. This especially shows you how many requests per second your Apache installation is capable of serving. </a:t>
            </a:r>
            <a:r>
              <a:rPr lang="en-US" dirty="0"/>
              <a:t>A</a:t>
            </a:r>
            <a:r>
              <a:rPr lang="en-US" b="0" i="0" dirty="0">
                <a:effectLst/>
              </a:rPr>
              <a:t>ll of this metrics start with the prefix “ab” (</a:t>
            </a:r>
            <a:r>
              <a:rPr lang="en-US" b="0" i="0" dirty="0" err="1">
                <a:effectLst/>
              </a:rPr>
              <a:t>linux</a:t>
            </a:r>
            <a:r>
              <a:rPr lang="en-US" b="0" i="0" dirty="0">
                <a:effectLst/>
              </a:rPr>
              <a:t> command to represent </a:t>
            </a:r>
            <a:r>
              <a:rPr lang="en-US" b="0" i="0" dirty="0" err="1">
                <a:effectLst/>
              </a:rPr>
              <a:t>apachebench</a:t>
            </a:r>
            <a:r>
              <a:rPr lang="en-US" dirty="0"/>
              <a:t>) </a:t>
            </a:r>
            <a:r>
              <a:rPr lang="en-US" b="0" i="0" dirty="0">
                <a:effectLst/>
              </a:rPr>
              <a:t> (</a:t>
            </a:r>
            <a:r>
              <a:rPr lang="en-US" b="0" i="0" dirty="0">
                <a:effectLst/>
                <a:hlinkClick r:id="rId4"/>
              </a:rPr>
              <a:t>https://httpd.apache.org/docs/2.4/programs/ab.html</a:t>
            </a:r>
            <a:r>
              <a:rPr lang="en-US" b="0" i="0" dirty="0">
                <a:effectLst/>
              </a:rPr>
              <a:t> )</a:t>
            </a:r>
            <a:endParaRPr lang="en-GB" dirty="0" err="1"/>
          </a:p>
        </p:txBody>
      </p:sp>
      <p:sp>
        <p:nvSpPr>
          <p:cNvPr id="9" name="Rectangle 8">
            <a:extLst>
              <a:ext uri="{FF2B5EF4-FFF2-40B4-BE49-F238E27FC236}">
                <a16:creationId xmlns:a16="http://schemas.microsoft.com/office/drawing/2014/main" id="{F3A1BE62-CDC7-440E-A9E2-E92C4C6D55AC}"/>
              </a:ext>
            </a:extLst>
          </p:cNvPr>
          <p:cNvSpPr/>
          <p:nvPr/>
        </p:nvSpPr>
        <p:spPr bwMode="ltGray">
          <a:xfrm>
            <a:off x="867119" y="3826126"/>
            <a:ext cx="8683119" cy="134680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sp>
        <p:nvSpPr>
          <p:cNvPr id="12" name="TextBox 11">
            <a:extLst>
              <a:ext uri="{FF2B5EF4-FFF2-40B4-BE49-F238E27FC236}">
                <a16:creationId xmlns:a16="http://schemas.microsoft.com/office/drawing/2014/main" id="{D68058FA-04FB-4251-8CB3-A05B548C26AF}"/>
              </a:ext>
            </a:extLst>
          </p:cNvPr>
          <p:cNvSpPr txBox="1"/>
          <p:nvPr/>
        </p:nvSpPr>
        <p:spPr>
          <a:xfrm>
            <a:off x="756459" y="3429000"/>
            <a:ext cx="4487832" cy="341632"/>
          </a:xfrm>
          <a:prstGeom prst="rect">
            <a:avLst/>
          </a:prstGeom>
          <a:noFill/>
          <a:ln w="57150">
            <a:noFill/>
            <a:miter lim="800000"/>
          </a:ln>
        </p:spPr>
        <p:txBody>
          <a:bodyPr wrap="square">
            <a:spAutoFit/>
          </a:bodyPr>
          <a:lstStyle/>
          <a:p>
            <a:pPr marL="0" indent="0">
              <a:lnSpc>
                <a:spcPct val="90000"/>
              </a:lnSpc>
              <a:spcBef>
                <a:spcPts val="400"/>
              </a:spcBef>
              <a:buFont typeface="MetricHPE" panose="020B0503030202060203" pitchFamily="34" charset="0"/>
              <a:buNone/>
            </a:pPr>
            <a:r>
              <a:rPr lang="it-IT" sz="1800" b="1" dirty="0"/>
              <a:t>METRICS (ab) IN COMMON</a:t>
            </a:r>
            <a:endParaRPr lang="en-GB" sz="1800" b="1" dirty="0" err="1"/>
          </a:p>
        </p:txBody>
      </p:sp>
      <p:sp>
        <p:nvSpPr>
          <p:cNvPr id="11" name="TextBox 10">
            <a:extLst>
              <a:ext uri="{FF2B5EF4-FFF2-40B4-BE49-F238E27FC236}">
                <a16:creationId xmlns:a16="http://schemas.microsoft.com/office/drawing/2014/main" id="{936AEA40-940C-421A-8BE2-5C2187A8AE30}"/>
              </a:ext>
            </a:extLst>
          </p:cNvPr>
          <p:cNvSpPr txBox="1"/>
          <p:nvPr/>
        </p:nvSpPr>
        <p:spPr>
          <a:xfrm>
            <a:off x="1204212" y="3826126"/>
            <a:ext cx="8495096" cy="134680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it-IT" dirty="0"/>
              <a:t>ab_</a:t>
            </a:r>
            <a:r>
              <a:rPr lang="it-IT" b="1" dirty="0"/>
              <a:t>completed_requests </a:t>
            </a:r>
            <a:r>
              <a:rPr lang="it-IT" dirty="0"/>
              <a:t>, ab_</a:t>
            </a:r>
            <a:r>
              <a:rPr lang="it-IT" b="1" dirty="0"/>
              <a:t>current_lvl</a:t>
            </a:r>
            <a:r>
              <a:rPr lang="it-IT" dirty="0"/>
              <a:t> , ab_</a:t>
            </a:r>
            <a:r>
              <a:rPr lang="it-IT" b="1" dirty="0"/>
              <a:t>doc_length </a:t>
            </a:r>
            <a:r>
              <a:rPr lang="it-IT" dirty="0"/>
              <a:t>, ab_</a:t>
            </a:r>
            <a:r>
              <a:rPr lang="it-IT" b="1" dirty="0"/>
              <a:t>doc_path</a:t>
            </a:r>
            <a:r>
              <a:rPr lang="it-IT" dirty="0"/>
              <a:t> , ab_</a:t>
            </a:r>
            <a:r>
              <a:rPr lang="it-IT" b="1" dirty="0"/>
              <a:t>failed_requests </a:t>
            </a:r>
            <a:r>
              <a:rPr lang="it-IT" dirty="0"/>
              <a:t>, ab_</a:t>
            </a:r>
            <a:r>
              <a:rPr lang="it-IT" b="1" dirty="0"/>
              <a:t>failed_requests </a:t>
            </a:r>
            <a:r>
              <a:rPr lang="it-IT" dirty="0"/>
              <a:t>, ab_</a:t>
            </a:r>
            <a:r>
              <a:rPr lang="it-IT" b="1" dirty="0"/>
              <a:t>html_trasnfer_byte </a:t>
            </a:r>
            <a:r>
              <a:rPr lang="it-IT" dirty="0"/>
              <a:t>, ab_</a:t>
            </a:r>
            <a:r>
              <a:rPr lang="it-IT" b="1" dirty="0"/>
              <a:t>mean_time_per_requests </a:t>
            </a:r>
            <a:r>
              <a:rPr lang="it-IT" dirty="0"/>
              <a:t>, ab_</a:t>
            </a:r>
            <a:r>
              <a:rPr lang="it-IT" b="1" dirty="0"/>
              <a:t>request_per_second </a:t>
            </a:r>
            <a:r>
              <a:rPr lang="it-IT" dirty="0"/>
              <a:t>, ab_rt_</a:t>
            </a:r>
            <a:r>
              <a:rPr lang="it-IT" b="1" dirty="0"/>
              <a:t>percentiles_csv </a:t>
            </a:r>
            <a:r>
              <a:rPr lang="it-IT" dirty="0"/>
              <a:t>, ab_</a:t>
            </a:r>
            <a:r>
              <a:rPr lang="it-IT" b="1" dirty="0"/>
              <a:t>srv_host </a:t>
            </a:r>
            <a:r>
              <a:rPr lang="it-IT" dirty="0"/>
              <a:t>, ab_</a:t>
            </a:r>
            <a:r>
              <a:rPr lang="it-IT" b="1" dirty="0"/>
              <a:t>srv_port </a:t>
            </a:r>
            <a:r>
              <a:rPr lang="it-IT" dirty="0"/>
              <a:t>, ab_</a:t>
            </a:r>
            <a:r>
              <a:rPr lang="it-IT" b="1" dirty="0"/>
              <a:t>srv_version </a:t>
            </a:r>
            <a:r>
              <a:rPr lang="it-IT" dirty="0"/>
              <a:t>, ab_</a:t>
            </a:r>
            <a:r>
              <a:rPr lang="it-IT" b="1" dirty="0"/>
              <a:t>time_used_s</a:t>
            </a:r>
            <a:r>
              <a:rPr lang="it-IT" dirty="0"/>
              <a:t> , ab_</a:t>
            </a:r>
            <a:r>
              <a:rPr lang="it-IT" b="1" dirty="0"/>
              <a:t>total_total_transfer_byte </a:t>
            </a:r>
            <a:r>
              <a:rPr lang="it-IT" dirty="0"/>
              <a:t>, </a:t>
            </a:r>
            <a:r>
              <a:rPr lang="en-US" b="0" i="0" dirty="0" err="1">
                <a:effectLst/>
              </a:rPr>
              <a:t>ab_</a:t>
            </a:r>
            <a:r>
              <a:rPr lang="en-US" b="1" i="0" dirty="0" err="1">
                <a:effectLst/>
              </a:rPr>
              <a:t>transfer_rate</a:t>
            </a:r>
            <a:r>
              <a:rPr lang="en-US" b="1" dirty="0" err="1"/>
              <a:t>_</a:t>
            </a:r>
            <a:r>
              <a:rPr lang="en-US" b="1" i="0" dirty="0" err="1">
                <a:effectLst/>
              </a:rPr>
              <a:t>kbyte</a:t>
            </a:r>
            <a:r>
              <a:rPr lang="en-US" b="1" dirty="0" err="1"/>
              <a:t>_</a:t>
            </a:r>
            <a:r>
              <a:rPr lang="en-US" b="1" i="0" dirty="0" err="1">
                <a:effectLst/>
              </a:rPr>
              <a:t>per</a:t>
            </a:r>
            <a:r>
              <a:rPr lang="en-US" b="1" dirty="0" err="1"/>
              <a:t>_</a:t>
            </a:r>
            <a:r>
              <a:rPr lang="en-US" b="1" i="0" dirty="0" err="1">
                <a:effectLst/>
              </a:rPr>
              <a:t>second</a:t>
            </a:r>
            <a:endParaRPr lang="en-GB" b="1" dirty="0" err="1"/>
          </a:p>
        </p:txBody>
      </p:sp>
    </p:spTree>
    <p:extLst>
      <p:ext uri="{BB962C8B-B14F-4D97-AF65-F5344CB8AC3E}">
        <p14:creationId xmlns:p14="http://schemas.microsoft.com/office/powerpoint/2010/main" val="49430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FD643F-F891-49F2-B024-59731DFCCA29}"/>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1D370A09-32A0-432F-A228-8F49F87FE49E}"/>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18</a:t>
            </a:fld>
            <a:endParaRPr lang="en-US" dirty="0"/>
          </a:p>
        </p:txBody>
      </p:sp>
      <p:sp>
        <p:nvSpPr>
          <p:cNvPr id="5" name="Title 4">
            <a:extLst>
              <a:ext uri="{FF2B5EF4-FFF2-40B4-BE49-F238E27FC236}">
                <a16:creationId xmlns:a16="http://schemas.microsoft.com/office/drawing/2014/main" id="{08FD0C46-1A26-43C4-A0B2-0FED3FAE674C}"/>
              </a:ext>
            </a:extLst>
          </p:cNvPr>
          <p:cNvSpPr>
            <a:spLocks noGrp="1"/>
          </p:cNvSpPr>
          <p:nvPr>
            <p:ph type="title"/>
          </p:nvPr>
        </p:nvSpPr>
        <p:spPr/>
        <p:txBody>
          <a:bodyPr/>
          <a:lstStyle/>
          <a:p>
            <a:r>
              <a:rPr lang="it-IT" dirty="0"/>
              <a:t>2.4 - Some descriptions of important metrics (vnf)</a:t>
            </a:r>
            <a:endParaRPr lang="en-GB" dirty="0"/>
          </a:p>
        </p:txBody>
      </p:sp>
      <p:graphicFrame>
        <p:nvGraphicFramePr>
          <p:cNvPr id="21" name="Table 8">
            <a:extLst>
              <a:ext uri="{FF2B5EF4-FFF2-40B4-BE49-F238E27FC236}">
                <a16:creationId xmlns:a16="http://schemas.microsoft.com/office/drawing/2014/main" id="{9C5EE145-C615-4D12-8560-A827E4FDE756}"/>
              </a:ext>
            </a:extLst>
          </p:cNvPr>
          <p:cNvGraphicFramePr>
            <a:graphicFrameLocks/>
          </p:cNvGraphicFramePr>
          <p:nvPr>
            <p:extLst>
              <p:ext uri="{D42A27DB-BD31-4B8C-83A1-F6EECF244321}">
                <p14:modId xmlns:p14="http://schemas.microsoft.com/office/powerpoint/2010/main" val="2890016666"/>
              </p:ext>
            </p:extLst>
          </p:nvPr>
        </p:nvGraphicFramePr>
        <p:xfrm>
          <a:off x="1321551" y="2041606"/>
          <a:ext cx="9299433" cy="3801345"/>
        </p:xfrm>
        <a:graphic>
          <a:graphicData uri="http://schemas.openxmlformats.org/drawingml/2006/table">
            <a:tbl>
              <a:tblPr firstRow="1" bandRow="1">
                <a:tableStyleId>{125E5076-3810-47DD-B79F-674D7AD40C01}</a:tableStyleId>
              </a:tblPr>
              <a:tblGrid>
                <a:gridCol w="3061914">
                  <a:extLst>
                    <a:ext uri="{9D8B030D-6E8A-4147-A177-3AD203B41FA5}">
                      <a16:colId xmlns:a16="http://schemas.microsoft.com/office/drawing/2014/main" val="1077626445"/>
                    </a:ext>
                  </a:extLst>
                </a:gridCol>
                <a:gridCol w="1765042">
                  <a:extLst>
                    <a:ext uri="{9D8B030D-6E8A-4147-A177-3AD203B41FA5}">
                      <a16:colId xmlns:a16="http://schemas.microsoft.com/office/drawing/2014/main" val="1969798730"/>
                    </a:ext>
                  </a:extLst>
                </a:gridCol>
                <a:gridCol w="4472477">
                  <a:extLst>
                    <a:ext uri="{9D8B030D-6E8A-4147-A177-3AD203B41FA5}">
                      <a16:colId xmlns:a16="http://schemas.microsoft.com/office/drawing/2014/main" val="1399154900"/>
                    </a:ext>
                  </a:extLst>
                </a:gridCol>
              </a:tblGrid>
              <a:tr h="249124">
                <a:tc>
                  <a:txBody>
                    <a:bodyPr/>
                    <a:lstStyle/>
                    <a:p>
                      <a:pPr algn="ctr"/>
                      <a:r>
                        <a:rPr lang="en-GB" sz="1400" dirty="0"/>
                        <a:t>Metrics</a:t>
                      </a:r>
                    </a:p>
                    <a:p>
                      <a:pPr algn="ctr"/>
                      <a:r>
                        <a:rPr lang="en-GB" sz="1400" dirty="0"/>
                        <a:t>NGINX/HAPROXY/SQUID</a:t>
                      </a:r>
                    </a:p>
                  </a:txBody>
                  <a:tcPr anchor="ctr">
                    <a:lnR w="19050" cap="flat" cmpd="sng" algn="ctr">
                      <a:solidFill>
                        <a:schemeClr val="bg1"/>
                      </a:solidFill>
                      <a:prstDash val="solid"/>
                      <a:round/>
                      <a:headEnd type="none" w="med" len="med"/>
                      <a:tailEnd type="none" w="med" len="med"/>
                    </a:lnR>
                  </a:tcPr>
                </a:tc>
                <a:tc>
                  <a:txBody>
                    <a:bodyPr/>
                    <a:lstStyle/>
                    <a:p>
                      <a:pPr algn="ctr"/>
                      <a:r>
                        <a:rPr lang="en-GB" sz="1400" dirty="0">
                          <a:effectLst/>
                        </a:rPr>
                        <a:t>Simple rename</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GB" sz="1400" dirty="0"/>
                        <a:t>Description</a:t>
                      </a:r>
                    </a:p>
                  </a:txBody>
                  <a:tcPr anchor="ct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959978146"/>
                  </a:ext>
                </a:extLst>
              </a:tr>
              <a:tr h="316298">
                <a:tc>
                  <a:txBody>
                    <a:bodyPr/>
                    <a:lstStyle/>
                    <a:p>
                      <a:pPr algn="ctr"/>
                      <a:r>
                        <a:rPr lang="en-GB" sz="1050" b="0" dirty="0">
                          <a:effectLst/>
                        </a:rPr>
                        <a:t>param__</a:t>
                      </a:r>
                      <a:r>
                        <a:rPr lang="en-GB" sz="1050" b="0" dirty="0" err="1">
                          <a:effectLst/>
                        </a:rPr>
                        <a:t>func</a:t>
                      </a:r>
                      <a:r>
                        <a:rPr lang="en-GB" sz="1050" b="0" dirty="0">
                          <a:effectLst/>
                        </a:rPr>
                        <a:t>__mp.input__</a:t>
                      </a:r>
                      <a:r>
                        <a:rPr lang="en-GB" sz="1050" b="0" dirty="0" err="1">
                          <a:effectLst/>
                        </a:rPr>
                        <a:t>cmd_start</a:t>
                      </a:r>
                      <a:endParaRPr lang="en-GB" sz="1050" dirty="0"/>
                    </a:p>
                  </a:txBody>
                  <a:tcPr anchor="ctr">
                    <a:lnR w="19050" cap="flat" cmpd="sng" algn="ctr">
                      <a:solidFill>
                        <a:schemeClr val="bg1"/>
                      </a:solidFill>
                      <a:prstDash val="solid"/>
                      <a:round/>
                      <a:headEnd type="none" w="med" len="med"/>
                      <a:tailEnd type="none" w="med" len="med"/>
                    </a:lnR>
                  </a:tcPr>
                </a:tc>
                <a:tc>
                  <a:txBody>
                    <a:bodyPr/>
                    <a:lstStyle/>
                    <a:p>
                      <a:pPr algn="ctr"/>
                      <a:r>
                        <a:rPr lang="en-GB" sz="1400" b="1" dirty="0"/>
                        <a:t>size</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800" b="0" i="0" kern="1200" dirty="0">
                          <a:solidFill>
                            <a:schemeClr val="lt1"/>
                          </a:solidFill>
                          <a:effectLst/>
                          <a:latin typeface="+mn-lt"/>
                          <a:ea typeface="+mn-ea"/>
                          <a:cs typeface="+mn-cs"/>
                        </a:rPr>
                        <a:t>size of packet in one experiment (only two different parameters :  </a:t>
                      </a:r>
                      <a:r>
                        <a:rPr lang="en-US" sz="800" b="1" i="0" kern="1200" dirty="0">
                          <a:solidFill>
                            <a:schemeClr val="lt1"/>
                          </a:solidFill>
                          <a:effectLst/>
                          <a:latin typeface="+mn-lt"/>
                          <a:ea typeface="+mn-ea"/>
                          <a:cs typeface="+mn-cs"/>
                        </a:rPr>
                        <a:t>Big</a:t>
                      </a:r>
                      <a:r>
                        <a:rPr lang="en-US" sz="800" b="0" i="0" kern="1200" dirty="0">
                          <a:solidFill>
                            <a:schemeClr val="lt1"/>
                          </a:solidFill>
                          <a:effectLst/>
                          <a:latin typeface="+mn-lt"/>
                          <a:ea typeface="+mn-ea"/>
                          <a:cs typeface="+mn-cs"/>
                        </a:rPr>
                        <a:t> or </a:t>
                      </a:r>
                      <a:r>
                        <a:rPr lang="en-US" sz="800" b="1" i="0" kern="1200" dirty="0">
                          <a:solidFill>
                            <a:schemeClr val="lt1"/>
                          </a:solidFill>
                          <a:effectLst/>
                          <a:latin typeface="+mn-lt"/>
                          <a:ea typeface="+mn-ea"/>
                          <a:cs typeface="+mn-cs"/>
                        </a:rPr>
                        <a:t>Small</a:t>
                      </a:r>
                      <a:r>
                        <a:rPr lang="en-US" sz="800" b="0" i="0" kern="1200" dirty="0">
                          <a:solidFill>
                            <a:schemeClr val="lt1"/>
                          </a:solidFill>
                          <a:effectLst/>
                          <a:latin typeface="+mn-lt"/>
                          <a:ea typeface="+mn-ea"/>
                          <a:cs typeface="+mn-cs"/>
                        </a:rPr>
                        <a:t> the parameters changes according to the content transmitted in the packet )</a:t>
                      </a:r>
                      <a:endParaRPr lang="en-GB" sz="800" b="0" dirty="0"/>
                    </a:p>
                  </a:txBody>
                  <a:tcPr anchor="ct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1618813"/>
                  </a:ext>
                </a:extLst>
              </a:tr>
              <a:tr h="316298">
                <a:tc>
                  <a:txBody>
                    <a:bodyPr/>
                    <a:lstStyle/>
                    <a:p>
                      <a:pPr algn="ctr"/>
                      <a:r>
                        <a:rPr lang="en-GB" sz="900" b="0" dirty="0">
                          <a:effectLst/>
                        </a:rPr>
                        <a:t>param__func__de.upb.lb-nginx.0.1__cpu_bw *</a:t>
                      </a:r>
                      <a:endParaRPr lang="en-GB" sz="900" dirty="0"/>
                    </a:p>
                  </a:txBody>
                  <a:tcPr anchor="ctr">
                    <a:lnR w="19050" cap="flat" cmpd="sng" algn="ctr">
                      <a:solidFill>
                        <a:schemeClr val="bg1"/>
                      </a:solidFill>
                      <a:prstDash val="solid"/>
                      <a:round/>
                      <a:headEnd type="none" w="med" len="med"/>
                      <a:tailEnd type="none" w="med" len="med"/>
                    </a:lnR>
                  </a:tcPr>
                </a:tc>
                <a:tc>
                  <a:txBody>
                    <a:bodyPr/>
                    <a:lstStyle/>
                    <a:p>
                      <a:pPr algn="ctr"/>
                      <a:r>
                        <a:rPr lang="en-GB" sz="1400" b="1" dirty="0" err="1"/>
                        <a:t>cpu_bw</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kern="1200" dirty="0">
                          <a:solidFill>
                            <a:schemeClr val="lt1"/>
                          </a:solidFill>
                          <a:effectLst/>
                          <a:latin typeface="+mn-lt"/>
                          <a:ea typeface="+mn-ea"/>
                          <a:cs typeface="+mn-cs"/>
                        </a:rPr>
                        <a:t>the rate at which data can be read from or stored into a semiconductor memory by a processor</a:t>
                      </a:r>
                      <a:endParaRPr lang="en-GB" sz="800" b="0" dirty="0"/>
                    </a:p>
                  </a:txBody>
                  <a:tcPr anchor="ct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508779731"/>
                  </a:ext>
                </a:extLst>
              </a:tr>
              <a:tr h="316298">
                <a:tc>
                  <a:txBody>
                    <a:bodyPr/>
                    <a:lstStyle/>
                    <a:p>
                      <a:pPr algn="ctr"/>
                      <a:r>
                        <a:rPr lang="en-GB" sz="900" b="0" dirty="0">
                          <a:effectLst/>
                        </a:rPr>
                        <a:t>param__func__de.upb.lb-nginx.0.1__mem_max *</a:t>
                      </a:r>
                      <a:endParaRPr lang="en-GB" sz="900" dirty="0"/>
                    </a:p>
                  </a:txBody>
                  <a:tcPr anchor="ctr">
                    <a:lnR w="19050" cap="flat" cmpd="sng" algn="ctr">
                      <a:solidFill>
                        <a:schemeClr val="bg1"/>
                      </a:solidFill>
                      <a:prstDash val="solid"/>
                      <a:round/>
                      <a:headEnd type="none" w="med" len="med"/>
                      <a:tailEnd type="none" w="med" len="med"/>
                    </a:lnR>
                  </a:tcPr>
                </a:tc>
                <a:tc>
                  <a:txBody>
                    <a:bodyPr/>
                    <a:lstStyle/>
                    <a:p>
                      <a:pPr algn="ctr"/>
                      <a:r>
                        <a:rPr lang="en-GB" sz="1400" b="1" dirty="0"/>
                        <a:t>mem</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GB" sz="800" dirty="0"/>
                        <a:t>max memory used expressed in </a:t>
                      </a:r>
                      <a:r>
                        <a:rPr lang="en-GB" sz="800" dirty="0" err="1"/>
                        <a:t>MByte</a:t>
                      </a:r>
                      <a:endParaRPr lang="en-GB" sz="800" dirty="0"/>
                    </a:p>
                  </a:txBody>
                  <a:tcPr anchor="ct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44082361"/>
                  </a:ext>
                </a:extLst>
              </a:tr>
              <a:tr h="316298">
                <a:tc>
                  <a:txBody>
                    <a:bodyPr/>
                    <a:lstStyle/>
                    <a:p>
                      <a:pPr algn="ctr"/>
                      <a:r>
                        <a:rPr lang="en-GB" sz="900" b="0" dirty="0">
                          <a:effectLst/>
                        </a:rPr>
                        <a:t>metric__mp.input.vdu01.0__ab_request_per_second</a:t>
                      </a:r>
                      <a:endParaRPr lang="en-GB" sz="900" dirty="0"/>
                    </a:p>
                  </a:txBody>
                  <a:tcPr anchor="ctr">
                    <a:lnR w="19050" cap="flat" cmpd="sng" algn="ctr">
                      <a:solidFill>
                        <a:schemeClr val="bg1"/>
                      </a:solidFill>
                      <a:prstDash val="solid"/>
                      <a:round/>
                      <a:headEnd type="none" w="med" len="med"/>
                      <a:tailEnd type="none" w="med" len="med"/>
                    </a:lnR>
                  </a:tcPr>
                </a:tc>
                <a:tc>
                  <a:txBody>
                    <a:bodyPr/>
                    <a:lstStyle/>
                    <a:p>
                      <a:pPr algn="ctr"/>
                      <a:r>
                        <a:rPr lang="en-GB" sz="1400" b="1" dirty="0" err="1"/>
                        <a:t>requests_per_second</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800" b="0" i="0" kern="1200" dirty="0">
                          <a:solidFill>
                            <a:schemeClr val="lt1"/>
                          </a:solidFill>
                          <a:effectLst/>
                          <a:latin typeface="+mn-lt"/>
                          <a:ea typeface="+mn-ea"/>
                          <a:cs typeface="+mn-cs"/>
                        </a:rPr>
                        <a:t>number of requests per second , is a measure of the amount of search traffic an  information retrieval system receives in one second</a:t>
                      </a:r>
                      <a:endParaRPr lang="en-GB" sz="800" dirty="0"/>
                    </a:p>
                  </a:txBody>
                  <a:tcPr anchor="ct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24954529"/>
                  </a:ext>
                </a:extLst>
              </a:tr>
              <a:tr h="316298">
                <a:tc>
                  <a:txBody>
                    <a:bodyPr/>
                    <a:lstStyle/>
                    <a:p>
                      <a:pPr algn="ctr"/>
                      <a:r>
                        <a:rPr lang="en-GB" sz="900" b="0" dirty="0">
                          <a:effectLst/>
                        </a:rPr>
                        <a:t>metric__mp.input.vdu01.0__ab_completed_requests</a:t>
                      </a:r>
                      <a:endParaRPr lang="en-GB" sz="900" dirty="0"/>
                    </a:p>
                  </a:txBody>
                  <a:tcPr anchor="ctr">
                    <a:lnR w="19050" cap="flat" cmpd="sng" algn="ctr">
                      <a:solidFill>
                        <a:schemeClr val="bg1"/>
                      </a:solidFill>
                      <a:prstDash val="solid"/>
                      <a:round/>
                      <a:headEnd type="none" w="med" len="med"/>
                      <a:tailEnd type="none" w="med" len="med"/>
                    </a:lnR>
                  </a:tcPr>
                </a:tc>
                <a:tc>
                  <a:txBody>
                    <a:bodyPr/>
                    <a:lstStyle/>
                    <a:p>
                      <a:pPr algn="ctr"/>
                      <a:r>
                        <a:rPr lang="it-IT" sz="1400" b="1" dirty="0"/>
                        <a:t>completed_requests</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800" b="0" i="0" kern="1200" dirty="0">
                          <a:solidFill>
                            <a:schemeClr val="lt1"/>
                          </a:solidFill>
                          <a:effectLst/>
                          <a:latin typeface="+mn-lt"/>
                          <a:ea typeface="+mn-ea"/>
                          <a:cs typeface="+mn-cs"/>
                        </a:rPr>
                        <a:t>number of successful responses received</a:t>
                      </a:r>
                      <a:endParaRPr lang="en-GB" sz="800" dirty="0"/>
                    </a:p>
                  </a:txBody>
                  <a:tcPr anchor="ct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527365840"/>
                  </a:ext>
                </a:extLst>
              </a:tr>
              <a:tr h="316298">
                <a:tc>
                  <a:txBody>
                    <a:bodyPr/>
                    <a:lstStyle/>
                    <a:p>
                      <a:pPr algn="ctr"/>
                      <a:r>
                        <a:rPr lang="en-GB" sz="900" b="0" dirty="0">
                          <a:effectLst/>
                        </a:rPr>
                        <a:t>metric__mp.input.vdu01.0__ab_failed_requests</a:t>
                      </a:r>
                      <a:endParaRPr lang="en-GB" sz="900" dirty="0"/>
                    </a:p>
                  </a:txBody>
                  <a:tcPr anchor="ctr">
                    <a:lnR w="19050" cap="flat" cmpd="sng" algn="ctr">
                      <a:solidFill>
                        <a:schemeClr val="bg1"/>
                      </a:solidFill>
                      <a:prstDash val="solid"/>
                      <a:round/>
                      <a:headEnd type="none" w="med" len="med"/>
                      <a:tailEnd type="none" w="med" len="med"/>
                    </a:lnR>
                  </a:tcPr>
                </a:tc>
                <a:tc>
                  <a:txBody>
                    <a:bodyPr/>
                    <a:lstStyle/>
                    <a:p>
                      <a:pPr algn="ctr"/>
                      <a:r>
                        <a:rPr lang="it-IT" sz="1400" b="1" dirty="0"/>
                        <a:t>failed_requests</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it-IT" sz="800" dirty="0"/>
                        <a:t>number of failed requests</a:t>
                      </a:r>
                      <a:endParaRPr lang="en-GB" sz="800" dirty="0"/>
                    </a:p>
                  </a:txBody>
                  <a:tcPr anchor="ct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684481533"/>
                  </a:ext>
                </a:extLst>
              </a:tr>
              <a:tr h="316298">
                <a:tc>
                  <a:txBody>
                    <a:bodyPr/>
                    <a:lstStyle/>
                    <a:p>
                      <a:pPr algn="ctr"/>
                      <a:r>
                        <a:rPr lang="it-IT" sz="900" dirty="0"/>
                        <a:t>metric_stat_data_rx_bytes/tx_bytes </a:t>
                      </a:r>
                      <a:endParaRPr lang="en-GB" sz="900" dirty="0"/>
                    </a:p>
                  </a:txBody>
                  <a:tcPr anchor="ctr">
                    <a:lnR w="19050" cap="flat" cmpd="sng" algn="ctr">
                      <a:solidFill>
                        <a:schemeClr val="bg1"/>
                      </a:solidFill>
                      <a:prstDash val="solid"/>
                      <a:round/>
                      <a:headEnd type="none" w="med" len="med"/>
                      <a:tailEnd type="none" w="med" len="med"/>
                    </a:lnR>
                  </a:tcPr>
                </a:tc>
                <a:tc>
                  <a:txBody>
                    <a:bodyPr/>
                    <a:lstStyle/>
                    <a:p>
                      <a:pPr algn="ctr"/>
                      <a:r>
                        <a:rPr lang="it-IT" sz="1400" b="1" dirty="0"/>
                        <a:t>rx_bytes/tx_bytes</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800" b="0" i="0" kern="1200" dirty="0">
                          <a:solidFill>
                            <a:schemeClr val="lt1"/>
                          </a:solidFill>
                          <a:effectLst/>
                          <a:latin typeface="+mn-lt"/>
                          <a:ea typeface="+mn-ea"/>
                          <a:cs typeface="+mn-cs"/>
                        </a:rPr>
                        <a:t>the number of received and transmitted packets</a:t>
                      </a:r>
                      <a:endParaRPr lang="en-GB" sz="600" dirty="0"/>
                    </a:p>
                  </a:txBody>
                  <a:tcPr anchor="ct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93357949"/>
                  </a:ext>
                </a:extLst>
              </a:tr>
              <a:tr h="316298">
                <a:tc>
                  <a:txBody>
                    <a:bodyPr/>
                    <a:lstStyle/>
                    <a:p>
                      <a:pPr algn="ctr"/>
                      <a:r>
                        <a:rPr lang="en-GB" sz="900" b="0" dirty="0">
                          <a:effectLst/>
                        </a:rPr>
                        <a:t>metric__mp.input.vdu01.0__ab_mean_time_per_request</a:t>
                      </a:r>
                      <a:endParaRPr lang="en-GB" sz="900" dirty="0"/>
                    </a:p>
                  </a:txBody>
                  <a:tcPr anchor="ctr">
                    <a:lnR w="19050" cap="flat" cmpd="sng" algn="ctr">
                      <a:solidFill>
                        <a:schemeClr val="bg1"/>
                      </a:solidFill>
                      <a:prstDash val="solid"/>
                      <a:round/>
                      <a:headEnd type="none" w="med" len="med"/>
                      <a:tailEnd type="none" w="med" len="med"/>
                    </a:lnR>
                  </a:tcPr>
                </a:tc>
                <a:tc>
                  <a:txBody>
                    <a:bodyPr/>
                    <a:lstStyle/>
                    <a:p>
                      <a:pPr algn="ctr"/>
                      <a:r>
                        <a:rPr lang="it-IT" sz="1200" b="1" dirty="0"/>
                        <a:t>mean_time_per_request</a:t>
                      </a:r>
                      <a:endParaRPr lang="en-GB" sz="12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800" b="0" i="0" kern="1200" dirty="0">
                          <a:solidFill>
                            <a:schemeClr val="lt1"/>
                          </a:solidFill>
                          <a:effectLst/>
                          <a:latin typeface="+mn-lt"/>
                          <a:ea typeface="+mn-ea"/>
                          <a:cs typeface="+mn-cs"/>
                        </a:rPr>
                        <a:t>the average amount of time it took for a single request to process by itself</a:t>
                      </a:r>
                      <a:endParaRPr lang="en-GB" sz="800" b="0" dirty="0"/>
                    </a:p>
                  </a:txBody>
                  <a:tcPr anchor="ct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4026008530"/>
                  </a:ext>
                </a:extLst>
              </a:tr>
              <a:tr h="316298">
                <a:tc>
                  <a:txBody>
                    <a:bodyPr/>
                    <a:lstStyle/>
                    <a:p>
                      <a:pPr algn="ctr"/>
                      <a:r>
                        <a:rPr lang="en-GB" sz="900" b="0" dirty="0">
                          <a:effectLst/>
                        </a:rPr>
                        <a:t>metric__mp.input.vdu01.0__ab_total_transfer_byte</a:t>
                      </a:r>
                      <a:endParaRPr lang="en-GB" sz="900" dirty="0"/>
                    </a:p>
                  </a:txBody>
                  <a:tcPr anchor="ctr">
                    <a:lnR w="19050" cap="flat" cmpd="sng" algn="ctr">
                      <a:solidFill>
                        <a:schemeClr val="bg1"/>
                      </a:solidFill>
                      <a:prstDash val="solid"/>
                      <a:round/>
                      <a:headEnd type="none" w="med" len="med"/>
                      <a:tailEnd type="none" w="med" len="med"/>
                    </a:lnR>
                  </a:tcPr>
                </a:tc>
                <a:tc>
                  <a:txBody>
                    <a:bodyPr/>
                    <a:lstStyle/>
                    <a:p>
                      <a:pPr algn="ctr"/>
                      <a:r>
                        <a:rPr lang="it-IT" sz="1400" b="1" dirty="0"/>
                        <a:t>total_transfer_byte</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800" b="0" i="0" kern="1200" dirty="0">
                          <a:solidFill>
                            <a:schemeClr val="lt1"/>
                          </a:solidFill>
                          <a:effectLst/>
                          <a:latin typeface="+mn-lt"/>
                          <a:ea typeface="+mn-ea"/>
                          <a:cs typeface="+mn-cs"/>
                        </a:rPr>
                        <a:t>the total number of bytes received from the</a:t>
                      </a:r>
                      <a:br>
                        <a:rPr lang="en-US" sz="800" dirty="0"/>
                      </a:br>
                      <a:r>
                        <a:rPr lang="en-US" sz="800" b="0" i="0" kern="1200" dirty="0">
                          <a:solidFill>
                            <a:schemeClr val="lt1"/>
                          </a:solidFill>
                          <a:effectLst/>
                          <a:latin typeface="+mn-lt"/>
                          <a:ea typeface="+mn-ea"/>
                          <a:cs typeface="+mn-cs"/>
                        </a:rPr>
                        <a:t>server. This number is essentially the number of bytes sent over the wire</a:t>
                      </a:r>
                      <a:endParaRPr lang="en-GB" sz="800" dirty="0"/>
                    </a:p>
                  </a:txBody>
                  <a:tcPr anchor="ct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714400196"/>
                  </a:ext>
                </a:extLst>
              </a:tr>
              <a:tr h="379557">
                <a:tc>
                  <a:txBody>
                    <a:bodyPr/>
                    <a:lstStyle/>
                    <a:p>
                      <a:pPr algn="ctr"/>
                      <a:r>
                        <a:rPr lang="it-IT" sz="900" dirty="0"/>
                        <a:t>metric_stat_data_collisions</a:t>
                      </a:r>
                      <a:endParaRPr lang="en-GB" sz="900" dirty="0"/>
                    </a:p>
                  </a:txBody>
                  <a:tcPr anchor="ctr">
                    <a:lnR w="19050" cap="flat" cmpd="sng" algn="ctr">
                      <a:solidFill>
                        <a:schemeClr val="bg1"/>
                      </a:solidFill>
                      <a:prstDash val="solid"/>
                      <a:round/>
                      <a:headEnd type="none" w="med" len="med"/>
                      <a:tailEnd type="none" w="med" len="med"/>
                    </a:lnR>
                  </a:tcPr>
                </a:tc>
                <a:tc>
                  <a:txBody>
                    <a:bodyPr/>
                    <a:lstStyle/>
                    <a:p>
                      <a:pPr algn="ctr"/>
                      <a:r>
                        <a:rPr lang="it-IT" sz="1400" b="1" dirty="0"/>
                        <a:t>collisions</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800" b="0" i="0" kern="1200" dirty="0">
                          <a:solidFill>
                            <a:schemeClr val="lt1"/>
                          </a:solidFill>
                          <a:effectLst/>
                          <a:latin typeface="+mn-lt"/>
                          <a:ea typeface="+mn-ea"/>
                          <a:cs typeface="+mn-cs"/>
                        </a:rPr>
                        <a:t>number of collisions during packet transmissions</a:t>
                      </a:r>
                      <a:endParaRPr lang="en-GB" sz="600" dirty="0"/>
                    </a:p>
                  </a:txBody>
                  <a:tcPr anchor="ct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818915073"/>
                  </a:ext>
                </a:extLst>
              </a:tr>
            </a:tbl>
          </a:graphicData>
        </a:graphic>
      </p:graphicFrame>
      <p:graphicFrame>
        <p:nvGraphicFramePr>
          <p:cNvPr id="10" name="Table 9">
            <a:extLst>
              <a:ext uri="{FF2B5EF4-FFF2-40B4-BE49-F238E27FC236}">
                <a16:creationId xmlns:a16="http://schemas.microsoft.com/office/drawing/2014/main" id="{159EA676-7EBF-4278-A934-A379954685E7}"/>
              </a:ext>
            </a:extLst>
          </p:cNvPr>
          <p:cNvGraphicFramePr>
            <a:graphicFrameLocks noGrp="1"/>
          </p:cNvGraphicFramePr>
          <p:nvPr/>
        </p:nvGraphicFramePr>
        <p:xfrm>
          <a:off x="4234196" y="6365855"/>
          <a:ext cx="208280" cy="365760"/>
        </p:xfrm>
        <a:graphic>
          <a:graphicData uri="http://schemas.openxmlformats.org/drawingml/2006/table">
            <a:tbl>
              <a:tblPr/>
              <a:tblGrid>
                <a:gridCol w="208280">
                  <a:extLst>
                    <a:ext uri="{9D8B030D-6E8A-4147-A177-3AD203B41FA5}">
                      <a16:colId xmlns:a16="http://schemas.microsoft.com/office/drawing/2014/main" val="752540990"/>
                    </a:ext>
                  </a:extLst>
                </a:gridCol>
              </a:tblGrid>
              <a:tr h="0">
                <a:tc>
                  <a:txBody>
                    <a:bodyPr/>
                    <a:lstStyle/>
                    <a:p>
                      <a:endParaRPr lang="en-GB" dirty="0"/>
                    </a:p>
                  </a:txBody>
                  <a:tcPr>
                    <a:lnL w="19050" cmpd="sng">
                      <a:solidFill>
                        <a:schemeClr val="bg1"/>
                      </a:solidFill>
                      <a:prstDash val="solid"/>
                    </a:lnL>
                    <a:lnR w="19050" cmpd="sng">
                      <a:solidFill>
                        <a:schemeClr val="bg1"/>
                      </a:solidFill>
                      <a:prstDash val="solid"/>
                    </a:lnR>
                    <a:lnT w="19050" cmpd="sng">
                      <a:solidFill>
                        <a:schemeClr val="bg1"/>
                      </a:solidFill>
                      <a:prstDash val="solid"/>
                    </a:lnT>
                    <a:lnB w="19050" cmpd="sng">
                      <a:solidFill>
                        <a:schemeClr val="bg1"/>
                      </a:solidFill>
                      <a:prstDash val="solid"/>
                    </a:lnB>
                  </a:tcPr>
                </a:tc>
                <a:extLst>
                  <a:ext uri="{0D108BD9-81ED-4DB2-BD59-A6C34878D82A}">
                    <a16:rowId xmlns:a16="http://schemas.microsoft.com/office/drawing/2014/main" val="31418270"/>
                  </a:ext>
                </a:extLst>
              </a:tr>
            </a:tbl>
          </a:graphicData>
        </a:graphic>
      </p:graphicFrame>
      <p:sp>
        <p:nvSpPr>
          <p:cNvPr id="11" name="TextBox 10">
            <a:extLst>
              <a:ext uri="{FF2B5EF4-FFF2-40B4-BE49-F238E27FC236}">
                <a16:creationId xmlns:a16="http://schemas.microsoft.com/office/drawing/2014/main" id="{52B816EC-94D2-4A15-8F86-99C4D3871DC8}"/>
              </a:ext>
            </a:extLst>
          </p:cNvPr>
          <p:cNvSpPr txBox="1"/>
          <p:nvPr/>
        </p:nvSpPr>
        <p:spPr>
          <a:xfrm>
            <a:off x="2207392" y="888676"/>
            <a:ext cx="7274431" cy="65477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200" dirty="0"/>
              <a:t>Analyzing the dataset I chose some useful metrics to perform the experiments and graph the data. In this case the datasets are similar and for all three experiments I have chosen the same features and renamed to have more order. </a:t>
            </a:r>
          </a:p>
          <a:p>
            <a:pPr marL="0" indent="0">
              <a:lnSpc>
                <a:spcPct val="90000"/>
              </a:lnSpc>
              <a:spcBef>
                <a:spcPts val="400"/>
              </a:spcBef>
              <a:buFont typeface="MetricHPE" panose="020B0503030202060203" pitchFamily="34" charset="0"/>
              <a:buNone/>
            </a:pPr>
            <a:r>
              <a:rPr lang="en-GB" sz="1200" u="sng" dirty="0"/>
              <a:t>The metrics in question concern both NGINX , HAPROXY and SQUID </a:t>
            </a:r>
            <a:r>
              <a:rPr lang="en-US" sz="1200" u="sng" dirty="0"/>
              <a:t>having similar properties, the metrics of these 3 VNF are all common. While they change compared to those of MQTT </a:t>
            </a:r>
            <a:r>
              <a:rPr lang="en-US" sz="1200" u="sng" dirty="0" err="1"/>
              <a:t>Mosquitto</a:t>
            </a:r>
            <a:endParaRPr lang="en-GB" sz="1200" u="sng" dirty="0"/>
          </a:p>
        </p:txBody>
      </p:sp>
      <p:sp>
        <p:nvSpPr>
          <p:cNvPr id="13" name="TextBox 12">
            <a:extLst>
              <a:ext uri="{FF2B5EF4-FFF2-40B4-BE49-F238E27FC236}">
                <a16:creationId xmlns:a16="http://schemas.microsoft.com/office/drawing/2014/main" id="{ED00C90D-77C3-4764-A0ED-97100FC12262}"/>
              </a:ext>
            </a:extLst>
          </p:cNvPr>
          <p:cNvSpPr txBox="1"/>
          <p:nvPr/>
        </p:nvSpPr>
        <p:spPr>
          <a:xfrm>
            <a:off x="1238986" y="5938413"/>
            <a:ext cx="3290675" cy="206122"/>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it-IT" sz="600" dirty="0">
                <a:solidFill>
                  <a:schemeClr val="bg2"/>
                </a:solidFill>
              </a:rPr>
              <a:t>** examle based on nginx, for haproxy and squid change only the name in the 2 and 3 metrics in this way (</a:t>
            </a:r>
            <a:r>
              <a:rPr lang="en-GB" sz="600" b="0" dirty="0">
                <a:solidFill>
                  <a:schemeClr val="bg2"/>
                </a:solidFill>
                <a:effectLst/>
              </a:rPr>
              <a:t>param__func__de.upb.lb-hproxy.0.1__cpu_bw , param__func__de.upb.lb-squid.0.1__cpu_bw) same for </a:t>
            </a:r>
            <a:r>
              <a:rPr lang="en-GB" sz="600" b="0" dirty="0" err="1">
                <a:solidFill>
                  <a:schemeClr val="bg2"/>
                </a:solidFill>
                <a:effectLst/>
              </a:rPr>
              <a:t>mem_max</a:t>
            </a:r>
            <a:r>
              <a:rPr lang="en-GB" sz="600" b="0" dirty="0">
                <a:solidFill>
                  <a:schemeClr val="bg2"/>
                </a:solidFill>
                <a:effectLst/>
              </a:rPr>
              <a:t>  </a:t>
            </a:r>
            <a:r>
              <a:rPr lang="it-IT" sz="600" dirty="0">
                <a:solidFill>
                  <a:schemeClr val="bg2"/>
                </a:solidFill>
              </a:rPr>
              <a:t> </a:t>
            </a:r>
            <a:endParaRPr lang="en-GB" sz="600" dirty="0" err="1">
              <a:solidFill>
                <a:schemeClr val="bg2"/>
              </a:solidFill>
            </a:endParaRPr>
          </a:p>
        </p:txBody>
      </p:sp>
      <p:sp>
        <p:nvSpPr>
          <p:cNvPr id="6" name="TextBox 5">
            <a:extLst>
              <a:ext uri="{FF2B5EF4-FFF2-40B4-BE49-F238E27FC236}">
                <a16:creationId xmlns:a16="http://schemas.microsoft.com/office/drawing/2014/main" id="{67C86D31-6DA5-4B8C-862A-E9B54475DE82}"/>
              </a:ext>
            </a:extLst>
          </p:cNvPr>
          <p:cNvSpPr txBox="1"/>
          <p:nvPr/>
        </p:nvSpPr>
        <p:spPr>
          <a:xfrm>
            <a:off x="2155511" y="1503784"/>
            <a:ext cx="6956684" cy="633004"/>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200" dirty="0"/>
              <a:t>Since the metrics present in the various CSVs are many, I have created a pdf file where ALL are explained in detail :</a:t>
            </a:r>
          </a:p>
          <a:p>
            <a:pPr marL="0" indent="0" algn="ctr">
              <a:lnSpc>
                <a:spcPct val="90000"/>
              </a:lnSpc>
              <a:spcBef>
                <a:spcPts val="400"/>
              </a:spcBef>
              <a:buFont typeface="MetricHPE" panose="020B0503030202060203" pitchFamily="34" charset="0"/>
              <a:buNone/>
            </a:pPr>
            <a:r>
              <a:rPr lang="en-US" sz="1200" dirty="0">
                <a:hlinkClick r:id="rId3" action="ppaction://hlinkfile"/>
              </a:rPr>
              <a:t>file:///C:/Users/giovanna/Downloads/HPe_VNF_description.pdf</a:t>
            </a:r>
            <a:r>
              <a:rPr lang="en-US" sz="1200" dirty="0"/>
              <a:t> </a:t>
            </a:r>
          </a:p>
        </p:txBody>
      </p:sp>
    </p:spTree>
    <p:extLst>
      <p:ext uri="{BB962C8B-B14F-4D97-AF65-F5344CB8AC3E}">
        <p14:creationId xmlns:p14="http://schemas.microsoft.com/office/powerpoint/2010/main" val="367092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1E190D-F211-443B-AF19-FE6A9AEC15BF}"/>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7CC47338-296E-4551-8DB0-4C1302B99ECF}"/>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19</a:t>
            </a:fld>
            <a:endParaRPr lang="en-US" dirty="0"/>
          </a:p>
        </p:txBody>
      </p:sp>
      <p:sp>
        <p:nvSpPr>
          <p:cNvPr id="5" name="Title 4">
            <a:extLst>
              <a:ext uri="{FF2B5EF4-FFF2-40B4-BE49-F238E27FC236}">
                <a16:creationId xmlns:a16="http://schemas.microsoft.com/office/drawing/2014/main" id="{0A74568F-0FE0-4960-B19F-C6BE23E9A02C}"/>
              </a:ext>
            </a:extLst>
          </p:cNvPr>
          <p:cNvSpPr>
            <a:spLocks noGrp="1"/>
          </p:cNvSpPr>
          <p:nvPr>
            <p:ph type="title"/>
          </p:nvPr>
        </p:nvSpPr>
        <p:spPr/>
        <p:txBody>
          <a:bodyPr/>
          <a:lstStyle/>
          <a:p>
            <a:r>
              <a:rPr lang="it-IT" dirty="0"/>
              <a:t>CORRELATION MATRICES STUDIES</a:t>
            </a:r>
            <a:endParaRPr lang="en-GB" dirty="0"/>
          </a:p>
        </p:txBody>
      </p:sp>
      <p:sp>
        <p:nvSpPr>
          <p:cNvPr id="6" name="TextBox 5">
            <a:extLst>
              <a:ext uri="{FF2B5EF4-FFF2-40B4-BE49-F238E27FC236}">
                <a16:creationId xmlns:a16="http://schemas.microsoft.com/office/drawing/2014/main" id="{A9E87F70-3F4E-4EC4-AC4F-BC71EC7775D1}"/>
              </a:ext>
            </a:extLst>
          </p:cNvPr>
          <p:cNvSpPr txBox="1"/>
          <p:nvPr/>
        </p:nvSpPr>
        <p:spPr>
          <a:xfrm>
            <a:off x="247463" y="956104"/>
            <a:ext cx="4430940" cy="313509"/>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b="1" dirty="0"/>
              <a:t>What is the correlation matrix?</a:t>
            </a:r>
            <a:endParaRPr lang="en-GB" b="1" dirty="0" err="1"/>
          </a:p>
        </p:txBody>
      </p:sp>
      <p:sp>
        <p:nvSpPr>
          <p:cNvPr id="7" name="TextBox 6">
            <a:extLst>
              <a:ext uri="{FF2B5EF4-FFF2-40B4-BE49-F238E27FC236}">
                <a16:creationId xmlns:a16="http://schemas.microsoft.com/office/drawing/2014/main" id="{A4FE050C-D65D-47BF-8374-AF4036E279B2}"/>
              </a:ext>
            </a:extLst>
          </p:cNvPr>
          <p:cNvSpPr txBox="1"/>
          <p:nvPr/>
        </p:nvSpPr>
        <p:spPr>
          <a:xfrm>
            <a:off x="247463" y="1274642"/>
            <a:ext cx="11100121" cy="2066575"/>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dirty="0"/>
              <a:t>Before understanding what the correlation matrix is, it is necessary to understand what </a:t>
            </a:r>
            <a:r>
              <a:rPr lang="en-US" sz="1600" b="1" dirty="0"/>
              <a:t>correlation</a:t>
            </a:r>
            <a:r>
              <a:rPr lang="en-US" sz="1600" dirty="0"/>
              <a:t> is : </a:t>
            </a:r>
            <a:r>
              <a:rPr lang="en-US" sz="1600" b="1" dirty="0">
                <a:solidFill>
                  <a:srgbClr val="01A982"/>
                </a:solidFill>
              </a:rPr>
              <a:t>a measure that indicates the linear relationship between two random variables</a:t>
            </a:r>
            <a:r>
              <a:rPr lang="en-US" sz="1600" dirty="0">
                <a:solidFill>
                  <a:srgbClr val="01A982"/>
                </a:solidFill>
              </a:rPr>
              <a:t>.</a:t>
            </a:r>
            <a:r>
              <a:rPr lang="en-US" sz="1600" dirty="0"/>
              <a:t> It is always between -1 and 1, where  :</a:t>
            </a:r>
          </a:p>
          <a:p>
            <a:pPr marL="0" indent="0">
              <a:lnSpc>
                <a:spcPct val="90000"/>
              </a:lnSpc>
              <a:spcBef>
                <a:spcPts val="400"/>
              </a:spcBef>
              <a:buFont typeface="MetricHPE" panose="020B0503030202060203" pitchFamily="34" charset="0"/>
              <a:buNone/>
            </a:pPr>
            <a:endParaRPr lang="en-US" sz="100" dirty="0"/>
          </a:p>
          <a:p>
            <a:pPr marL="285750" indent="-285750">
              <a:lnSpc>
                <a:spcPct val="90000"/>
              </a:lnSpc>
              <a:spcBef>
                <a:spcPts val="400"/>
              </a:spcBef>
              <a:buFont typeface="Arial" panose="020B0604020202020204" pitchFamily="34" charset="0"/>
              <a:buChar char="•"/>
            </a:pPr>
            <a:r>
              <a:rPr lang="en-US" sz="1600" b="1" dirty="0"/>
              <a:t>-1 </a:t>
            </a:r>
            <a:r>
              <a:rPr lang="en-US" sz="1600" dirty="0"/>
              <a:t>means that the two variables have an inverse linear relationship, i.e. as one increases, the other decreases</a:t>
            </a:r>
          </a:p>
          <a:p>
            <a:pPr marL="285750" indent="-285750">
              <a:lnSpc>
                <a:spcPct val="90000"/>
              </a:lnSpc>
              <a:spcBef>
                <a:spcPts val="400"/>
              </a:spcBef>
              <a:buFont typeface="Arial" panose="020B0604020202020204" pitchFamily="34" charset="0"/>
              <a:buChar char="•"/>
            </a:pPr>
            <a:r>
              <a:rPr lang="en-US" sz="1600" b="1" dirty="0"/>
              <a:t> 1</a:t>
            </a:r>
            <a:r>
              <a:rPr lang="en-US" sz="1600" dirty="0"/>
              <a:t> means that the two variables have a direct linear relationship, that is, as one increases, the other increases as well</a:t>
            </a:r>
          </a:p>
          <a:p>
            <a:pPr marL="285750" indent="-285750">
              <a:lnSpc>
                <a:spcPct val="90000"/>
              </a:lnSpc>
              <a:spcBef>
                <a:spcPts val="400"/>
              </a:spcBef>
              <a:buFont typeface="Arial" panose="020B0604020202020204" pitchFamily="34" charset="0"/>
              <a:buChar char="•"/>
            </a:pPr>
            <a:r>
              <a:rPr lang="en-US" sz="1600" b="1" dirty="0"/>
              <a:t> 0</a:t>
            </a:r>
            <a:r>
              <a:rPr lang="en-US" sz="1600" dirty="0"/>
              <a:t> means that it is not possible to establish a linear trend between the two variables</a:t>
            </a:r>
          </a:p>
          <a:p>
            <a:pPr>
              <a:lnSpc>
                <a:spcPct val="90000"/>
              </a:lnSpc>
              <a:spcBef>
                <a:spcPts val="400"/>
              </a:spcBef>
            </a:pPr>
            <a:endParaRPr lang="en-GB" sz="100" dirty="0"/>
          </a:p>
          <a:p>
            <a:pPr>
              <a:lnSpc>
                <a:spcPct val="90000"/>
              </a:lnSpc>
              <a:spcBef>
                <a:spcPts val="400"/>
              </a:spcBef>
            </a:pPr>
            <a:r>
              <a:rPr lang="en-US" sz="1600" dirty="0"/>
              <a:t>in some cases we want to understand the correlation between more than just one pair of variables. In these cases, we can create a </a:t>
            </a:r>
            <a:r>
              <a:rPr lang="en-US" sz="1600" b="1" dirty="0"/>
              <a:t>correlation matrix</a:t>
            </a:r>
            <a:r>
              <a:rPr lang="en-US" sz="1600" dirty="0"/>
              <a:t>, which is a square table that shows the correlation coefficients between several variables. It is a powerful tool to summarize a large dataset and to identify and visualize patterns in the given data.</a:t>
            </a:r>
          </a:p>
        </p:txBody>
      </p:sp>
      <p:sp>
        <p:nvSpPr>
          <p:cNvPr id="8" name="TextBox 7">
            <a:extLst>
              <a:ext uri="{FF2B5EF4-FFF2-40B4-BE49-F238E27FC236}">
                <a16:creationId xmlns:a16="http://schemas.microsoft.com/office/drawing/2014/main" id="{F6DE5128-20A1-4298-BDB8-5EDD48EAF155}"/>
              </a:ext>
            </a:extLst>
          </p:cNvPr>
          <p:cNvSpPr txBox="1"/>
          <p:nvPr/>
        </p:nvSpPr>
        <p:spPr>
          <a:xfrm>
            <a:off x="247463" y="3453192"/>
            <a:ext cx="4450236" cy="313509"/>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b="1" dirty="0"/>
              <a:t>Example of Correlation Matrix</a:t>
            </a:r>
            <a:endParaRPr lang="en-GB" b="1" dirty="0" err="1"/>
          </a:p>
        </p:txBody>
      </p:sp>
      <p:pic>
        <p:nvPicPr>
          <p:cNvPr id="10" name="Picture 9">
            <a:extLst>
              <a:ext uri="{FF2B5EF4-FFF2-40B4-BE49-F238E27FC236}">
                <a16:creationId xmlns:a16="http://schemas.microsoft.com/office/drawing/2014/main" id="{150962A3-966D-4C6D-B34C-87BE86777926}"/>
              </a:ext>
            </a:extLst>
          </p:cNvPr>
          <p:cNvPicPr>
            <a:picLocks noChangeAspect="1"/>
          </p:cNvPicPr>
          <p:nvPr/>
        </p:nvPicPr>
        <p:blipFill>
          <a:blip r:embed="rId3"/>
          <a:stretch>
            <a:fillRect/>
          </a:stretch>
        </p:blipFill>
        <p:spPr>
          <a:xfrm>
            <a:off x="692058" y="4135245"/>
            <a:ext cx="4992313" cy="1705781"/>
          </a:xfrm>
          <a:prstGeom prst="rect">
            <a:avLst/>
          </a:prstGeom>
        </p:spPr>
      </p:pic>
      <p:sp>
        <p:nvSpPr>
          <p:cNvPr id="11" name="TextBox 10">
            <a:extLst>
              <a:ext uri="{FF2B5EF4-FFF2-40B4-BE49-F238E27FC236}">
                <a16:creationId xmlns:a16="http://schemas.microsoft.com/office/drawing/2014/main" id="{87944BF8-A1A7-4BD3-B60F-D0E6776F8710}"/>
              </a:ext>
            </a:extLst>
          </p:cNvPr>
          <p:cNvSpPr txBox="1"/>
          <p:nvPr/>
        </p:nvSpPr>
        <p:spPr>
          <a:xfrm>
            <a:off x="1038226" y="3892645"/>
            <a:ext cx="4508339" cy="225706"/>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100" dirty="0"/>
              <a:t>The correlation matrix below shows the correlation coefficients between several variables related to </a:t>
            </a:r>
            <a:r>
              <a:rPr lang="en-US" sz="1100" b="1" dirty="0"/>
              <a:t>education</a:t>
            </a:r>
            <a:r>
              <a:rPr lang="en-US" sz="1100" dirty="0"/>
              <a:t>:</a:t>
            </a:r>
            <a:endParaRPr lang="en-GB" sz="1100" dirty="0" err="1"/>
          </a:p>
        </p:txBody>
      </p:sp>
      <p:sp>
        <p:nvSpPr>
          <p:cNvPr id="12" name="TextBox 11">
            <a:extLst>
              <a:ext uri="{FF2B5EF4-FFF2-40B4-BE49-F238E27FC236}">
                <a16:creationId xmlns:a16="http://schemas.microsoft.com/office/drawing/2014/main" id="{AA1AD5E7-EE31-47D7-8E95-5E86BD781550}"/>
              </a:ext>
            </a:extLst>
          </p:cNvPr>
          <p:cNvSpPr txBox="1"/>
          <p:nvPr/>
        </p:nvSpPr>
        <p:spPr>
          <a:xfrm>
            <a:off x="6395431" y="3579136"/>
            <a:ext cx="5347504" cy="31350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200" b="0" i="0" dirty="0">
                <a:solidFill>
                  <a:srgbClr val="000000"/>
                </a:solidFill>
                <a:effectLst/>
              </a:rPr>
              <a:t>Each cell in the table shows the correlation between two specific variables. </a:t>
            </a:r>
            <a:endParaRPr lang="en-GB" sz="1200" dirty="0" err="1"/>
          </a:p>
        </p:txBody>
      </p:sp>
      <p:sp>
        <p:nvSpPr>
          <p:cNvPr id="13" name="TextBox 12">
            <a:extLst>
              <a:ext uri="{FF2B5EF4-FFF2-40B4-BE49-F238E27FC236}">
                <a16:creationId xmlns:a16="http://schemas.microsoft.com/office/drawing/2014/main" id="{87F076A3-2138-4436-8686-26D7B6A50351}"/>
              </a:ext>
            </a:extLst>
          </p:cNvPr>
          <p:cNvSpPr txBox="1"/>
          <p:nvPr/>
        </p:nvSpPr>
        <p:spPr>
          <a:xfrm>
            <a:off x="6810376" y="3941038"/>
            <a:ext cx="4841693" cy="68851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100" dirty="0"/>
              <a:t>The cell highlighted in </a:t>
            </a:r>
            <a:r>
              <a:rPr lang="en-US" sz="1100" b="1" dirty="0">
                <a:solidFill>
                  <a:srgbClr val="FF0000"/>
                </a:solidFill>
              </a:rPr>
              <a:t>red</a:t>
            </a:r>
            <a:r>
              <a:rPr lang="en-US" sz="1100" dirty="0"/>
              <a:t> shows that the correlation between "</a:t>
            </a:r>
            <a:r>
              <a:rPr lang="en-US" sz="1100" b="1" dirty="0"/>
              <a:t>hours spent studying</a:t>
            </a:r>
            <a:r>
              <a:rPr lang="en-US" sz="1100" dirty="0"/>
              <a:t>" and "</a:t>
            </a:r>
            <a:r>
              <a:rPr lang="en-US" sz="1100" b="1" dirty="0"/>
              <a:t>exam score</a:t>
            </a:r>
            <a:r>
              <a:rPr lang="en-US" sz="1100" dirty="0"/>
              <a:t>" is </a:t>
            </a:r>
            <a:r>
              <a:rPr lang="en-US" sz="1100" b="1" dirty="0">
                <a:solidFill>
                  <a:srgbClr val="FF0000"/>
                </a:solidFill>
              </a:rPr>
              <a:t>0.82</a:t>
            </a:r>
            <a:r>
              <a:rPr lang="en-US" sz="1100" dirty="0"/>
              <a:t>, which indicates that they are strongly positively correlated. More hours spent studying strongly correlates with higher exam scores.</a:t>
            </a:r>
            <a:endParaRPr lang="en-GB" sz="1100" dirty="0" err="1"/>
          </a:p>
        </p:txBody>
      </p:sp>
      <p:sp>
        <p:nvSpPr>
          <p:cNvPr id="14" name="Rectangle 13">
            <a:extLst>
              <a:ext uri="{FF2B5EF4-FFF2-40B4-BE49-F238E27FC236}">
                <a16:creationId xmlns:a16="http://schemas.microsoft.com/office/drawing/2014/main" id="{D0E1B955-19B6-4B26-BBE3-D67102553692}"/>
              </a:ext>
            </a:extLst>
          </p:cNvPr>
          <p:cNvSpPr/>
          <p:nvPr/>
        </p:nvSpPr>
        <p:spPr bwMode="ltGray">
          <a:xfrm>
            <a:off x="2015196" y="4835616"/>
            <a:ext cx="694481" cy="2083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sp>
        <p:nvSpPr>
          <p:cNvPr id="15" name="TextBox 14">
            <a:extLst>
              <a:ext uri="{FF2B5EF4-FFF2-40B4-BE49-F238E27FC236}">
                <a16:creationId xmlns:a16="http://schemas.microsoft.com/office/drawing/2014/main" id="{CDAA17A8-D6A3-485B-B783-573D35EC0F21}"/>
              </a:ext>
            </a:extLst>
          </p:cNvPr>
          <p:cNvSpPr txBox="1"/>
          <p:nvPr/>
        </p:nvSpPr>
        <p:spPr>
          <a:xfrm>
            <a:off x="6810376" y="4467314"/>
            <a:ext cx="4932559" cy="68851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100" dirty="0"/>
              <a:t>The cell highlighted in </a:t>
            </a:r>
            <a:r>
              <a:rPr lang="en-US" sz="1100" b="1" dirty="0">
                <a:solidFill>
                  <a:srgbClr val="0070C0"/>
                </a:solidFill>
              </a:rPr>
              <a:t>blue</a:t>
            </a:r>
            <a:r>
              <a:rPr lang="en-US" sz="1100" dirty="0"/>
              <a:t> shows that the correlation between </a:t>
            </a:r>
            <a:r>
              <a:rPr lang="en-US" sz="1100" b="1" dirty="0"/>
              <a:t>"hours spent studying" </a:t>
            </a:r>
            <a:r>
              <a:rPr lang="en-US" sz="1100" dirty="0"/>
              <a:t>and "</a:t>
            </a:r>
            <a:r>
              <a:rPr lang="en-US" sz="1100" b="1" dirty="0"/>
              <a:t>hours spent sleeping</a:t>
            </a:r>
            <a:r>
              <a:rPr lang="en-US" sz="1100" dirty="0"/>
              <a:t>" is </a:t>
            </a:r>
            <a:r>
              <a:rPr lang="en-US" sz="1100" b="1" dirty="0">
                <a:solidFill>
                  <a:srgbClr val="0070C0"/>
                </a:solidFill>
              </a:rPr>
              <a:t>-0.22</a:t>
            </a:r>
            <a:r>
              <a:rPr lang="en-US" sz="1100" dirty="0"/>
              <a:t>, which indicates that they are weakly negatively correlated. More hours spent studying are associated with fewer hours spent sleeping.</a:t>
            </a:r>
            <a:endParaRPr lang="en-GB" sz="1100" dirty="0" err="1"/>
          </a:p>
        </p:txBody>
      </p:sp>
      <p:sp>
        <p:nvSpPr>
          <p:cNvPr id="16" name="Rectangle 15">
            <a:extLst>
              <a:ext uri="{FF2B5EF4-FFF2-40B4-BE49-F238E27FC236}">
                <a16:creationId xmlns:a16="http://schemas.microsoft.com/office/drawing/2014/main" id="{9BF938FD-D0E5-4709-87B5-B4C42DC4344F}"/>
              </a:ext>
            </a:extLst>
          </p:cNvPr>
          <p:cNvSpPr/>
          <p:nvPr/>
        </p:nvSpPr>
        <p:spPr bwMode="ltGray">
          <a:xfrm>
            <a:off x="2010848" y="5294991"/>
            <a:ext cx="694481" cy="208344"/>
          </a:xfrm>
          <a:prstGeom prst="rect">
            <a:avLst/>
          </a:prstGeom>
          <a:noFill/>
          <a:ln w="28575">
            <a:solidFill>
              <a:srgbClr val="0A89CC"/>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sp>
        <p:nvSpPr>
          <p:cNvPr id="17" name="TextBox 16">
            <a:extLst>
              <a:ext uri="{FF2B5EF4-FFF2-40B4-BE49-F238E27FC236}">
                <a16:creationId xmlns:a16="http://schemas.microsoft.com/office/drawing/2014/main" id="{D91D7ADB-5CDB-42F3-86DA-7C7C43EB66A0}"/>
              </a:ext>
            </a:extLst>
          </p:cNvPr>
          <p:cNvSpPr txBox="1"/>
          <p:nvPr/>
        </p:nvSpPr>
        <p:spPr>
          <a:xfrm>
            <a:off x="6810376" y="5101097"/>
            <a:ext cx="5076824" cy="521497"/>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100" dirty="0"/>
              <a:t>The cell highlighted in </a:t>
            </a:r>
            <a:r>
              <a:rPr lang="en-US" sz="1100" b="1" dirty="0">
                <a:solidFill>
                  <a:srgbClr val="01A982"/>
                </a:solidFill>
              </a:rPr>
              <a:t>green</a:t>
            </a:r>
            <a:r>
              <a:rPr lang="en-US" sz="1100" dirty="0"/>
              <a:t> shows that the correlation between </a:t>
            </a:r>
            <a:r>
              <a:rPr lang="en-US" sz="1100" b="1" dirty="0"/>
              <a:t>"hours spent sleeping"</a:t>
            </a:r>
            <a:r>
              <a:rPr lang="en-US" sz="1100" dirty="0"/>
              <a:t> and </a:t>
            </a:r>
            <a:r>
              <a:rPr lang="en-US" sz="1100" b="1" dirty="0"/>
              <a:t>"IQ score" </a:t>
            </a:r>
            <a:r>
              <a:rPr lang="en-US" sz="1100" dirty="0"/>
              <a:t>is</a:t>
            </a:r>
            <a:r>
              <a:rPr lang="en-US" sz="1100" b="1" dirty="0">
                <a:solidFill>
                  <a:srgbClr val="01A982"/>
                </a:solidFill>
              </a:rPr>
              <a:t> 0.06</a:t>
            </a:r>
            <a:r>
              <a:rPr lang="en-US" sz="1100" dirty="0"/>
              <a:t>, which indicates that they are essentially unrelated. There is very little association between the number of hours a student sleeps and her IQ score.</a:t>
            </a:r>
            <a:endParaRPr lang="en-GB" sz="1100" dirty="0" err="1"/>
          </a:p>
        </p:txBody>
      </p:sp>
      <p:sp>
        <p:nvSpPr>
          <p:cNvPr id="18" name="Rectangle 17">
            <a:extLst>
              <a:ext uri="{FF2B5EF4-FFF2-40B4-BE49-F238E27FC236}">
                <a16:creationId xmlns:a16="http://schemas.microsoft.com/office/drawing/2014/main" id="{82404C14-D8AB-4517-B114-AD45FAD009B4}"/>
              </a:ext>
            </a:extLst>
          </p:cNvPr>
          <p:cNvSpPr/>
          <p:nvPr/>
        </p:nvSpPr>
        <p:spPr bwMode="ltGray">
          <a:xfrm>
            <a:off x="3460811" y="5294981"/>
            <a:ext cx="694481" cy="208344"/>
          </a:xfrm>
          <a:prstGeom prst="rect">
            <a:avLst/>
          </a:prstGeom>
          <a:noFill/>
          <a:ln w="28575">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sp>
        <p:nvSpPr>
          <p:cNvPr id="19" name="TextBox 18">
            <a:extLst>
              <a:ext uri="{FF2B5EF4-FFF2-40B4-BE49-F238E27FC236}">
                <a16:creationId xmlns:a16="http://schemas.microsoft.com/office/drawing/2014/main" id="{566401B4-181E-4692-8BE3-E457726EA0CA}"/>
              </a:ext>
            </a:extLst>
          </p:cNvPr>
          <p:cNvSpPr txBox="1"/>
          <p:nvPr/>
        </p:nvSpPr>
        <p:spPr>
          <a:xfrm>
            <a:off x="6810376" y="5647111"/>
            <a:ext cx="4973637" cy="35349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100" dirty="0"/>
              <a:t>The correlation coefficients along the </a:t>
            </a:r>
            <a:r>
              <a:rPr lang="en-US" sz="1100" b="1" dirty="0"/>
              <a:t>diagonal</a:t>
            </a:r>
            <a:r>
              <a:rPr lang="en-US" sz="1100" dirty="0"/>
              <a:t> of the table are all equal to </a:t>
            </a:r>
            <a:r>
              <a:rPr lang="en-US" sz="1100" b="1" dirty="0"/>
              <a:t>1</a:t>
            </a:r>
            <a:r>
              <a:rPr lang="en-US" sz="1100" dirty="0"/>
              <a:t> because each variable is perfectly correlated with itself. These cells aren’t useful for interpretation.</a:t>
            </a:r>
            <a:endParaRPr lang="en-GB" sz="1100" dirty="0" err="1"/>
          </a:p>
        </p:txBody>
      </p:sp>
      <p:sp>
        <p:nvSpPr>
          <p:cNvPr id="20" name="TextBox 19">
            <a:extLst>
              <a:ext uri="{FF2B5EF4-FFF2-40B4-BE49-F238E27FC236}">
                <a16:creationId xmlns:a16="http://schemas.microsoft.com/office/drawing/2014/main" id="{746B54B3-5876-4F9A-AA4B-AD6CF11770CC}"/>
              </a:ext>
            </a:extLst>
          </p:cNvPr>
          <p:cNvSpPr txBox="1"/>
          <p:nvPr/>
        </p:nvSpPr>
        <p:spPr>
          <a:xfrm>
            <a:off x="692058" y="5841026"/>
            <a:ext cx="4911908" cy="231457"/>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200" dirty="0">
                <a:solidFill>
                  <a:srgbClr val="7030A0"/>
                </a:solidFill>
              </a:rPr>
              <a:t>Notice that a correlation matrix is perfectly symmetrical.</a:t>
            </a:r>
            <a:endParaRPr lang="en-GB" sz="1200" dirty="0" err="1">
              <a:solidFill>
                <a:srgbClr val="7030A0"/>
              </a:solidFill>
            </a:endParaRPr>
          </a:p>
        </p:txBody>
      </p:sp>
    </p:spTree>
    <p:extLst>
      <p:ext uri="{BB962C8B-B14F-4D97-AF65-F5344CB8AC3E}">
        <p14:creationId xmlns:p14="http://schemas.microsoft.com/office/powerpoint/2010/main" val="296517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E1C5D2-C05E-47AB-8C72-99A7A8B28DAF}"/>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90B4F6B3-6ACA-4E4C-AB86-A8A2A78C1884}"/>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a:t>
            </a:fld>
            <a:endParaRPr lang="en-US" dirty="0"/>
          </a:p>
        </p:txBody>
      </p:sp>
      <p:sp>
        <p:nvSpPr>
          <p:cNvPr id="5" name="Title 4">
            <a:extLst>
              <a:ext uri="{FF2B5EF4-FFF2-40B4-BE49-F238E27FC236}">
                <a16:creationId xmlns:a16="http://schemas.microsoft.com/office/drawing/2014/main" id="{73505B67-7161-4681-B9C7-A0A7119EA3C6}"/>
              </a:ext>
            </a:extLst>
          </p:cNvPr>
          <p:cNvSpPr>
            <a:spLocks noGrp="1"/>
          </p:cNvSpPr>
          <p:nvPr>
            <p:ph type="title"/>
          </p:nvPr>
        </p:nvSpPr>
        <p:spPr/>
        <p:txBody>
          <a:bodyPr/>
          <a:lstStyle/>
          <a:p>
            <a:r>
              <a:rPr lang="en-US" dirty="0"/>
              <a:t>AGENDA</a:t>
            </a:r>
            <a:endParaRPr lang="en-GB" dirty="0"/>
          </a:p>
        </p:txBody>
      </p:sp>
      <p:sp>
        <p:nvSpPr>
          <p:cNvPr id="7" name="TextBox 6">
            <a:extLst>
              <a:ext uri="{FF2B5EF4-FFF2-40B4-BE49-F238E27FC236}">
                <a16:creationId xmlns:a16="http://schemas.microsoft.com/office/drawing/2014/main" id="{47BB452E-C439-47B6-B9E4-6B8E01CE03C8}"/>
              </a:ext>
            </a:extLst>
          </p:cNvPr>
          <p:cNvSpPr txBox="1"/>
          <p:nvPr/>
        </p:nvSpPr>
        <p:spPr>
          <a:xfrm>
            <a:off x="1141785" y="1029900"/>
            <a:ext cx="9238594" cy="5035225"/>
          </a:xfrm>
          <a:prstGeom prst="rect">
            <a:avLst/>
          </a:prstGeom>
          <a:noFill/>
          <a:ln w="57150">
            <a:noFill/>
            <a:miter lim="800000"/>
          </a:ln>
        </p:spPr>
        <p:txBody>
          <a:bodyPr wrap="square">
            <a:spAutoFit/>
          </a:bodyPr>
          <a:lstStyle/>
          <a:p>
            <a:pPr marL="457200" indent="-457200">
              <a:buAutoNum type="arabicPeriod"/>
            </a:pPr>
            <a:r>
              <a:rPr lang="en-US" sz="2400" b="1" dirty="0"/>
              <a:t>OVERVIEW OF CASE STUDIES</a:t>
            </a:r>
          </a:p>
          <a:p>
            <a:endParaRPr lang="en-US" sz="2400" dirty="0"/>
          </a:p>
          <a:p>
            <a:pPr marL="457200" indent="-457200">
              <a:buAutoNum type="arabicPeriod" startAt="2"/>
            </a:pPr>
            <a:r>
              <a:rPr lang="en-US" sz="2400" b="1" dirty="0"/>
              <a:t>DATA EXPLORATION/ANALYSIS</a:t>
            </a:r>
          </a:p>
          <a:p>
            <a:endParaRPr lang="en-US" sz="2400" b="1" dirty="0"/>
          </a:p>
          <a:p>
            <a:pPr marL="0" indent="0">
              <a:buNone/>
            </a:pPr>
            <a:r>
              <a:rPr lang="en-US" sz="2400" b="1" dirty="0"/>
              <a:t>3.   APPLICATION OF MACHINE LEARNING TECHNIQUES</a:t>
            </a:r>
            <a:endParaRPr lang="en-US" sz="2400" dirty="0"/>
          </a:p>
          <a:p>
            <a:pPr marL="0" indent="0">
              <a:buNone/>
            </a:pPr>
            <a:endParaRPr lang="en-US" sz="2400" b="1" dirty="0"/>
          </a:p>
          <a:p>
            <a:pPr marL="0" indent="0">
              <a:buNone/>
            </a:pPr>
            <a:r>
              <a:rPr lang="en-US" sz="2400" b="1" dirty="0"/>
              <a:t>4.   PROCEDURE TO CHARACTERIZE PERFORMANCE OF VNFs</a:t>
            </a:r>
          </a:p>
          <a:p>
            <a:pPr marL="0" indent="0">
              <a:lnSpc>
                <a:spcPct val="90000"/>
              </a:lnSpc>
              <a:spcBef>
                <a:spcPts val="400"/>
              </a:spcBef>
              <a:buFont typeface="MetricHPE" panose="020B0503030202060203" pitchFamily="34" charset="0"/>
              <a:buNone/>
            </a:pPr>
            <a:endParaRPr lang="en-US" sz="2400" b="1" dirty="0"/>
          </a:p>
          <a:p>
            <a:pPr marL="0" indent="0">
              <a:lnSpc>
                <a:spcPct val="90000"/>
              </a:lnSpc>
              <a:spcBef>
                <a:spcPts val="400"/>
              </a:spcBef>
              <a:buFont typeface="MetricHPE" panose="020B0503030202060203" pitchFamily="34" charset="0"/>
              <a:buNone/>
            </a:pPr>
            <a:r>
              <a:rPr lang="en-US" sz="2400" b="1" dirty="0"/>
              <a:t>5.   CONCLUSIONS</a:t>
            </a:r>
          </a:p>
          <a:p>
            <a:pPr marL="0" indent="0">
              <a:lnSpc>
                <a:spcPct val="90000"/>
              </a:lnSpc>
              <a:spcBef>
                <a:spcPts val="400"/>
              </a:spcBef>
              <a:buFont typeface="MetricHPE" panose="020B0503030202060203" pitchFamily="34" charset="0"/>
              <a:buNone/>
            </a:pPr>
            <a:endParaRPr lang="en-US" sz="2400" b="1" dirty="0"/>
          </a:p>
          <a:p>
            <a:pPr marL="0" indent="0">
              <a:lnSpc>
                <a:spcPct val="90000"/>
              </a:lnSpc>
              <a:spcBef>
                <a:spcPts val="400"/>
              </a:spcBef>
              <a:buFont typeface="MetricHPE" panose="020B0503030202060203" pitchFamily="34" charset="0"/>
              <a:buNone/>
            </a:pPr>
            <a:r>
              <a:rPr lang="en-US" sz="2400" b="1" dirty="0"/>
              <a:t>6.   STEPS/PLANS for the NEXT SESSION</a:t>
            </a:r>
          </a:p>
          <a:p>
            <a:pPr marL="0" indent="0">
              <a:lnSpc>
                <a:spcPct val="90000"/>
              </a:lnSpc>
              <a:spcBef>
                <a:spcPts val="400"/>
              </a:spcBef>
              <a:buFont typeface="MetricHPE" panose="020B0503030202060203" pitchFamily="34" charset="0"/>
              <a:buNone/>
            </a:pPr>
            <a:endParaRPr lang="en-US" sz="2400" b="1" dirty="0"/>
          </a:p>
          <a:p>
            <a:pPr marL="0" indent="0">
              <a:lnSpc>
                <a:spcPct val="90000"/>
              </a:lnSpc>
              <a:spcBef>
                <a:spcPts val="400"/>
              </a:spcBef>
              <a:buFont typeface="MetricHPE" panose="020B0503030202060203" pitchFamily="34" charset="0"/>
              <a:buNone/>
            </a:pPr>
            <a:r>
              <a:rPr lang="en-US" sz="2400" b="1" dirty="0"/>
              <a:t>7.   FUTURE WORK</a:t>
            </a:r>
            <a:endParaRPr lang="en-GB" sz="2400" b="1" dirty="0" err="1"/>
          </a:p>
        </p:txBody>
      </p:sp>
    </p:spTree>
    <p:extLst>
      <p:ext uri="{BB962C8B-B14F-4D97-AF65-F5344CB8AC3E}">
        <p14:creationId xmlns:p14="http://schemas.microsoft.com/office/powerpoint/2010/main" val="2284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4F2A25-753A-4A9A-84BB-F96AC7D8082A}"/>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A5A0AF30-07C8-4236-8DD5-FCD2ACFD0F5A}"/>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20</a:t>
            </a:fld>
            <a:endParaRPr lang="en-US" dirty="0"/>
          </a:p>
        </p:txBody>
      </p:sp>
      <p:sp>
        <p:nvSpPr>
          <p:cNvPr id="5" name="Title 4">
            <a:extLst>
              <a:ext uri="{FF2B5EF4-FFF2-40B4-BE49-F238E27FC236}">
                <a16:creationId xmlns:a16="http://schemas.microsoft.com/office/drawing/2014/main" id="{2F2B11FB-8C00-458E-B06C-2AAE556BD282}"/>
              </a:ext>
            </a:extLst>
          </p:cNvPr>
          <p:cNvSpPr>
            <a:spLocks noGrp="1"/>
          </p:cNvSpPr>
          <p:nvPr>
            <p:ph type="title"/>
          </p:nvPr>
        </p:nvSpPr>
        <p:spPr>
          <a:xfrm>
            <a:off x="285743" y="390879"/>
            <a:ext cx="11498270" cy="401362"/>
          </a:xfrm>
        </p:spPr>
        <p:txBody>
          <a:bodyPr/>
          <a:lstStyle/>
          <a:p>
            <a:r>
              <a:rPr lang="it-IT" dirty="0"/>
              <a:t>CORR. MATRIX OF IMPORTANT METRICS (</a:t>
            </a:r>
            <a:r>
              <a:rPr lang="it-IT" dirty="0">
                <a:solidFill>
                  <a:srgbClr val="00B050"/>
                </a:solidFill>
              </a:rPr>
              <a:t>NGINX</a:t>
            </a:r>
            <a:r>
              <a:rPr lang="it-IT" dirty="0"/>
              <a:t> </a:t>
            </a:r>
            <a:r>
              <a:rPr lang="it-IT" dirty="0">
                <a:solidFill>
                  <a:srgbClr val="FF0000"/>
                </a:solidFill>
              </a:rPr>
              <a:t>SMALL SIZE </a:t>
            </a:r>
            <a:r>
              <a:rPr lang="it-IT" sz="2000" dirty="0"/>
              <a:t>of packets</a:t>
            </a:r>
            <a:r>
              <a:rPr lang="it-IT" dirty="0"/>
              <a:t>)</a:t>
            </a:r>
            <a:endParaRPr lang="en-GB" dirty="0"/>
          </a:p>
        </p:txBody>
      </p:sp>
      <p:pic>
        <p:nvPicPr>
          <p:cNvPr id="9" name="Content Placeholder 9" descr="A green and white logo&#10;&#10;Description automatically generated with low confidence">
            <a:extLst>
              <a:ext uri="{FF2B5EF4-FFF2-40B4-BE49-F238E27FC236}">
                <a16:creationId xmlns:a16="http://schemas.microsoft.com/office/drawing/2014/main" id="{47562203-C53A-43BE-8E8C-8924BAAC348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8798331" y="939185"/>
            <a:ext cx="257359" cy="103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9D856C-1CD1-477A-9B76-C2F9BC11D7C8}"/>
              </a:ext>
            </a:extLst>
          </p:cNvPr>
          <p:cNvPicPr>
            <a:picLocks noChangeAspect="1"/>
          </p:cNvPicPr>
          <p:nvPr/>
        </p:nvPicPr>
        <p:blipFill>
          <a:blip r:embed="rId4"/>
          <a:stretch>
            <a:fillRect/>
          </a:stretch>
        </p:blipFill>
        <p:spPr>
          <a:xfrm>
            <a:off x="4049810" y="919028"/>
            <a:ext cx="8053289" cy="5747731"/>
          </a:xfrm>
          <a:prstGeom prst="rect">
            <a:avLst/>
          </a:prstGeom>
        </p:spPr>
      </p:pic>
      <p:sp>
        <p:nvSpPr>
          <p:cNvPr id="7" name="TextBox 6">
            <a:extLst>
              <a:ext uri="{FF2B5EF4-FFF2-40B4-BE49-F238E27FC236}">
                <a16:creationId xmlns:a16="http://schemas.microsoft.com/office/drawing/2014/main" id="{A76888E0-26B8-4C50-9B9E-68E3D0958901}"/>
              </a:ext>
            </a:extLst>
          </p:cNvPr>
          <p:cNvSpPr txBox="1"/>
          <p:nvPr/>
        </p:nvSpPr>
        <p:spPr>
          <a:xfrm>
            <a:off x="343572" y="990764"/>
            <a:ext cx="3926541" cy="5012080"/>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This is the correlation matrix that I have generated in python concerning the </a:t>
            </a:r>
            <a:r>
              <a:rPr lang="en-US" b="1" dirty="0">
                <a:solidFill>
                  <a:srgbClr val="00B050"/>
                </a:solidFill>
              </a:rPr>
              <a:t>NGINX</a:t>
            </a:r>
            <a:r>
              <a:rPr lang="en-US" b="1" dirty="0"/>
              <a:t> VNF </a:t>
            </a:r>
            <a:r>
              <a:rPr lang="en-US" dirty="0"/>
              <a:t>(only the part relating to </a:t>
            </a:r>
            <a:r>
              <a:rPr lang="en-US" b="1" dirty="0">
                <a:solidFill>
                  <a:srgbClr val="FF0000"/>
                </a:solidFill>
              </a:rPr>
              <a:t>small size </a:t>
            </a:r>
            <a:r>
              <a:rPr lang="en-US" dirty="0"/>
              <a:t>packages), I have selected 11 variables and they are the most important in the datasets. In this case, similar statements can be made to the ones I showed earlier in the example(education).</a:t>
            </a:r>
          </a:p>
          <a:p>
            <a:pPr marL="0" indent="0">
              <a:lnSpc>
                <a:spcPct val="90000"/>
              </a:lnSpc>
              <a:spcBef>
                <a:spcPts val="400"/>
              </a:spcBef>
              <a:buFont typeface="MetricHPE" panose="020B0503030202060203" pitchFamily="34" charset="0"/>
              <a:buNone/>
            </a:pPr>
            <a:r>
              <a:rPr lang="en-US" dirty="0"/>
              <a:t>                                        </a:t>
            </a:r>
          </a:p>
          <a:p>
            <a:pPr marL="0" indent="0">
              <a:lnSpc>
                <a:spcPct val="90000"/>
              </a:lnSpc>
              <a:spcBef>
                <a:spcPts val="400"/>
              </a:spcBef>
              <a:buFont typeface="MetricHPE" panose="020B0503030202060203" pitchFamily="34" charset="0"/>
              <a:buNone/>
            </a:pPr>
            <a:r>
              <a:rPr lang="en-GB" dirty="0"/>
              <a:t>For example </a:t>
            </a:r>
            <a:r>
              <a:rPr lang="en-US" dirty="0"/>
              <a:t>:</a:t>
            </a:r>
          </a:p>
          <a:p>
            <a:pPr marL="285750" indent="-285750">
              <a:lnSpc>
                <a:spcPct val="90000"/>
              </a:lnSpc>
              <a:spcBef>
                <a:spcPts val="400"/>
              </a:spcBef>
              <a:buFont typeface="Arial" panose="020B0604020202020204" pitchFamily="34" charset="0"/>
              <a:buChar char="•"/>
            </a:pPr>
            <a:r>
              <a:rPr lang="en-US" b="1" dirty="0" err="1"/>
              <a:t>cpu_bw</a:t>
            </a:r>
            <a:r>
              <a:rPr lang="en-US" b="1" dirty="0"/>
              <a:t> </a:t>
            </a:r>
            <a:r>
              <a:rPr lang="en-US" dirty="0"/>
              <a:t>is positively correlated with the </a:t>
            </a:r>
            <a:r>
              <a:rPr lang="en-US" dirty="0" err="1"/>
              <a:t>rx</a:t>
            </a:r>
            <a:r>
              <a:rPr lang="en-US" dirty="0"/>
              <a:t> / </a:t>
            </a:r>
            <a:r>
              <a:rPr lang="en-US" dirty="0" err="1"/>
              <a:t>tx</a:t>
            </a:r>
            <a:r>
              <a:rPr lang="en-US" dirty="0"/>
              <a:t> packets, in fact I expected it because the use of it increases as the </a:t>
            </a:r>
            <a:r>
              <a:rPr lang="en-US" dirty="0" err="1"/>
              <a:t>rx</a:t>
            </a:r>
            <a:r>
              <a:rPr lang="en-US" dirty="0"/>
              <a:t> / </a:t>
            </a:r>
            <a:r>
              <a:rPr lang="en-US" dirty="0" err="1"/>
              <a:t>tx</a:t>
            </a:r>
            <a:r>
              <a:rPr lang="en-US" dirty="0"/>
              <a:t> packets increase</a:t>
            </a:r>
            <a:r>
              <a:rPr lang="en-US" dirty="0">
                <a:solidFill>
                  <a:srgbClr val="FF0000"/>
                </a:solidFill>
              </a:rPr>
              <a:t>. I can drop </a:t>
            </a:r>
            <a:r>
              <a:rPr lang="en-US" dirty="0" err="1">
                <a:solidFill>
                  <a:srgbClr val="FF0000"/>
                </a:solidFill>
              </a:rPr>
              <a:t>rx</a:t>
            </a:r>
            <a:r>
              <a:rPr lang="en-US" dirty="0">
                <a:solidFill>
                  <a:srgbClr val="FF0000"/>
                </a:solidFill>
              </a:rPr>
              <a:t>/</a:t>
            </a:r>
            <a:r>
              <a:rPr lang="en-US" dirty="0" err="1">
                <a:solidFill>
                  <a:srgbClr val="FF0000"/>
                </a:solidFill>
              </a:rPr>
              <a:t>tx</a:t>
            </a:r>
            <a:r>
              <a:rPr lang="en-US" dirty="0">
                <a:solidFill>
                  <a:srgbClr val="FF0000"/>
                </a:solidFill>
              </a:rPr>
              <a:t> packets/bytes are all the same.. I can only keep one of these 4.</a:t>
            </a:r>
          </a:p>
          <a:p>
            <a:pPr marL="285750" indent="-285750">
              <a:lnSpc>
                <a:spcPct val="90000"/>
              </a:lnSpc>
              <a:spcBef>
                <a:spcPts val="400"/>
              </a:spcBef>
              <a:buFont typeface="Arial" panose="020B0604020202020204" pitchFamily="34" charset="0"/>
              <a:buChar char="•"/>
            </a:pPr>
            <a:r>
              <a:rPr lang="en-US" b="1" dirty="0"/>
              <a:t>mem</a:t>
            </a:r>
            <a:r>
              <a:rPr lang="en-US" dirty="0"/>
              <a:t> : is not correlated with anything in fact it seems to be a useless variable for the study. </a:t>
            </a:r>
            <a:endParaRPr lang="en-GB" dirty="0"/>
          </a:p>
        </p:txBody>
      </p:sp>
    </p:spTree>
    <p:extLst>
      <p:ext uri="{BB962C8B-B14F-4D97-AF65-F5344CB8AC3E}">
        <p14:creationId xmlns:p14="http://schemas.microsoft.com/office/powerpoint/2010/main" val="103813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D96379-86DB-4B23-90FA-8D04BA415456}"/>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FB5736D2-AC58-4F07-973F-1541E2018ADE}"/>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21</a:t>
            </a:fld>
            <a:endParaRPr lang="en-US" dirty="0"/>
          </a:p>
        </p:txBody>
      </p:sp>
      <p:sp>
        <p:nvSpPr>
          <p:cNvPr id="5" name="Title 4">
            <a:extLst>
              <a:ext uri="{FF2B5EF4-FFF2-40B4-BE49-F238E27FC236}">
                <a16:creationId xmlns:a16="http://schemas.microsoft.com/office/drawing/2014/main" id="{82CE3A14-0F3E-47EB-9FFA-AF63B2FB6397}"/>
              </a:ext>
            </a:extLst>
          </p:cNvPr>
          <p:cNvSpPr>
            <a:spLocks noGrp="1"/>
          </p:cNvSpPr>
          <p:nvPr>
            <p:ph type="title"/>
          </p:nvPr>
        </p:nvSpPr>
        <p:spPr/>
        <p:txBody>
          <a:bodyPr/>
          <a:lstStyle/>
          <a:p>
            <a:r>
              <a:rPr lang="it-IT" dirty="0"/>
              <a:t>CORR. MATRIX OF IMPORTANT METRICS (</a:t>
            </a:r>
            <a:r>
              <a:rPr lang="it-IT" dirty="0">
                <a:solidFill>
                  <a:srgbClr val="00B050"/>
                </a:solidFill>
              </a:rPr>
              <a:t>NGINX</a:t>
            </a:r>
            <a:r>
              <a:rPr lang="it-IT" dirty="0"/>
              <a:t> </a:t>
            </a:r>
            <a:r>
              <a:rPr lang="it-IT" dirty="0">
                <a:solidFill>
                  <a:srgbClr val="0070C0"/>
                </a:solidFill>
              </a:rPr>
              <a:t>BIG SIZE </a:t>
            </a:r>
            <a:r>
              <a:rPr lang="it-IT" sz="2000" dirty="0"/>
              <a:t>of packets</a:t>
            </a:r>
            <a:r>
              <a:rPr lang="it-IT" dirty="0"/>
              <a:t>)</a:t>
            </a:r>
            <a:endParaRPr lang="en-GB" dirty="0"/>
          </a:p>
        </p:txBody>
      </p:sp>
      <p:pic>
        <p:nvPicPr>
          <p:cNvPr id="7" name="Picture 6">
            <a:extLst>
              <a:ext uri="{FF2B5EF4-FFF2-40B4-BE49-F238E27FC236}">
                <a16:creationId xmlns:a16="http://schemas.microsoft.com/office/drawing/2014/main" id="{8D446836-FE17-4D5C-AE33-EF20D4076907}"/>
              </a:ext>
            </a:extLst>
          </p:cNvPr>
          <p:cNvPicPr>
            <a:picLocks noChangeAspect="1"/>
          </p:cNvPicPr>
          <p:nvPr/>
        </p:nvPicPr>
        <p:blipFill>
          <a:blip r:embed="rId3"/>
          <a:stretch>
            <a:fillRect/>
          </a:stretch>
        </p:blipFill>
        <p:spPr>
          <a:xfrm>
            <a:off x="4053294" y="930805"/>
            <a:ext cx="8037035" cy="5736131"/>
          </a:xfrm>
          <a:prstGeom prst="rect">
            <a:avLst/>
          </a:prstGeom>
        </p:spPr>
      </p:pic>
      <p:sp>
        <p:nvSpPr>
          <p:cNvPr id="10" name="TextBox 9">
            <a:extLst>
              <a:ext uri="{FF2B5EF4-FFF2-40B4-BE49-F238E27FC236}">
                <a16:creationId xmlns:a16="http://schemas.microsoft.com/office/drawing/2014/main" id="{5FB95465-0D4D-46F7-95C7-4A07761EE5FE}"/>
              </a:ext>
            </a:extLst>
          </p:cNvPr>
          <p:cNvSpPr txBox="1"/>
          <p:nvPr/>
        </p:nvSpPr>
        <p:spPr>
          <a:xfrm>
            <a:off x="368834" y="1252497"/>
            <a:ext cx="3619179" cy="4750822"/>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This is the correlation matrix about </a:t>
            </a:r>
            <a:r>
              <a:rPr lang="en-US" b="1" dirty="0"/>
              <a:t>NGINX</a:t>
            </a:r>
            <a:r>
              <a:rPr lang="en-US" dirty="0"/>
              <a:t> </a:t>
            </a:r>
            <a:r>
              <a:rPr lang="en-US" b="1" dirty="0">
                <a:solidFill>
                  <a:srgbClr val="0070C0"/>
                </a:solidFill>
              </a:rPr>
              <a:t>big size </a:t>
            </a:r>
            <a:r>
              <a:rPr lang="en-US" dirty="0"/>
              <a:t>of packets. We can see some important difference between the small size.                                                         First we have one more variables “ </a:t>
            </a:r>
            <a:r>
              <a:rPr lang="en-US" dirty="0" err="1"/>
              <a:t>html_transfer_byte</a:t>
            </a:r>
            <a:r>
              <a:rPr lang="en-US" dirty="0"/>
              <a:t> “(in the small case the html values were all null so I have not graphed them ). And then the values of correlation in this case are more higher respect the small size. </a:t>
            </a:r>
          </a:p>
          <a:p>
            <a:pPr marL="0" indent="0" algn="ctr">
              <a:lnSpc>
                <a:spcPct val="90000"/>
              </a:lnSpc>
              <a:spcBef>
                <a:spcPts val="400"/>
              </a:spcBef>
              <a:buFont typeface="MetricHPE" panose="020B0503030202060203" pitchFamily="34" charset="0"/>
              <a:buNone/>
            </a:pPr>
            <a:endParaRPr lang="en-US" dirty="0"/>
          </a:p>
          <a:p>
            <a:pPr marL="0" indent="0" algn="ctr">
              <a:lnSpc>
                <a:spcPct val="90000"/>
              </a:lnSpc>
              <a:spcBef>
                <a:spcPts val="400"/>
              </a:spcBef>
              <a:buFont typeface="MetricHPE" panose="020B0503030202060203" pitchFamily="34" charset="0"/>
              <a:buNone/>
            </a:pPr>
            <a:r>
              <a:rPr lang="en-US" dirty="0"/>
              <a:t>In these cases (graphs) the structures all the same, the graph easily gives us a quickly understand the correlations between each pair of variables , and a big idea about your datasets.   </a:t>
            </a:r>
            <a:endParaRPr lang="en-GB" dirty="0" err="1"/>
          </a:p>
        </p:txBody>
      </p:sp>
      <p:pic>
        <p:nvPicPr>
          <p:cNvPr id="11" name="Content Placeholder 9" descr="A green and white logo&#10;&#10;Description automatically generated with low confidence">
            <a:extLst>
              <a:ext uri="{FF2B5EF4-FFF2-40B4-BE49-F238E27FC236}">
                <a16:creationId xmlns:a16="http://schemas.microsoft.com/office/drawing/2014/main" id="{D9F25BD0-7003-40AF-B525-740E559480B7}"/>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8798330" y="919232"/>
            <a:ext cx="306806" cy="12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40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A99EA1-A7BC-4B60-A6D5-3DFA0A2CC29D}"/>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D4DDCE57-D82B-41EE-A830-FB65E2EB29F6}"/>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22</a:t>
            </a:fld>
            <a:endParaRPr lang="en-US" dirty="0"/>
          </a:p>
        </p:txBody>
      </p:sp>
      <p:sp>
        <p:nvSpPr>
          <p:cNvPr id="5" name="Title 4">
            <a:extLst>
              <a:ext uri="{FF2B5EF4-FFF2-40B4-BE49-F238E27FC236}">
                <a16:creationId xmlns:a16="http://schemas.microsoft.com/office/drawing/2014/main" id="{885EA7E7-79FE-4783-B258-EEB6445179C9}"/>
              </a:ext>
            </a:extLst>
          </p:cNvPr>
          <p:cNvSpPr>
            <a:spLocks noGrp="1"/>
          </p:cNvSpPr>
          <p:nvPr>
            <p:ph type="title"/>
          </p:nvPr>
        </p:nvSpPr>
        <p:spPr/>
        <p:txBody>
          <a:bodyPr/>
          <a:lstStyle/>
          <a:p>
            <a:r>
              <a:rPr lang="it-IT" dirty="0"/>
              <a:t>CORR. MATRIX OF IMPORTANT METRICS (</a:t>
            </a:r>
            <a:r>
              <a:rPr lang="it-IT" dirty="0">
                <a:solidFill>
                  <a:srgbClr val="23415E"/>
                </a:solidFill>
              </a:rPr>
              <a:t>HAPROXY</a:t>
            </a:r>
            <a:r>
              <a:rPr lang="it-IT" dirty="0"/>
              <a:t> </a:t>
            </a:r>
            <a:r>
              <a:rPr lang="it-IT" dirty="0">
                <a:solidFill>
                  <a:srgbClr val="FF0000"/>
                </a:solidFill>
              </a:rPr>
              <a:t>SMALL SIZE </a:t>
            </a:r>
            <a:r>
              <a:rPr lang="it-IT" sz="2000" dirty="0"/>
              <a:t>OF PACKETS</a:t>
            </a:r>
            <a:r>
              <a:rPr lang="it-IT" dirty="0"/>
              <a:t> )</a:t>
            </a:r>
            <a:endParaRPr lang="en-GB" dirty="0"/>
          </a:p>
        </p:txBody>
      </p:sp>
      <p:pic>
        <p:nvPicPr>
          <p:cNvPr id="7" name="Picture 6">
            <a:extLst>
              <a:ext uri="{FF2B5EF4-FFF2-40B4-BE49-F238E27FC236}">
                <a16:creationId xmlns:a16="http://schemas.microsoft.com/office/drawing/2014/main" id="{616FBECD-1305-4924-A58B-A1A1A7892E76}"/>
              </a:ext>
            </a:extLst>
          </p:cNvPr>
          <p:cNvPicPr>
            <a:picLocks noChangeAspect="1"/>
          </p:cNvPicPr>
          <p:nvPr/>
        </p:nvPicPr>
        <p:blipFill>
          <a:blip r:embed="rId3"/>
          <a:stretch>
            <a:fillRect/>
          </a:stretch>
        </p:blipFill>
        <p:spPr>
          <a:xfrm>
            <a:off x="3900161" y="863126"/>
            <a:ext cx="8291839" cy="5917988"/>
          </a:xfrm>
          <a:prstGeom prst="rect">
            <a:avLst/>
          </a:prstGeom>
        </p:spPr>
      </p:pic>
      <p:sp>
        <p:nvSpPr>
          <p:cNvPr id="11" name="TextBox 10">
            <a:extLst>
              <a:ext uri="{FF2B5EF4-FFF2-40B4-BE49-F238E27FC236}">
                <a16:creationId xmlns:a16="http://schemas.microsoft.com/office/drawing/2014/main" id="{5AC44BF5-0632-4ADE-A5B7-8BB4C17E6577}"/>
              </a:ext>
            </a:extLst>
          </p:cNvPr>
          <p:cNvSpPr txBox="1"/>
          <p:nvPr/>
        </p:nvSpPr>
        <p:spPr>
          <a:xfrm>
            <a:off x="170482" y="1217016"/>
            <a:ext cx="3863636" cy="5136791"/>
          </a:xfrm>
          <a:prstGeom prst="rect">
            <a:avLst/>
          </a:prstGeom>
          <a:noFill/>
          <a:ln w="57150">
            <a:noFill/>
            <a:miter lim="800000"/>
          </a:ln>
        </p:spPr>
        <p:txBody>
          <a:bodyPr wrap="square">
            <a:spAutoFit/>
          </a:bodyPr>
          <a:lstStyle/>
          <a:p>
            <a:pPr marL="0" indent="0">
              <a:lnSpc>
                <a:spcPct val="90000"/>
              </a:lnSpc>
              <a:spcBef>
                <a:spcPts val="400"/>
              </a:spcBef>
              <a:buFont typeface="MetricHPE" panose="020B0503030202060203" pitchFamily="34" charset="0"/>
              <a:buNone/>
            </a:pPr>
            <a:r>
              <a:rPr lang="en-US" dirty="0"/>
              <a:t>This is the correlation matrix that I have generated in python concerning the </a:t>
            </a:r>
            <a:r>
              <a:rPr lang="en-US" b="1" dirty="0">
                <a:solidFill>
                  <a:srgbClr val="23415E"/>
                </a:solidFill>
              </a:rPr>
              <a:t>HAPROXY</a:t>
            </a:r>
            <a:r>
              <a:rPr lang="en-US" b="1" dirty="0"/>
              <a:t> VNF </a:t>
            </a:r>
            <a:r>
              <a:rPr lang="en-US" dirty="0"/>
              <a:t>(only the part relating to </a:t>
            </a:r>
            <a:r>
              <a:rPr lang="en-US" b="1" dirty="0">
                <a:solidFill>
                  <a:srgbClr val="FF0000"/>
                </a:solidFill>
              </a:rPr>
              <a:t>small size </a:t>
            </a:r>
            <a:r>
              <a:rPr lang="en-US" dirty="0"/>
              <a:t>packages), I have selected 11 variables and they are the most important in the datasets. In this case, similar statements can be made to the ones I showed earlier in the example(education).</a:t>
            </a:r>
          </a:p>
          <a:p>
            <a:pPr marL="0" indent="0">
              <a:lnSpc>
                <a:spcPct val="90000"/>
              </a:lnSpc>
              <a:spcBef>
                <a:spcPts val="400"/>
              </a:spcBef>
              <a:buFont typeface="MetricHPE" panose="020B0503030202060203" pitchFamily="34" charset="0"/>
              <a:buNone/>
            </a:pPr>
            <a:r>
              <a:rPr lang="en-US" dirty="0"/>
              <a:t>Comments very similar to the previous ones…</a:t>
            </a:r>
          </a:p>
          <a:p>
            <a:pPr marL="0" indent="0">
              <a:lnSpc>
                <a:spcPct val="90000"/>
              </a:lnSpc>
              <a:spcBef>
                <a:spcPts val="400"/>
              </a:spcBef>
              <a:buFont typeface="MetricHPE" panose="020B0503030202060203" pitchFamily="34" charset="0"/>
              <a:buNone/>
            </a:pPr>
            <a:endParaRPr lang="en-US" dirty="0"/>
          </a:p>
          <a:p>
            <a:pPr marL="0" indent="0">
              <a:lnSpc>
                <a:spcPct val="90000"/>
              </a:lnSpc>
              <a:spcBef>
                <a:spcPts val="400"/>
              </a:spcBef>
              <a:buFont typeface="MetricHPE" panose="020B0503030202060203" pitchFamily="34" charset="0"/>
              <a:buNone/>
            </a:pPr>
            <a:r>
              <a:rPr lang="en-US" dirty="0"/>
              <a:t> For example :</a:t>
            </a:r>
          </a:p>
          <a:p>
            <a:pPr marL="285750" indent="-285750">
              <a:lnSpc>
                <a:spcPct val="90000"/>
              </a:lnSpc>
              <a:spcBef>
                <a:spcPts val="400"/>
              </a:spcBef>
              <a:buFont typeface="Arial" panose="020B0604020202020204" pitchFamily="34" charset="0"/>
              <a:buChar char="•"/>
            </a:pPr>
            <a:r>
              <a:rPr lang="en-US" b="1" dirty="0" err="1"/>
              <a:t>mean_time_requests</a:t>
            </a:r>
            <a:r>
              <a:rPr lang="en-US" b="1" dirty="0"/>
              <a:t> </a:t>
            </a:r>
            <a:r>
              <a:rPr lang="en-US" dirty="0"/>
              <a:t>: is negatively correlated to all other variables, the </a:t>
            </a:r>
            <a:r>
              <a:rPr lang="en-US" dirty="0" err="1"/>
              <a:t>mean_time_requests</a:t>
            </a:r>
            <a:r>
              <a:rPr lang="en-US" dirty="0"/>
              <a:t> (processing time of a request) decreases as the CPU allocation increases. </a:t>
            </a:r>
          </a:p>
          <a:p>
            <a:pPr marL="0" indent="0">
              <a:lnSpc>
                <a:spcPct val="90000"/>
              </a:lnSpc>
              <a:spcBef>
                <a:spcPts val="400"/>
              </a:spcBef>
              <a:buFont typeface="MetricHPE" panose="020B0503030202060203" pitchFamily="34" charset="0"/>
              <a:buNone/>
            </a:pPr>
            <a:endParaRPr lang="en-US" dirty="0"/>
          </a:p>
          <a:p>
            <a:pPr marL="0" indent="0">
              <a:lnSpc>
                <a:spcPct val="90000"/>
              </a:lnSpc>
              <a:spcBef>
                <a:spcPts val="400"/>
              </a:spcBef>
              <a:buFont typeface="MetricHPE" panose="020B0503030202060203" pitchFamily="34" charset="0"/>
              <a:buNone/>
            </a:pPr>
            <a:endParaRPr lang="en-US" dirty="0"/>
          </a:p>
        </p:txBody>
      </p:sp>
    </p:spTree>
    <p:extLst>
      <p:ext uri="{BB962C8B-B14F-4D97-AF65-F5344CB8AC3E}">
        <p14:creationId xmlns:p14="http://schemas.microsoft.com/office/powerpoint/2010/main" val="154248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C58BFF-0FBF-4D2B-975B-8B33D55427F3}"/>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7A841DF2-DAD6-409D-80B6-680EF8616D5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23</a:t>
            </a:fld>
            <a:endParaRPr lang="en-US" dirty="0"/>
          </a:p>
        </p:txBody>
      </p:sp>
      <p:sp>
        <p:nvSpPr>
          <p:cNvPr id="5" name="Title 4">
            <a:extLst>
              <a:ext uri="{FF2B5EF4-FFF2-40B4-BE49-F238E27FC236}">
                <a16:creationId xmlns:a16="http://schemas.microsoft.com/office/drawing/2014/main" id="{0F3F7FBD-52EC-4F45-8092-7F1DC233FBA5}"/>
              </a:ext>
            </a:extLst>
          </p:cNvPr>
          <p:cNvSpPr>
            <a:spLocks noGrp="1"/>
          </p:cNvSpPr>
          <p:nvPr>
            <p:ph type="title"/>
          </p:nvPr>
        </p:nvSpPr>
        <p:spPr/>
        <p:txBody>
          <a:bodyPr/>
          <a:lstStyle/>
          <a:p>
            <a:r>
              <a:rPr lang="it-IT" dirty="0"/>
              <a:t>CORR. MATRIX OF IMPORTANT METRICS (</a:t>
            </a:r>
            <a:r>
              <a:rPr lang="it-IT" dirty="0">
                <a:solidFill>
                  <a:srgbClr val="23415E"/>
                </a:solidFill>
              </a:rPr>
              <a:t>HAPROXY</a:t>
            </a:r>
            <a:r>
              <a:rPr lang="it-IT" dirty="0"/>
              <a:t> </a:t>
            </a:r>
            <a:r>
              <a:rPr lang="it-IT" dirty="0">
                <a:solidFill>
                  <a:srgbClr val="0070C0"/>
                </a:solidFill>
              </a:rPr>
              <a:t>BIG SIZE </a:t>
            </a:r>
            <a:r>
              <a:rPr lang="it-IT" sz="2000" dirty="0"/>
              <a:t>OF PACKETS</a:t>
            </a:r>
            <a:r>
              <a:rPr lang="it-IT" dirty="0"/>
              <a:t> )</a:t>
            </a:r>
            <a:endParaRPr lang="en-GB" dirty="0"/>
          </a:p>
        </p:txBody>
      </p:sp>
      <p:pic>
        <p:nvPicPr>
          <p:cNvPr id="7" name="Picture 6">
            <a:extLst>
              <a:ext uri="{FF2B5EF4-FFF2-40B4-BE49-F238E27FC236}">
                <a16:creationId xmlns:a16="http://schemas.microsoft.com/office/drawing/2014/main" id="{163C180D-850E-4FB2-A94F-219CE0C6743F}"/>
              </a:ext>
            </a:extLst>
          </p:cNvPr>
          <p:cNvPicPr>
            <a:picLocks noChangeAspect="1"/>
          </p:cNvPicPr>
          <p:nvPr/>
        </p:nvPicPr>
        <p:blipFill>
          <a:blip r:embed="rId3"/>
          <a:stretch>
            <a:fillRect/>
          </a:stretch>
        </p:blipFill>
        <p:spPr>
          <a:xfrm>
            <a:off x="3819590" y="906716"/>
            <a:ext cx="8198528" cy="5851391"/>
          </a:xfrm>
          <a:prstGeom prst="rect">
            <a:avLst/>
          </a:prstGeom>
        </p:spPr>
      </p:pic>
      <p:sp>
        <p:nvSpPr>
          <p:cNvPr id="8" name="TextBox 7">
            <a:extLst>
              <a:ext uri="{FF2B5EF4-FFF2-40B4-BE49-F238E27FC236}">
                <a16:creationId xmlns:a16="http://schemas.microsoft.com/office/drawing/2014/main" id="{9CEC275C-D14D-432A-9D73-B0CE27E0F4C2}"/>
              </a:ext>
            </a:extLst>
          </p:cNvPr>
          <p:cNvSpPr txBox="1"/>
          <p:nvPr/>
        </p:nvSpPr>
        <p:spPr>
          <a:xfrm>
            <a:off x="299991" y="1314988"/>
            <a:ext cx="3588443" cy="4395268"/>
          </a:xfrm>
          <a:prstGeom prst="rect">
            <a:avLst/>
          </a:prstGeom>
          <a:noFill/>
          <a:ln w="57150">
            <a:noFill/>
            <a:miter lim="800000"/>
          </a:ln>
        </p:spPr>
        <p:txBody>
          <a:bodyPr wrap="square" lIns="90000" tIns="90000" rIns="90000" bIns="90000" rtlCol="0" anchor="ctr" anchorCtr="0">
            <a:noAutofit/>
          </a:bodyPr>
          <a:lstStyle/>
          <a:p>
            <a:pPr algn="ctr">
              <a:lnSpc>
                <a:spcPct val="90000"/>
              </a:lnSpc>
              <a:spcBef>
                <a:spcPts val="400"/>
              </a:spcBef>
            </a:pPr>
            <a:r>
              <a:rPr lang="en-US" dirty="0"/>
              <a:t>This is the correlation matrix about </a:t>
            </a:r>
            <a:r>
              <a:rPr lang="en-US" b="1" dirty="0"/>
              <a:t>HAPROXY</a:t>
            </a:r>
            <a:r>
              <a:rPr lang="en-US" dirty="0"/>
              <a:t> </a:t>
            </a:r>
            <a:r>
              <a:rPr lang="en-US" b="1" dirty="0">
                <a:solidFill>
                  <a:srgbClr val="0070C0"/>
                </a:solidFill>
              </a:rPr>
              <a:t>big size </a:t>
            </a:r>
            <a:r>
              <a:rPr lang="en-US" dirty="0"/>
              <a:t>of packets. We can see some important difference between the small size.                                                         First we have one more variables “ </a:t>
            </a:r>
            <a:r>
              <a:rPr lang="en-US" dirty="0" err="1"/>
              <a:t>html_transfer_byte</a:t>
            </a:r>
            <a:r>
              <a:rPr lang="en-US" dirty="0"/>
              <a:t> “(in the small case the html values were all null so I have not graphed them ). And then the values of correlation in this case are more higher respect the small size. There’s a lot of 1 in the matrix.  </a:t>
            </a:r>
          </a:p>
          <a:p>
            <a:pPr algn="ctr">
              <a:lnSpc>
                <a:spcPct val="90000"/>
              </a:lnSpc>
              <a:spcBef>
                <a:spcPts val="400"/>
              </a:spcBef>
            </a:pPr>
            <a:endParaRPr lang="en-US" dirty="0"/>
          </a:p>
          <a:p>
            <a:pPr algn="ctr">
              <a:lnSpc>
                <a:spcPct val="90000"/>
              </a:lnSpc>
              <a:spcBef>
                <a:spcPts val="400"/>
              </a:spcBef>
            </a:pPr>
            <a:r>
              <a:rPr lang="en-US" b="1" dirty="0"/>
              <a:t>-8.2e-16 == 0 </a:t>
            </a:r>
          </a:p>
          <a:p>
            <a:pPr algn="ctr">
              <a:lnSpc>
                <a:spcPct val="90000"/>
              </a:lnSpc>
              <a:spcBef>
                <a:spcPts val="400"/>
              </a:spcBef>
            </a:pPr>
            <a:r>
              <a:rPr lang="en-US" dirty="0"/>
              <a:t>we find this value in the matrices , represents a very small value, we can approximate it to 0 . </a:t>
            </a:r>
          </a:p>
          <a:p>
            <a:pPr marL="0" indent="0" algn="ctr">
              <a:lnSpc>
                <a:spcPct val="90000"/>
              </a:lnSpc>
              <a:spcBef>
                <a:spcPts val="400"/>
              </a:spcBef>
              <a:buFont typeface="MetricHPE" panose="020B0503030202060203" pitchFamily="34" charset="0"/>
              <a:buNone/>
            </a:pPr>
            <a:endParaRPr lang="en-GB" dirty="0" err="1"/>
          </a:p>
        </p:txBody>
      </p:sp>
    </p:spTree>
    <p:extLst>
      <p:ext uri="{BB962C8B-B14F-4D97-AF65-F5344CB8AC3E}">
        <p14:creationId xmlns:p14="http://schemas.microsoft.com/office/powerpoint/2010/main" val="164366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5F487A-8495-44B5-B939-8741D455451F}"/>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4BAE4E48-6B11-4AC8-B9B8-09891F618C47}"/>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24</a:t>
            </a:fld>
            <a:endParaRPr lang="en-US" dirty="0"/>
          </a:p>
        </p:txBody>
      </p:sp>
      <p:sp>
        <p:nvSpPr>
          <p:cNvPr id="5" name="Title 4">
            <a:extLst>
              <a:ext uri="{FF2B5EF4-FFF2-40B4-BE49-F238E27FC236}">
                <a16:creationId xmlns:a16="http://schemas.microsoft.com/office/drawing/2014/main" id="{AFE03B0D-3531-4473-B9BE-64380436AA63}"/>
              </a:ext>
            </a:extLst>
          </p:cNvPr>
          <p:cNvSpPr>
            <a:spLocks noGrp="1"/>
          </p:cNvSpPr>
          <p:nvPr>
            <p:ph type="title"/>
          </p:nvPr>
        </p:nvSpPr>
        <p:spPr/>
        <p:txBody>
          <a:bodyPr/>
          <a:lstStyle/>
          <a:p>
            <a:r>
              <a:rPr lang="it-IT" dirty="0"/>
              <a:t>CORR. MATRIX OF IMPORTANT METRICS (</a:t>
            </a:r>
            <a:r>
              <a:rPr lang="it-IT" dirty="0">
                <a:solidFill>
                  <a:schemeClr val="accent4">
                    <a:lumMod val="75000"/>
                  </a:schemeClr>
                </a:solidFill>
              </a:rPr>
              <a:t>SQUID</a:t>
            </a:r>
            <a:r>
              <a:rPr lang="it-IT" dirty="0"/>
              <a:t> </a:t>
            </a:r>
            <a:r>
              <a:rPr lang="it-IT" dirty="0">
                <a:solidFill>
                  <a:srgbClr val="FF0000"/>
                </a:solidFill>
              </a:rPr>
              <a:t>SMALL SIZE </a:t>
            </a:r>
            <a:r>
              <a:rPr lang="it-IT" sz="2000" dirty="0"/>
              <a:t>OF PACKETS</a:t>
            </a:r>
            <a:r>
              <a:rPr lang="it-IT" dirty="0"/>
              <a:t>)</a:t>
            </a:r>
            <a:endParaRPr lang="en-GB" dirty="0"/>
          </a:p>
        </p:txBody>
      </p:sp>
      <p:pic>
        <p:nvPicPr>
          <p:cNvPr id="6" name="Picture 5">
            <a:extLst>
              <a:ext uri="{FF2B5EF4-FFF2-40B4-BE49-F238E27FC236}">
                <a16:creationId xmlns:a16="http://schemas.microsoft.com/office/drawing/2014/main" id="{FC5EE59F-BC01-468B-A1D5-9AD825A643B1}"/>
              </a:ext>
            </a:extLst>
          </p:cNvPr>
          <p:cNvPicPr>
            <a:picLocks noChangeAspect="1"/>
          </p:cNvPicPr>
          <p:nvPr/>
        </p:nvPicPr>
        <p:blipFill>
          <a:blip r:embed="rId3"/>
          <a:stretch>
            <a:fillRect/>
          </a:stretch>
        </p:blipFill>
        <p:spPr>
          <a:xfrm>
            <a:off x="4144148" y="976874"/>
            <a:ext cx="8047852" cy="5743852"/>
          </a:xfrm>
          <a:prstGeom prst="rect">
            <a:avLst/>
          </a:prstGeom>
        </p:spPr>
      </p:pic>
      <p:sp>
        <p:nvSpPr>
          <p:cNvPr id="10" name="TextBox 9">
            <a:extLst>
              <a:ext uri="{FF2B5EF4-FFF2-40B4-BE49-F238E27FC236}">
                <a16:creationId xmlns:a16="http://schemas.microsoft.com/office/drawing/2014/main" id="{B3C8CFEE-4687-41D3-A89B-74F0B8BB1A35}"/>
              </a:ext>
            </a:extLst>
          </p:cNvPr>
          <p:cNvSpPr txBox="1"/>
          <p:nvPr/>
        </p:nvSpPr>
        <p:spPr>
          <a:xfrm>
            <a:off x="399570" y="1367758"/>
            <a:ext cx="3550023" cy="411095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This is the correlation matrix that I have generated in python concerning the </a:t>
            </a:r>
            <a:r>
              <a:rPr lang="en-US" b="1" dirty="0">
                <a:solidFill>
                  <a:schemeClr val="accent4">
                    <a:lumMod val="75000"/>
                  </a:schemeClr>
                </a:solidFill>
              </a:rPr>
              <a:t>SQUID</a:t>
            </a:r>
            <a:r>
              <a:rPr lang="en-US" dirty="0"/>
              <a:t> </a:t>
            </a:r>
            <a:r>
              <a:rPr lang="en-US" b="1" dirty="0"/>
              <a:t>VNF</a:t>
            </a:r>
            <a:r>
              <a:rPr lang="en-US" dirty="0"/>
              <a:t> (only the part relating to </a:t>
            </a:r>
            <a:r>
              <a:rPr lang="en-US" b="1" dirty="0">
                <a:solidFill>
                  <a:srgbClr val="FF0000"/>
                </a:solidFill>
              </a:rPr>
              <a:t>small size </a:t>
            </a:r>
            <a:r>
              <a:rPr lang="en-US" dirty="0"/>
              <a:t>packages), I have selected 11 variables and they are the most important in the datasets. In this case, similar statements can be made to the ones I showed earlier in the example(education).</a:t>
            </a:r>
          </a:p>
          <a:p>
            <a:pPr marL="0" indent="0">
              <a:lnSpc>
                <a:spcPct val="90000"/>
              </a:lnSpc>
              <a:spcBef>
                <a:spcPts val="400"/>
              </a:spcBef>
              <a:buFont typeface="MetricHPE" panose="020B0503030202060203" pitchFamily="34" charset="0"/>
              <a:buNone/>
            </a:pPr>
            <a:r>
              <a:rPr lang="en-US" dirty="0"/>
              <a:t>This matrix it’s very similar to HAPROXY small size.</a:t>
            </a:r>
          </a:p>
        </p:txBody>
      </p:sp>
    </p:spTree>
    <p:extLst>
      <p:ext uri="{BB962C8B-B14F-4D97-AF65-F5344CB8AC3E}">
        <p14:creationId xmlns:p14="http://schemas.microsoft.com/office/powerpoint/2010/main" val="280156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D4DFC4-4279-461A-B4CD-6FFB42EF138A}"/>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32A7A947-D357-4722-8A25-DCAA0A57243E}"/>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25</a:t>
            </a:fld>
            <a:endParaRPr lang="en-US" dirty="0"/>
          </a:p>
        </p:txBody>
      </p:sp>
      <p:sp>
        <p:nvSpPr>
          <p:cNvPr id="5" name="Title 4">
            <a:extLst>
              <a:ext uri="{FF2B5EF4-FFF2-40B4-BE49-F238E27FC236}">
                <a16:creationId xmlns:a16="http://schemas.microsoft.com/office/drawing/2014/main" id="{7452276F-AD16-4811-9272-05BC77AED874}"/>
              </a:ext>
            </a:extLst>
          </p:cNvPr>
          <p:cNvSpPr>
            <a:spLocks noGrp="1"/>
          </p:cNvSpPr>
          <p:nvPr>
            <p:ph type="title"/>
          </p:nvPr>
        </p:nvSpPr>
        <p:spPr/>
        <p:txBody>
          <a:bodyPr/>
          <a:lstStyle/>
          <a:p>
            <a:r>
              <a:rPr lang="en-US" dirty="0"/>
              <a:t>CORR. MATRIX OF IMPORTANT METRICS (</a:t>
            </a:r>
            <a:r>
              <a:rPr lang="en-US" dirty="0">
                <a:solidFill>
                  <a:schemeClr val="accent4">
                    <a:lumMod val="75000"/>
                  </a:schemeClr>
                </a:solidFill>
              </a:rPr>
              <a:t>SQUID</a:t>
            </a:r>
            <a:r>
              <a:rPr lang="en-US" dirty="0"/>
              <a:t> </a:t>
            </a:r>
            <a:r>
              <a:rPr lang="en-US" dirty="0">
                <a:solidFill>
                  <a:srgbClr val="0070C0"/>
                </a:solidFill>
              </a:rPr>
              <a:t>big SIZE </a:t>
            </a:r>
            <a:r>
              <a:rPr lang="en-US" sz="2000" dirty="0"/>
              <a:t>OF PACKETS</a:t>
            </a:r>
            <a:r>
              <a:rPr lang="en-US" dirty="0"/>
              <a:t>)</a:t>
            </a:r>
            <a:endParaRPr lang="en-GB" dirty="0"/>
          </a:p>
        </p:txBody>
      </p:sp>
      <p:pic>
        <p:nvPicPr>
          <p:cNvPr id="7" name="Picture 6">
            <a:extLst>
              <a:ext uri="{FF2B5EF4-FFF2-40B4-BE49-F238E27FC236}">
                <a16:creationId xmlns:a16="http://schemas.microsoft.com/office/drawing/2014/main" id="{9B3685B1-896B-49A3-8AD1-4369D7DAB97B}"/>
              </a:ext>
            </a:extLst>
          </p:cNvPr>
          <p:cNvPicPr>
            <a:picLocks noChangeAspect="1"/>
          </p:cNvPicPr>
          <p:nvPr/>
        </p:nvPicPr>
        <p:blipFill>
          <a:blip r:embed="rId3"/>
          <a:stretch>
            <a:fillRect/>
          </a:stretch>
        </p:blipFill>
        <p:spPr>
          <a:xfrm>
            <a:off x="3903965" y="1042848"/>
            <a:ext cx="7880048" cy="5624088"/>
          </a:xfrm>
          <a:prstGeom prst="rect">
            <a:avLst/>
          </a:prstGeom>
        </p:spPr>
      </p:pic>
      <p:sp>
        <p:nvSpPr>
          <p:cNvPr id="8" name="TextBox 7">
            <a:extLst>
              <a:ext uri="{FF2B5EF4-FFF2-40B4-BE49-F238E27FC236}">
                <a16:creationId xmlns:a16="http://schemas.microsoft.com/office/drawing/2014/main" id="{5346DC70-5A3C-4322-BE24-18EDD8437696}"/>
              </a:ext>
            </a:extLst>
          </p:cNvPr>
          <p:cNvSpPr txBox="1"/>
          <p:nvPr/>
        </p:nvSpPr>
        <p:spPr>
          <a:xfrm>
            <a:off x="430306" y="1283234"/>
            <a:ext cx="3291390" cy="4596469"/>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This is the correlation matrix about </a:t>
            </a:r>
            <a:r>
              <a:rPr lang="en-US" b="1" dirty="0">
                <a:solidFill>
                  <a:srgbClr val="7030A0"/>
                </a:solidFill>
              </a:rPr>
              <a:t>SQUID</a:t>
            </a:r>
            <a:r>
              <a:rPr lang="en-US" dirty="0"/>
              <a:t> </a:t>
            </a:r>
            <a:r>
              <a:rPr lang="en-US" b="1" dirty="0">
                <a:solidFill>
                  <a:srgbClr val="0070C0"/>
                </a:solidFill>
              </a:rPr>
              <a:t>big size </a:t>
            </a:r>
            <a:r>
              <a:rPr lang="en-US" dirty="0"/>
              <a:t>of packets. We can see some important difference between the small size.                                                         First we have one more variables “ </a:t>
            </a:r>
            <a:r>
              <a:rPr lang="en-US" dirty="0" err="1"/>
              <a:t>html_transfer_byte</a:t>
            </a:r>
            <a:r>
              <a:rPr lang="en-US" dirty="0"/>
              <a:t> “(in the small case the html values were all null so I have not graphed them ). </a:t>
            </a:r>
          </a:p>
          <a:p>
            <a:pPr marL="0" indent="0">
              <a:lnSpc>
                <a:spcPct val="90000"/>
              </a:lnSpc>
              <a:spcBef>
                <a:spcPts val="400"/>
              </a:spcBef>
              <a:buFont typeface="MetricHPE" panose="020B0503030202060203" pitchFamily="34" charset="0"/>
              <a:buNone/>
            </a:pPr>
            <a:r>
              <a:rPr lang="en-US" dirty="0"/>
              <a:t>It can be seen that the correlation with </a:t>
            </a:r>
            <a:r>
              <a:rPr lang="en-US" dirty="0" err="1"/>
              <a:t>mean_time_per_request</a:t>
            </a:r>
            <a:r>
              <a:rPr lang="en-US" dirty="0"/>
              <a:t> is much closer to zero than the </a:t>
            </a:r>
            <a:r>
              <a:rPr lang="en-US" dirty="0" err="1"/>
              <a:t>HAproxy</a:t>
            </a:r>
            <a:endParaRPr lang="en-US" dirty="0"/>
          </a:p>
          <a:p>
            <a:pPr marL="0" indent="0">
              <a:lnSpc>
                <a:spcPct val="90000"/>
              </a:lnSpc>
              <a:spcBef>
                <a:spcPts val="400"/>
              </a:spcBef>
              <a:buFont typeface="MetricHPE" panose="020B0503030202060203" pitchFamily="34" charset="0"/>
              <a:buNone/>
            </a:pPr>
            <a:endParaRPr lang="en-GB" dirty="0" err="1"/>
          </a:p>
        </p:txBody>
      </p:sp>
    </p:spTree>
    <p:extLst>
      <p:ext uri="{BB962C8B-B14F-4D97-AF65-F5344CB8AC3E}">
        <p14:creationId xmlns:p14="http://schemas.microsoft.com/office/powerpoint/2010/main" val="76073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548E61-4E0D-40B3-92B8-D515F10021F2}"/>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AD2D91A3-7328-46D4-B570-70A20A6625E6}"/>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26</a:t>
            </a:fld>
            <a:endParaRPr lang="en-US" dirty="0"/>
          </a:p>
        </p:txBody>
      </p:sp>
      <p:sp>
        <p:nvSpPr>
          <p:cNvPr id="5" name="Title 4">
            <a:extLst>
              <a:ext uri="{FF2B5EF4-FFF2-40B4-BE49-F238E27FC236}">
                <a16:creationId xmlns:a16="http://schemas.microsoft.com/office/drawing/2014/main" id="{745BE2CC-8361-4BA7-83EE-6F9917D2E561}"/>
              </a:ext>
            </a:extLst>
          </p:cNvPr>
          <p:cNvSpPr>
            <a:spLocks noGrp="1"/>
          </p:cNvSpPr>
          <p:nvPr>
            <p:ph type="title"/>
          </p:nvPr>
        </p:nvSpPr>
        <p:spPr/>
        <p:txBody>
          <a:bodyPr/>
          <a:lstStyle/>
          <a:p>
            <a:r>
              <a:rPr lang="it-IT" dirty="0"/>
              <a:t>Corr. Matrices – comments </a:t>
            </a:r>
            <a:endParaRPr lang="en-GB" dirty="0"/>
          </a:p>
        </p:txBody>
      </p:sp>
      <p:sp>
        <p:nvSpPr>
          <p:cNvPr id="6" name="TextBox 5">
            <a:extLst>
              <a:ext uri="{FF2B5EF4-FFF2-40B4-BE49-F238E27FC236}">
                <a16:creationId xmlns:a16="http://schemas.microsoft.com/office/drawing/2014/main" id="{02C5B954-615F-429C-85EB-CBEEA86E1960}"/>
              </a:ext>
            </a:extLst>
          </p:cNvPr>
          <p:cNvSpPr txBox="1"/>
          <p:nvPr/>
        </p:nvSpPr>
        <p:spPr>
          <a:xfrm>
            <a:off x="156583" y="1184693"/>
            <a:ext cx="11498270" cy="452743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r>
              <a:rPr lang="en-US" sz="1600" dirty="0"/>
              <a:t>A high correlation points to a strong relationship between the two variables, while a low correlation means that the variables are weakly related.</a:t>
            </a:r>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r>
              <a:rPr lang="en-US" sz="1600" b="1" dirty="0"/>
              <a:t>If two variables are highly correlated, we can just keep just one of them in order to be able to characterize a VNF.</a:t>
            </a:r>
          </a:p>
          <a:p>
            <a:pPr marL="0" indent="0" algn="ctr">
              <a:lnSpc>
                <a:spcPct val="90000"/>
              </a:lnSpc>
              <a:spcBef>
                <a:spcPts val="400"/>
              </a:spcBef>
              <a:buFont typeface="MetricHPE" panose="020B0503030202060203" pitchFamily="34" charset="0"/>
              <a:buNone/>
            </a:pPr>
            <a:r>
              <a:rPr lang="en-US" sz="1600" dirty="0"/>
              <a:t>For NGINX, </a:t>
            </a:r>
            <a:r>
              <a:rPr lang="en-US" sz="1600" dirty="0" err="1"/>
              <a:t>HAproxy</a:t>
            </a:r>
            <a:r>
              <a:rPr lang="en-US" sz="1600" dirty="0"/>
              <a:t> and SQUID there are many highly correlated features so the final analysis, which I will explain better in the following slides, will include the use of a few (unrelated) features such as “</a:t>
            </a:r>
            <a:r>
              <a:rPr lang="en-US" sz="1600" b="1" dirty="0"/>
              <a:t>memory</a:t>
            </a:r>
            <a:r>
              <a:rPr lang="en-US" sz="1600" dirty="0"/>
              <a:t>” or “</a:t>
            </a:r>
            <a:r>
              <a:rPr lang="en-US" sz="1600" b="1" dirty="0"/>
              <a:t>mean time per request</a:t>
            </a:r>
            <a:r>
              <a:rPr lang="en-US" sz="1600" dirty="0"/>
              <a:t>” .  </a:t>
            </a:r>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endParaRPr lang="en-US" sz="1600" dirty="0"/>
          </a:p>
          <a:p>
            <a:pPr marL="0" indent="0" algn="ctr">
              <a:lnSpc>
                <a:spcPct val="90000"/>
              </a:lnSpc>
              <a:spcBef>
                <a:spcPts val="400"/>
              </a:spcBef>
              <a:buFont typeface="MetricHPE" panose="020B0503030202060203" pitchFamily="34" charset="0"/>
              <a:buNone/>
            </a:pPr>
            <a:r>
              <a:rPr lang="en-US" sz="1600" u="sng" dirty="0"/>
              <a:t>In general, it is recommended to avoid having correlated features in your dataset. Indeed, a group of highly correlated features will not bring additional information (or just very few), but will increase the complexity of the algorithm, thus increasing the risk of errors.</a:t>
            </a:r>
            <a:endParaRPr lang="en-GB" sz="1600" u="sng" dirty="0" err="1"/>
          </a:p>
        </p:txBody>
      </p:sp>
      <p:pic>
        <p:nvPicPr>
          <p:cNvPr id="9" name="Picture 8">
            <a:extLst>
              <a:ext uri="{FF2B5EF4-FFF2-40B4-BE49-F238E27FC236}">
                <a16:creationId xmlns:a16="http://schemas.microsoft.com/office/drawing/2014/main" id="{9892D03C-C160-4F27-89A5-BB7172BCE5F0}"/>
              </a:ext>
            </a:extLst>
          </p:cNvPr>
          <p:cNvPicPr>
            <a:picLocks noChangeAspect="1"/>
          </p:cNvPicPr>
          <p:nvPr/>
        </p:nvPicPr>
        <p:blipFill rotWithShape="1">
          <a:blip r:embed="rId3"/>
          <a:srcRect l="4310" t="22414" r="16686" b="63481"/>
          <a:stretch/>
        </p:blipFill>
        <p:spPr>
          <a:xfrm>
            <a:off x="4272300" y="3466839"/>
            <a:ext cx="7382553" cy="881975"/>
          </a:xfrm>
          <a:prstGeom prst="rect">
            <a:avLst/>
          </a:prstGeom>
        </p:spPr>
      </p:pic>
      <p:sp>
        <p:nvSpPr>
          <p:cNvPr id="11" name="TextBox 10">
            <a:extLst>
              <a:ext uri="{FF2B5EF4-FFF2-40B4-BE49-F238E27FC236}">
                <a16:creationId xmlns:a16="http://schemas.microsoft.com/office/drawing/2014/main" id="{567302CB-2984-42DB-B663-B17D7B707261}"/>
              </a:ext>
            </a:extLst>
          </p:cNvPr>
          <p:cNvSpPr txBox="1"/>
          <p:nvPr/>
        </p:nvSpPr>
        <p:spPr>
          <a:xfrm>
            <a:off x="285743" y="2798152"/>
            <a:ext cx="3889248" cy="2081719"/>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400" dirty="0"/>
              <a:t>In the previous slides there are cases of this type, keeping both features (</a:t>
            </a:r>
            <a:r>
              <a:rPr lang="en-US" sz="1400" dirty="0" err="1"/>
              <a:t>completed_requests</a:t>
            </a:r>
            <a:r>
              <a:rPr lang="en-US" sz="1400" dirty="0"/>
              <a:t>, </a:t>
            </a:r>
            <a:r>
              <a:rPr lang="en-US" sz="1400" dirty="0" err="1"/>
              <a:t>html_transfer_byte</a:t>
            </a:r>
            <a:r>
              <a:rPr lang="en-US" sz="1400" dirty="0"/>
              <a:t>)  for the final study would be useless. Because they would only provide more information that the system already knows very well (example: it is assumed that the transferred bytes grow as the </a:t>
            </a:r>
            <a:r>
              <a:rPr lang="en-US" sz="1400" dirty="0" err="1"/>
              <a:t>cpu_bw</a:t>
            </a:r>
            <a:r>
              <a:rPr lang="en-US" sz="1400" dirty="0"/>
              <a:t> increases in fact as we can see in 96% of cases this happens!).</a:t>
            </a:r>
          </a:p>
          <a:p>
            <a:pPr marL="0" indent="0">
              <a:lnSpc>
                <a:spcPct val="90000"/>
              </a:lnSpc>
              <a:spcBef>
                <a:spcPts val="400"/>
              </a:spcBef>
              <a:buFont typeface="MetricHPE" panose="020B0503030202060203" pitchFamily="34" charset="0"/>
              <a:buNone/>
            </a:pPr>
            <a:r>
              <a:rPr lang="en-US" sz="1400" dirty="0"/>
              <a:t>The same for the completed requests.                                            </a:t>
            </a:r>
            <a:r>
              <a:rPr lang="en-US" sz="1400" b="1" u="sng" dirty="0"/>
              <a:t>It's as if both features tell us the same thing </a:t>
            </a:r>
            <a:r>
              <a:rPr lang="en-US" sz="1400" dirty="0"/>
              <a:t>.</a:t>
            </a:r>
            <a:r>
              <a:rPr lang="en-US" sz="1400" b="1" dirty="0"/>
              <a:t>                      </a:t>
            </a:r>
            <a:r>
              <a:rPr lang="en-US" sz="1400" dirty="0"/>
              <a:t>So I can only keep one of the two features indicated</a:t>
            </a:r>
            <a:endParaRPr lang="en-GB" sz="1400" dirty="0" err="1"/>
          </a:p>
        </p:txBody>
      </p:sp>
      <p:sp>
        <p:nvSpPr>
          <p:cNvPr id="12" name="Oval 11">
            <a:extLst>
              <a:ext uri="{FF2B5EF4-FFF2-40B4-BE49-F238E27FC236}">
                <a16:creationId xmlns:a16="http://schemas.microsoft.com/office/drawing/2014/main" id="{C94CB1CA-1D4F-41FD-959C-66E56F8E81A5}"/>
              </a:ext>
            </a:extLst>
          </p:cNvPr>
          <p:cNvSpPr/>
          <p:nvPr/>
        </p:nvSpPr>
        <p:spPr bwMode="ltGray">
          <a:xfrm>
            <a:off x="5087257" y="3536830"/>
            <a:ext cx="339306" cy="29329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sp>
        <p:nvSpPr>
          <p:cNvPr id="13" name="TextBox 12">
            <a:extLst>
              <a:ext uri="{FF2B5EF4-FFF2-40B4-BE49-F238E27FC236}">
                <a16:creationId xmlns:a16="http://schemas.microsoft.com/office/drawing/2014/main" id="{9874F152-8C9F-4B45-85EC-176D284B932A}"/>
              </a:ext>
            </a:extLst>
          </p:cNvPr>
          <p:cNvSpPr txBox="1"/>
          <p:nvPr/>
        </p:nvSpPr>
        <p:spPr>
          <a:xfrm>
            <a:off x="4951742" y="3202033"/>
            <a:ext cx="3070266" cy="278116"/>
          </a:xfrm>
          <a:prstGeom prst="rect">
            <a:avLst/>
          </a:prstGeom>
          <a:noFill/>
          <a:ln w="57150">
            <a:noFill/>
            <a:miter lim="800000"/>
          </a:ln>
        </p:spPr>
        <p:txBody>
          <a:bodyPr wrap="non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050" dirty="0"/>
              <a:t>cpu_bw      memory     req. per second       ...       ...     ...   </a:t>
            </a:r>
            <a:endParaRPr lang="en-GB" sz="1050" dirty="0" err="1"/>
          </a:p>
        </p:txBody>
      </p:sp>
    </p:spTree>
    <p:extLst>
      <p:ext uri="{BB962C8B-B14F-4D97-AF65-F5344CB8AC3E}">
        <p14:creationId xmlns:p14="http://schemas.microsoft.com/office/powerpoint/2010/main" val="233766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19844D-0FFC-42DA-AE17-3E45431029F2}"/>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E29717FC-FAB6-4930-8892-35A9C9FBBD82}"/>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27</a:t>
            </a:fld>
            <a:endParaRPr lang="en-US" dirty="0"/>
          </a:p>
        </p:txBody>
      </p:sp>
      <p:sp>
        <p:nvSpPr>
          <p:cNvPr id="5" name="Title 4">
            <a:extLst>
              <a:ext uri="{FF2B5EF4-FFF2-40B4-BE49-F238E27FC236}">
                <a16:creationId xmlns:a16="http://schemas.microsoft.com/office/drawing/2014/main" id="{1FC158F4-ECA0-48E8-A6D0-B56B99FD2F50}"/>
              </a:ext>
            </a:extLst>
          </p:cNvPr>
          <p:cNvSpPr>
            <a:spLocks noGrp="1"/>
          </p:cNvSpPr>
          <p:nvPr>
            <p:ph type="title"/>
          </p:nvPr>
        </p:nvSpPr>
        <p:spPr/>
        <p:txBody>
          <a:bodyPr/>
          <a:lstStyle/>
          <a:p>
            <a:r>
              <a:rPr lang="en-US" dirty="0"/>
              <a:t>VNF CHARTS - description</a:t>
            </a:r>
            <a:endParaRPr lang="en-GB" dirty="0"/>
          </a:p>
        </p:txBody>
      </p:sp>
      <p:sp>
        <p:nvSpPr>
          <p:cNvPr id="6" name="TextBox 5">
            <a:extLst>
              <a:ext uri="{FF2B5EF4-FFF2-40B4-BE49-F238E27FC236}">
                <a16:creationId xmlns:a16="http://schemas.microsoft.com/office/drawing/2014/main" id="{F3B91BEB-0D05-46B4-9F73-8B3AA28DBB98}"/>
              </a:ext>
            </a:extLst>
          </p:cNvPr>
          <p:cNvSpPr txBox="1"/>
          <p:nvPr/>
        </p:nvSpPr>
        <p:spPr>
          <a:xfrm>
            <a:off x="285743" y="756692"/>
            <a:ext cx="11177752" cy="108782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To graph the data I decided to use the </a:t>
            </a:r>
            <a:r>
              <a:rPr lang="en-US" b="1" dirty="0"/>
              <a:t>Seaborn</a:t>
            </a:r>
            <a:r>
              <a:rPr lang="en-US" dirty="0"/>
              <a:t> library and specifically the graphs of the </a:t>
            </a:r>
            <a:r>
              <a:rPr lang="en-US" b="1" dirty="0" err="1"/>
              <a:t>lmplot</a:t>
            </a:r>
            <a:r>
              <a:rPr lang="en-US" dirty="0"/>
              <a:t> type (</a:t>
            </a:r>
            <a:r>
              <a:rPr lang="en-US" dirty="0">
                <a:hlinkClick r:id="rId3"/>
              </a:rPr>
              <a:t>https://seaborn.pydata.org/generated/seaborn.lmplot.html</a:t>
            </a:r>
            <a:r>
              <a:rPr lang="en-US" dirty="0"/>
              <a:t>).                                                                                                                        The generated graphs are consistent with the correlation studies done (we will see later) . </a:t>
            </a:r>
            <a:endParaRPr lang="en-GB" dirty="0" err="1"/>
          </a:p>
        </p:txBody>
      </p:sp>
      <p:sp>
        <p:nvSpPr>
          <p:cNvPr id="7" name="TextBox 6">
            <a:extLst>
              <a:ext uri="{FF2B5EF4-FFF2-40B4-BE49-F238E27FC236}">
                <a16:creationId xmlns:a16="http://schemas.microsoft.com/office/drawing/2014/main" id="{54426DEE-F6D9-4B67-8FAE-03058D01EEDD}"/>
              </a:ext>
            </a:extLst>
          </p:cNvPr>
          <p:cNvSpPr txBox="1"/>
          <p:nvPr/>
        </p:nvSpPr>
        <p:spPr>
          <a:xfrm>
            <a:off x="285743" y="1486593"/>
            <a:ext cx="10753820" cy="1674294"/>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Every plot in Seaborn has a set of fixed parameters. For </a:t>
            </a:r>
            <a:r>
              <a:rPr lang="en-US" b="1" dirty="0" err="1"/>
              <a:t>sns.lmplot</a:t>
            </a:r>
            <a:r>
              <a:rPr lang="en-US" b="1" dirty="0"/>
              <a:t>()</a:t>
            </a:r>
            <a:r>
              <a:rPr lang="en-US" dirty="0"/>
              <a:t>,</a:t>
            </a:r>
            <a:r>
              <a:rPr lang="en-US" b="1" dirty="0"/>
              <a:t> </a:t>
            </a:r>
            <a:r>
              <a:rPr lang="en-US" dirty="0"/>
              <a:t>we have three mandatory parameters and the rest are optional that we may use as per our requirements. These 3 parameters are values for </a:t>
            </a:r>
            <a:r>
              <a:rPr lang="en-US" b="1" dirty="0"/>
              <a:t>X-axis</a:t>
            </a:r>
            <a:r>
              <a:rPr lang="en-US" dirty="0"/>
              <a:t>, values for </a:t>
            </a:r>
            <a:r>
              <a:rPr lang="en-US" b="1" dirty="0"/>
              <a:t>Y-axis</a:t>
            </a:r>
            <a:r>
              <a:rPr lang="en-US" dirty="0"/>
              <a:t> and reference to dataset. These 3 are pre-dominantly visible in almost all of Seaborn plots and in addition, there is an optional parameter it comes in very handy. This is </a:t>
            </a:r>
            <a:r>
              <a:rPr lang="en-US" b="1" dirty="0"/>
              <a:t>hue</a:t>
            </a:r>
            <a:r>
              <a:rPr lang="en-US" dirty="0"/>
              <a:t> parameter and it takes in categorical columns and kind of helps us to group our data plot as per hue parameter values. Let us see how it works :</a:t>
            </a:r>
            <a:endParaRPr lang="en-GB" dirty="0" err="1"/>
          </a:p>
        </p:txBody>
      </p:sp>
      <p:pic>
        <p:nvPicPr>
          <p:cNvPr id="9" name="Picture 8">
            <a:extLst>
              <a:ext uri="{FF2B5EF4-FFF2-40B4-BE49-F238E27FC236}">
                <a16:creationId xmlns:a16="http://schemas.microsoft.com/office/drawing/2014/main" id="{0B69E82E-38E7-4EE0-AD4B-07A8A9B09A49}"/>
              </a:ext>
            </a:extLst>
          </p:cNvPr>
          <p:cNvPicPr>
            <a:picLocks noChangeAspect="1"/>
          </p:cNvPicPr>
          <p:nvPr/>
        </p:nvPicPr>
        <p:blipFill rotWithShape="1">
          <a:blip r:embed="rId4"/>
          <a:srcRect r="73214"/>
          <a:stretch/>
        </p:blipFill>
        <p:spPr>
          <a:xfrm>
            <a:off x="350837" y="3213471"/>
            <a:ext cx="4597979" cy="2915866"/>
          </a:xfrm>
          <a:prstGeom prst="rect">
            <a:avLst/>
          </a:prstGeom>
        </p:spPr>
      </p:pic>
      <p:sp>
        <p:nvSpPr>
          <p:cNvPr id="11" name="TextBox 10">
            <a:extLst>
              <a:ext uri="{FF2B5EF4-FFF2-40B4-BE49-F238E27FC236}">
                <a16:creationId xmlns:a16="http://schemas.microsoft.com/office/drawing/2014/main" id="{FE8F08CA-4196-445C-A6DD-5CE7C9BEAD30}"/>
              </a:ext>
            </a:extLst>
          </p:cNvPr>
          <p:cNvSpPr txBox="1"/>
          <p:nvPr/>
        </p:nvSpPr>
        <p:spPr>
          <a:xfrm>
            <a:off x="5043531" y="3187998"/>
            <a:ext cx="6713620" cy="584775"/>
          </a:xfrm>
          <a:prstGeom prst="rect">
            <a:avLst/>
          </a:prstGeom>
          <a:noFill/>
          <a:ln w="57150">
            <a:noFill/>
            <a:miter lim="800000"/>
          </a:ln>
        </p:spPr>
        <p:txBody>
          <a:bodyPr wrap="square">
            <a:spAutoFit/>
          </a:bodyPr>
          <a:lstStyle/>
          <a:p>
            <a:r>
              <a:rPr lang="en-GB" sz="1600" b="0" dirty="0" err="1">
                <a:solidFill>
                  <a:srgbClr val="F8F8F2"/>
                </a:solidFill>
                <a:effectLst/>
                <a:highlight>
                  <a:srgbClr val="000000"/>
                </a:highlight>
                <a:latin typeface="Consolas" panose="020B0609020204030204" pitchFamily="49" charset="0"/>
              </a:rPr>
              <a:t>sns.</a:t>
            </a:r>
            <a:r>
              <a:rPr lang="en-GB" sz="1600" b="0" dirty="0" err="1">
                <a:solidFill>
                  <a:srgbClr val="50FA7B"/>
                </a:solidFill>
                <a:effectLst/>
                <a:highlight>
                  <a:srgbClr val="000000"/>
                </a:highlight>
                <a:latin typeface="Consolas" panose="020B0609020204030204" pitchFamily="49" charset="0"/>
              </a:rPr>
              <a:t>lmplot</a:t>
            </a:r>
            <a:r>
              <a:rPr lang="en-GB" sz="1600" b="0" dirty="0">
                <a:solidFill>
                  <a:srgbClr val="F8F8F2"/>
                </a:solidFill>
                <a:effectLst/>
                <a:highlight>
                  <a:srgbClr val="000000"/>
                </a:highlight>
                <a:latin typeface="Consolas" panose="020B0609020204030204" pitchFamily="49" charset="0"/>
              </a:rPr>
              <a:t>(</a:t>
            </a:r>
            <a:r>
              <a:rPr lang="en-GB" sz="1600" b="0" i="1" dirty="0">
                <a:solidFill>
                  <a:srgbClr val="FFB86C"/>
                </a:solidFill>
                <a:effectLst/>
                <a:highlight>
                  <a:srgbClr val="000000"/>
                </a:highlight>
                <a:latin typeface="Consolas" panose="020B0609020204030204" pitchFamily="49" charset="0"/>
              </a:rPr>
              <a:t>x</a:t>
            </a:r>
            <a:r>
              <a:rPr lang="en-GB" sz="1600" b="0" dirty="0">
                <a:solidFill>
                  <a:srgbClr val="FF79C6"/>
                </a:solidFill>
                <a:effectLst/>
                <a:highlight>
                  <a:srgbClr val="000000"/>
                </a:highlight>
                <a:latin typeface="Consolas" panose="020B0609020204030204" pitchFamily="49" charset="0"/>
              </a:rPr>
              <a:t>=</a:t>
            </a:r>
            <a:r>
              <a:rPr lang="en-GB" sz="1600" b="0" dirty="0">
                <a:solidFill>
                  <a:srgbClr val="E9F284"/>
                </a:solidFill>
                <a:effectLst/>
                <a:highlight>
                  <a:srgbClr val="000000"/>
                </a:highlight>
                <a:latin typeface="Consolas" panose="020B0609020204030204" pitchFamily="49" charset="0"/>
              </a:rPr>
              <a:t>"</a:t>
            </a:r>
            <a:r>
              <a:rPr lang="en-GB" sz="1600" b="0" dirty="0" err="1">
                <a:solidFill>
                  <a:srgbClr val="F1FA8C"/>
                </a:solidFill>
                <a:effectLst/>
                <a:highlight>
                  <a:srgbClr val="000000"/>
                </a:highlight>
                <a:latin typeface="Consolas" panose="020B0609020204030204" pitchFamily="49" charset="0"/>
              </a:rPr>
              <a:t>cpu_bw</a:t>
            </a:r>
            <a:r>
              <a:rPr lang="en-GB" sz="1600" b="0" dirty="0">
                <a:solidFill>
                  <a:srgbClr val="E9F284"/>
                </a:solidFill>
                <a:effectLst/>
                <a:highlight>
                  <a:srgbClr val="000000"/>
                </a:highlight>
                <a:latin typeface="Consolas" panose="020B0609020204030204" pitchFamily="49" charset="0"/>
              </a:rPr>
              <a:t>"</a:t>
            </a:r>
            <a:r>
              <a:rPr lang="en-GB" sz="1600" b="0" dirty="0">
                <a:solidFill>
                  <a:srgbClr val="F8F8F2"/>
                </a:solidFill>
                <a:effectLst/>
                <a:highlight>
                  <a:srgbClr val="000000"/>
                </a:highlight>
                <a:latin typeface="Consolas" panose="020B0609020204030204" pitchFamily="49" charset="0"/>
              </a:rPr>
              <a:t>, </a:t>
            </a:r>
            <a:r>
              <a:rPr lang="en-GB" sz="1600" b="0" i="1" dirty="0">
                <a:solidFill>
                  <a:srgbClr val="FFB86C"/>
                </a:solidFill>
                <a:effectLst/>
                <a:highlight>
                  <a:srgbClr val="000000"/>
                </a:highlight>
                <a:latin typeface="Consolas" panose="020B0609020204030204" pitchFamily="49" charset="0"/>
              </a:rPr>
              <a:t>y</a:t>
            </a:r>
            <a:r>
              <a:rPr lang="en-GB" sz="1600" b="0" dirty="0">
                <a:solidFill>
                  <a:srgbClr val="FF79C6"/>
                </a:solidFill>
                <a:effectLst/>
                <a:highlight>
                  <a:srgbClr val="000000"/>
                </a:highlight>
                <a:latin typeface="Consolas" panose="020B0609020204030204" pitchFamily="49" charset="0"/>
              </a:rPr>
              <a:t>=</a:t>
            </a:r>
            <a:r>
              <a:rPr lang="en-GB" sz="1600" b="0" dirty="0">
                <a:solidFill>
                  <a:srgbClr val="E9F284"/>
                </a:solidFill>
                <a:effectLst/>
                <a:highlight>
                  <a:srgbClr val="000000"/>
                </a:highlight>
                <a:latin typeface="Consolas" panose="020B0609020204030204" pitchFamily="49" charset="0"/>
              </a:rPr>
              <a:t>"</a:t>
            </a:r>
            <a:r>
              <a:rPr lang="en-GB" sz="1600" b="0" dirty="0" err="1">
                <a:solidFill>
                  <a:srgbClr val="E9F284"/>
                </a:solidFill>
                <a:effectLst/>
                <a:highlight>
                  <a:srgbClr val="000000"/>
                </a:highlight>
                <a:latin typeface="Consolas" panose="020B0609020204030204" pitchFamily="49" charset="0"/>
              </a:rPr>
              <a:t>tranfer_rate_kbyte_per_second</a:t>
            </a:r>
            <a:r>
              <a:rPr lang="en-GB" sz="1600" b="0" dirty="0">
                <a:solidFill>
                  <a:srgbClr val="E9F284"/>
                </a:solidFill>
                <a:effectLst/>
                <a:highlight>
                  <a:srgbClr val="000000"/>
                </a:highlight>
                <a:latin typeface="Consolas" panose="020B0609020204030204" pitchFamily="49" charset="0"/>
              </a:rPr>
              <a:t>"</a:t>
            </a:r>
            <a:r>
              <a:rPr lang="en-GB" sz="1600" b="0" dirty="0">
                <a:solidFill>
                  <a:srgbClr val="F8F8F2"/>
                </a:solidFill>
                <a:effectLst/>
                <a:highlight>
                  <a:srgbClr val="000000"/>
                </a:highlight>
                <a:latin typeface="Consolas" panose="020B0609020204030204" pitchFamily="49" charset="0"/>
              </a:rPr>
              <a:t>, </a:t>
            </a:r>
            <a:r>
              <a:rPr lang="en-GB" sz="1600" i="1" dirty="0">
                <a:solidFill>
                  <a:srgbClr val="FFB86C"/>
                </a:solidFill>
                <a:highlight>
                  <a:srgbClr val="000000"/>
                </a:highlight>
                <a:latin typeface="Consolas" panose="020B0609020204030204" pitchFamily="49" charset="0"/>
              </a:rPr>
              <a:t>data</a:t>
            </a:r>
            <a:r>
              <a:rPr lang="en-GB" sz="1600" dirty="0">
                <a:solidFill>
                  <a:srgbClr val="FF79C6"/>
                </a:solidFill>
                <a:highlight>
                  <a:srgbClr val="000000"/>
                </a:highlight>
                <a:latin typeface="Consolas" panose="020B0609020204030204" pitchFamily="49" charset="0"/>
              </a:rPr>
              <a:t>=</a:t>
            </a:r>
            <a:r>
              <a:rPr lang="en-GB" sz="1600" dirty="0">
                <a:solidFill>
                  <a:srgbClr val="F8F8F2"/>
                </a:solidFill>
                <a:highlight>
                  <a:srgbClr val="000000"/>
                </a:highlight>
                <a:latin typeface="Consolas" panose="020B0609020204030204" pitchFamily="49" charset="0"/>
              </a:rPr>
              <a:t>dataset, </a:t>
            </a:r>
            <a:r>
              <a:rPr lang="en-GB" sz="1600" b="0" i="1" dirty="0">
                <a:solidFill>
                  <a:srgbClr val="FFB86C"/>
                </a:solidFill>
                <a:effectLst/>
                <a:highlight>
                  <a:srgbClr val="000000"/>
                </a:highlight>
                <a:latin typeface="Consolas" panose="020B0609020204030204" pitchFamily="49" charset="0"/>
              </a:rPr>
              <a:t>hue</a:t>
            </a:r>
            <a:r>
              <a:rPr lang="en-GB" sz="1600" b="0" dirty="0">
                <a:solidFill>
                  <a:srgbClr val="FF79C6"/>
                </a:solidFill>
                <a:effectLst/>
                <a:highlight>
                  <a:srgbClr val="000000"/>
                </a:highlight>
                <a:latin typeface="Consolas" panose="020B0609020204030204" pitchFamily="49" charset="0"/>
              </a:rPr>
              <a:t>=</a:t>
            </a:r>
            <a:r>
              <a:rPr lang="en-GB" sz="1600" b="0" dirty="0">
                <a:solidFill>
                  <a:srgbClr val="E9F284"/>
                </a:solidFill>
                <a:effectLst/>
                <a:highlight>
                  <a:srgbClr val="000000"/>
                </a:highlight>
                <a:latin typeface="Consolas" panose="020B0609020204030204" pitchFamily="49" charset="0"/>
              </a:rPr>
              <a:t>"</a:t>
            </a:r>
            <a:r>
              <a:rPr lang="en-GB" sz="1600" b="0" dirty="0" err="1">
                <a:solidFill>
                  <a:srgbClr val="F1FA8C"/>
                </a:solidFill>
                <a:effectLst/>
                <a:highlight>
                  <a:srgbClr val="000000"/>
                </a:highlight>
                <a:latin typeface="Consolas" panose="020B0609020204030204" pitchFamily="49" charset="0"/>
              </a:rPr>
              <a:t>vnf</a:t>
            </a:r>
            <a:r>
              <a:rPr lang="en-GB" sz="1600" b="0" dirty="0">
                <a:solidFill>
                  <a:srgbClr val="E9F284"/>
                </a:solidFill>
                <a:effectLst/>
                <a:highlight>
                  <a:srgbClr val="000000"/>
                </a:highlight>
                <a:latin typeface="Consolas" panose="020B0609020204030204" pitchFamily="49" charset="0"/>
              </a:rPr>
              <a:t>"</a:t>
            </a:r>
            <a:r>
              <a:rPr lang="en-GB" sz="1600" b="0" dirty="0">
                <a:solidFill>
                  <a:srgbClr val="F8F8F2"/>
                </a:solidFill>
                <a:effectLst/>
                <a:highlight>
                  <a:srgbClr val="000000"/>
                </a:highlight>
                <a:latin typeface="Consolas" panose="020B0609020204030204" pitchFamily="49" charset="0"/>
              </a:rPr>
              <a:t>, </a:t>
            </a:r>
            <a:r>
              <a:rPr lang="en-GB" sz="1600" b="0" i="1" dirty="0">
                <a:solidFill>
                  <a:srgbClr val="FFB86C"/>
                </a:solidFill>
                <a:effectLst/>
                <a:highlight>
                  <a:srgbClr val="000000"/>
                </a:highlight>
                <a:latin typeface="Consolas" panose="020B0609020204030204" pitchFamily="49" charset="0"/>
              </a:rPr>
              <a:t>col</a:t>
            </a:r>
            <a:r>
              <a:rPr lang="en-GB" sz="1600" b="0" dirty="0">
                <a:solidFill>
                  <a:srgbClr val="FF79C6"/>
                </a:solidFill>
                <a:effectLst/>
                <a:highlight>
                  <a:srgbClr val="000000"/>
                </a:highlight>
                <a:latin typeface="Consolas" panose="020B0609020204030204" pitchFamily="49" charset="0"/>
              </a:rPr>
              <a:t>=</a:t>
            </a:r>
            <a:r>
              <a:rPr lang="en-GB" sz="1600" b="0" dirty="0">
                <a:solidFill>
                  <a:srgbClr val="E9F284"/>
                </a:solidFill>
                <a:effectLst/>
                <a:highlight>
                  <a:srgbClr val="000000"/>
                </a:highlight>
                <a:latin typeface="Consolas" panose="020B0609020204030204" pitchFamily="49" charset="0"/>
              </a:rPr>
              <a:t>"</a:t>
            </a:r>
            <a:r>
              <a:rPr lang="en-GB" sz="1600" b="0" dirty="0">
                <a:solidFill>
                  <a:srgbClr val="F1FA8C"/>
                </a:solidFill>
                <a:effectLst/>
                <a:highlight>
                  <a:srgbClr val="000000"/>
                </a:highlight>
                <a:latin typeface="Consolas" panose="020B0609020204030204" pitchFamily="49" charset="0"/>
              </a:rPr>
              <a:t>mem</a:t>
            </a:r>
            <a:r>
              <a:rPr lang="en-GB" sz="1600" b="0" dirty="0">
                <a:solidFill>
                  <a:srgbClr val="E9F284"/>
                </a:solidFill>
                <a:effectLst/>
                <a:highlight>
                  <a:srgbClr val="000000"/>
                </a:highlight>
                <a:latin typeface="Consolas" panose="020B0609020204030204" pitchFamily="49" charset="0"/>
              </a:rPr>
              <a:t>"</a:t>
            </a:r>
            <a:r>
              <a:rPr lang="en-GB" sz="1600" b="0" dirty="0">
                <a:solidFill>
                  <a:srgbClr val="F8F8F2"/>
                </a:solidFill>
                <a:effectLst/>
                <a:highlight>
                  <a:srgbClr val="000000"/>
                </a:highlight>
                <a:latin typeface="Consolas" panose="020B0609020204030204" pitchFamily="49" charset="0"/>
              </a:rPr>
              <a:t>, </a:t>
            </a:r>
            <a:r>
              <a:rPr lang="en-GB" sz="1600" b="0" i="1" dirty="0">
                <a:solidFill>
                  <a:srgbClr val="FFB86C"/>
                </a:solidFill>
                <a:effectLst/>
                <a:highlight>
                  <a:srgbClr val="000000"/>
                </a:highlight>
                <a:latin typeface="Consolas" panose="020B0609020204030204" pitchFamily="49" charset="0"/>
              </a:rPr>
              <a:t>row</a:t>
            </a:r>
            <a:r>
              <a:rPr lang="en-GB" sz="1600" b="0" dirty="0">
                <a:solidFill>
                  <a:srgbClr val="FF79C6"/>
                </a:solidFill>
                <a:effectLst/>
                <a:highlight>
                  <a:srgbClr val="000000"/>
                </a:highlight>
                <a:latin typeface="Consolas" panose="020B0609020204030204" pitchFamily="49" charset="0"/>
              </a:rPr>
              <a:t>=</a:t>
            </a:r>
            <a:r>
              <a:rPr lang="en-GB" sz="1600" b="0" dirty="0">
                <a:solidFill>
                  <a:srgbClr val="E9F284"/>
                </a:solidFill>
                <a:effectLst/>
                <a:highlight>
                  <a:srgbClr val="000000"/>
                </a:highlight>
                <a:latin typeface="Consolas" panose="020B0609020204030204" pitchFamily="49" charset="0"/>
              </a:rPr>
              <a:t>"</a:t>
            </a:r>
            <a:r>
              <a:rPr lang="en-GB" sz="1600" b="0" dirty="0">
                <a:solidFill>
                  <a:srgbClr val="F1FA8C"/>
                </a:solidFill>
                <a:effectLst/>
                <a:highlight>
                  <a:srgbClr val="000000"/>
                </a:highlight>
                <a:latin typeface="Consolas" panose="020B0609020204030204" pitchFamily="49" charset="0"/>
              </a:rPr>
              <a:t>size</a:t>
            </a:r>
            <a:r>
              <a:rPr lang="en-GB" sz="1600" b="0" dirty="0">
                <a:solidFill>
                  <a:srgbClr val="E9F284"/>
                </a:solidFill>
                <a:effectLst/>
                <a:highlight>
                  <a:srgbClr val="000000"/>
                </a:highlight>
                <a:latin typeface="Consolas" panose="020B0609020204030204" pitchFamily="49" charset="0"/>
              </a:rPr>
              <a:t>"</a:t>
            </a:r>
            <a:r>
              <a:rPr lang="en-GB" sz="1600" b="0" dirty="0">
                <a:solidFill>
                  <a:srgbClr val="F8F8F2"/>
                </a:solidFill>
                <a:effectLst/>
                <a:highlight>
                  <a:srgbClr val="000000"/>
                </a:highlight>
                <a:latin typeface="Consolas" panose="020B0609020204030204" pitchFamily="49" charset="0"/>
              </a:rPr>
              <a:t>)</a:t>
            </a:r>
          </a:p>
        </p:txBody>
      </p:sp>
      <p:sp>
        <p:nvSpPr>
          <p:cNvPr id="12" name="TextBox 11">
            <a:extLst>
              <a:ext uri="{FF2B5EF4-FFF2-40B4-BE49-F238E27FC236}">
                <a16:creationId xmlns:a16="http://schemas.microsoft.com/office/drawing/2014/main" id="{EA7F1C19-ABCE-4D29-AECF-D5584E60D1AF}"/>
              </a:ext>
            </a:extLst>
          </p:cNvPr>
          <p:cNvSpPr txBox="1"/>
          <p:nvPr/>
        </p:nvSpPr>
        <p:spPr>
          <a:xfrm>
            <a:off x="5070393" y="4204607"/>
            <a:ext cx="6688908" cy="1474209"/>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This declaration made in python generates the left graph , in the </a:t>
            </a:r>
            <a:r>
              <a:rPr lang="en-GB" sz="1800" b="0" i="1" dirty="0">
                <a:solidFill>
                  <a:srgbClr val="FFB86C"/>
                </a:solidFill>
                <a:effectLst/>
                <a:highlight>
                  <a:srgbClr val="000000"/>
                </a:highlight>
                <a:latin typeface="Consolas" panose="020B0609020204030204" pitchFamily="49" charset="0"/>
              </a:rPr>
              <a:t>x</a:t>
            </a:r>
            <a:r>
              <a:rPr lang="en-US" b="1" dirty="0"/>
              <a:t>-axis</a:t>
            </a:r>
            <a:r>
              <a:rPr lang="en-US" dirty="0"/>
              <a:t> we have </a:t>
            </a:r>
            <a:r>
              <a:rPr lang="en-US" b="1" dirty="0" err="1"/>
              <a:t>cpu</a:t>
            </a:r>
            <a:r>
              <a:rPr lang="en-US" b="1" dirty="0"/>
              <a:t> </a:t>
            </a:r>
            <a:r>
              <a:rPr lang="en-US" b="1" dirty="0" err="1"/>
              <a:t>bandwith</a:t>
            </a:r>
            <a:r>
              <a:rPr lang="en-US" b="1" dirty="0"/>
              <a:t> </a:t>
            </a:r>
            <a:r>
              <a:rPr lang="en-US" dirty="0"/>
              <a:t>, in the </a:t>
            </a:r>
            <a:r>
              <a:rPr lang="en-GB" sz="1800" b="0" i="1" dirty="0">
                <a:solidFill>
                  <a:srgbClr val="FFB86C"/>
                </a:solidFill>
                <a:effectLst/>
                <a:highlight>
                  <a:srgbClr val="000000"/>
                </a:highlight>
                <a:latin typeface="Consolas" panose="020B0609020204030204" pitchFamily="49" charset="0"/>
              </a:rPr>
              <a:t>y</a:t>
            </a:r>
            <a:r>
              <a:rPr lang="en-US" b="1" dirty="0"/>
              <a:t>-axis</a:t>
            </a:r>
            <a:r>
              <a:rPr lang="en-US" dirty="0"/>
              <a:t> the </a:t>
            </a:r>
            <a:r>
              <a:rPr lang="en-US" b="1" dirty="0"/>
              <a:t>transfer rate </a:t>
            </a:r>
            <a:r>
              <a:rPr lang="en-US" b="1" dirty="0" err="1"/>
              <a:t>kybte</a:t>
            </a:r>
            <a:r>
              <a:rPr lang="en-US" b="1" dirty="0"/>
              <a:t> per second </a:t>
            </a:r>
            <a:r>
              <a:rPr lang="en-US" dirty="0"/>
              <a:t>, the </a:t>
            </a:r>
            <a:r>
              <a:rPr lang="en-GB" sz="1800" i="1" dirty="0">
                <a:solidFill>
                  <a:srgbClr val="FFB86C"/>
                </a:solidFill>
                <a:highlight>
                  <a:srgbClr val="000000"/>
                </a:highlight>
                <a:latin typeface="Consolas" panose="020B0609020204030204" pitchFamily="49" charset="0"/>
              </a:rPr>
              <a:t>data</a:t>
            </a:r>
            <a:r>
              <a:rPr lang="en-US" dirty="0"/>
              <a:t> field contains all the dataset, </a:t>
            </a:r>
            <a:r>
              <a:rPr lang="en-GB" sz="1800" b="0" i="1" dirty="0">
                <a:solidFill>
                  <a:srgbClr val="FFB86C"/>
                </a:solidFill>
                <a:effectLst/>
                <a:highlight>
                  <a:srgbClr val="000000"/>
                </a:highlight>
                <a:latin typeface="Consolas" panose="020B0609020204030204" pitchFamily="49" charset="0"/>
              </a:rPr>
              <a:t>hue</a:t>
            </a:r>
            <a:r>
              <a:rPr lang="en-US" dirty="0"/>
              <a:t> field contains the three different types of VNFs (nginx, </a:t>
            </a:r>
            <a:r>
              <a:rPr lang="en-US" dirty="0" err="1"/>
              <a:t>haproxy</a:t>
            </a:r>
            <a:r>
              <a:rPr lang="en-US" dirty="0"/>
              <a:t>, squid) , </a:t>
            </a:r>
            <a:r>
              <a:rPr lang="en-GB" sz="1800" b="0" i="1" dirty="0">
                <a:solidFill>
                  <a:srgbClr val="FFB86C"/>
                </a:solidFill>
                <a:effectLst/>
                <a:highlight>
                  <a:srgbClr val="000000"/>
                </a:highlight>
                <a:latin typeface="Consolas" panose="020B0609020204030204" pitchFamily="49" charset="0"/>
              </a:rPr>
              <a:t>col</a:t>
            </a:r>
            <a:r>
              <a:rPr lang="en-US" dirty="0"/>
              <a:t> field contains 4 types of memory we have 4 types of charts based on memory (64,128,256,512) , </a:t>
            </a:r>
            <a:r>
              <a:rPr lang="en-GB" sz="1800" b="0" i="1" dirty="0">
                <a:solidFill>
                  <a:srgbClr val="FFB86C"/>
                </a:solidFill>
                <a:effectLst/>
                <a:highlight>
                  <a:srgbClr val="000000"/>
                </a:highlight>
                <a:latin typeface="Consolas" panose="020B0609020204030204" pitchFamily="49" charset="0"/>
              </a:rPr>
              <a:t>row</a:t>
            </a:r>
            <a:r>
              <a:rPr lang="en-US" dirty="0"/>
              <a:t> field represent the size of packets we have 0 for the small size and 1 for the big size in this case I generated the graphs for both sizes, as I did for the correlation matrices. </a:t>
            </a:r>
            <a:endParaRPr lang="en-GB" dirty="0"/>
          </a:p>
        </p:txBody>
      </p:sp>
      <p:sp>
        <p:nvSpPr>
          <p:cNvPr id="14" name="Rectangle 13">
            <a:extLst>
              <a:ext uri="{FF2B5EF4-FFF2-40B4-BE49-F238E27FC236}">
                <a16:creationId xmlns:a16="http://schemas.microsoft.com/office/drawing/2014/main" id="{0B48BAB5-FA63-4DBB-9154-0899B5A27AA2}"/>
              </a:ext>
            </a:extLst>
          </p:cNvPr>
          <p:cNvSpPr/>
          <p:nvPr/>
        </p:nvSpPr>
        <p:spPr bwMode="ltGray">
          <a:xfrm>
            <a:off x="5070393" y="3187998"/>
            <a:ext cx="6596089" cy="584775"/>
          </a:xfrm>
          <a:prstGeom prst="rect">
            <a:avLst/>
          </a:prstGeom>
          <a:noFill/>
          <a:ln w="57150">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sp>
        <p:nvSpPr>
          <p:cNvPr id="15" name="AutoShape 9">
            <a:extLst>
              <a:ext uri="{FF2B5EF4-FFF2-40B4-BE49-F238E27FC236}">
                <a16:creationId xmlns:a16="http://schemas.microsoft.com/office/drawing/2014/main" id="{5E99EA1F-6355-419F-9D0E-A8CA8938A0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089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C8C9BA-E6D7-4FA0-B602-E0A031868E90}"/>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2033F69D-9CF9-447F-8A1F-EC033475C04D}"/>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28</a:t>
            </a:fld>
            <a:endParaRPr lang="en-US" dirty="0"/>
          </a:p>
        </p:txBody>
      </p:sp>
      <p:sp>
        <p:nvSpPr>
          <p:cNvPr id="5" name="Title 4">
            <a:extLst>
              <a:ext uri="{FF2B5EF4-FFF2-40B4-BE49-F238E27FC236}">
                <a16:creationId xmlns:a16="http://schemas.microsoft.com/office/drawing/2014/main" id="{0221D3E0-BB1C-4010-B4BF-C9259C7AC5D6}"/>
              </a:ext>
            </a:extLst>
          </p:cNvPr>
          <p:cNvSpPr>
            <a:spLocks noGrp="1"/>
          </p:cNvSpPr>
          <p:nvPr>
            <p:ph type="title"/>
          </p:nvPr>
        </p:nvSpPr>
        <p:spPr/>
        <p:txBody>
          <a:bodyPr/>
          <a:lstStyle/>
          <a:p>
            <a:r>
              <a:rPr lang="en-US" dirty="0"/>
              <a:t>VNF CHARTS - description </a:t>
            </a:r>
            <a:endParaRPr lang="en-GB" dirty="0"/>
          </a:p>
        </p:txBody>
      </p:sp>
      <p:pic>
        <p:nvPicPr>
          <p:cNvPr id="6" name="Picture 5">
            <a:extLst>
              <a:ext uri="{FF2B5EF4-FFF2-40B4-BE49-F238E27FC236}">
                <a16:creationId xmlns:a16="http://schemas.microsoft.com/office/drawing/2014/main" id="{16FC118E-AFD6-4CE1-B0DF-16F17B37EBAD}"/>
              </a:ext>
            </a:extLst>
          </p:cNvPr>
          <p:cNvPicPr>
            <a:picLocks noChangeAspect="1"/>
          </p:cNvPicPr>
          <p:nvPr/>
        </p:nvPicPr>
        <p:blipFill rotWithShape="1">
          <a:blip r:embed="rId3"/>
          <a:srcRect r="73214"/>
          <a:stretch/>
        </p:blipFill>
        <p:spPr>
          <a:xfrm>
            <a:off x="130119" y="2002221"/>
            <a:ext cx="4985987" cy="3161926"/>
          </a:xfrm>
          <a:prstGeom prst="rect">
            <a:avLst/>
          </a:prstGeom>
        </p:spPr>
      </p:pic>
      <p:sp>
        <p:nvSpPr>
          <p:cNvPr id="7" name="TextBox 6">
            <a:extLst>
              <a:ext uri="{FF2B5EF4-FFF2-40B4-BE49-F238E27FC236}">
                <a16:creationId xmlns:a16="http://schemas.microsoft.com/office/drawing/2014/main" id="{0AE63B4E-D783-43E4-869D-AA25D8010C84}"/>
              </a:ext>
            </a:extLst>
          </p:cNvPr>
          <p:cNvSpPr txBox="1"/>
          <p:nvPr/>
        </p:nvSpPr>
        <p:spPr>
          <a:xfrm>
            <a:off x="5346482" y="886810"/>
            <a:ext cx="6715399" cy="5084379"/>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2000" dirty="0"/>
              <a:t>These lines in our graph are the best fit available for the </a:t>
            </a:r>
            <a:r>
              <a:rPr lang="en-US" sz="2000" dirty="0" err="1"/>
              <a:t>trendof</a:t>
            </a:r>
            <a:r>
              <a:rPr lang="en-US" sz="2000" dirty="0"/>
              <a:t> the </a:t>
            </a:r>
            <a:r>
              <a:rPr lang="en-US" sz="2000" b="1" dirty="0"/>
              <a:t>transfer rate </a:t>
            </a:r>
            <a:r>
              <a:rPr lang="en-US" sz="2000" b="1" dirty="0" err="1"/>
              <a:t>kbyte</a:t>
            </a:r>
            <a:r>
              <a:rPr lang="en-US" sz="2000" b="1" dirty="0"/>
              <a:t> per second </a:t>
            </a:r>
            <a:r>
              <a:rPr lang="en-US" sz="2000" dirty="0"/>
              <a:t>with respect to the </a:t>
            </a:r>
            <a:r>
              <a:rPr lang="en-US" sz="2000" b="1" dirty="0" err="1"/>
              <a:t>cpu</a:t>
            </a:r>
            <a:r>
              <a:rPr lang="en-US" sz="2000" b="1" dirty="0"/>
              <a:t> bandwidth</a:t>
            </a:r>
            <a:r>
              <a:rPr lang="en-US" sz="2000" dirty="0"/>
              <a:t>. And the data points that we see at extreme bottom left which are far away from this line are known as </a:t>
            </a:r>
            <a:r>
              <a:rPr lang="en-US" sz="2000" b="1" dirty="0">
                <a:solidFill>
                  <a:srgbClr val="FF0000"/>
                </a:solidFill>
              </a:rPr>
              <a:t>outliers</a:t>
            </a:r>
            <a:r>
              <a:rPr lang="en-US" sz="2000" dirty="0"/>
              <a:t> in the dataset. We may think of outliers as exceptions.</a:t>
            </a:r>
          </a:p>
          <a:p>
            <a:pPr marL="0" indent="0">
              <a:lnSpc>
                <a:spcPct val="90000"/>
              </a:lnSpc>
              <a:spcBef>
                <a:spcPts val="400"/>
              </a:spcBef>
              <a:buFont typeface="MetricHPE" panose="020B0503030202060203" pitchFamily="34" charset="0"/>
              <a:buNone/>
            </a:pPr>
            <a:endParaRPr lang="en-US" sz="2000" dirty="0"/>
          </a:p>
          <a:p>
            <a:pPr marL="0" indent="0">
              <a:lnSpc>
                <a:spcPct val="90000"/>
              </a:lnSpc>
              <a:spcBef>
                <a:spcPts val="400"/>
              </a:spcBef>
              <a:buFont typeface="MetricHPE" panose="020B0503030202060203" pitchFamily="34" charset="0"/>
              <a:buNone/>
            </a:pPr>
            <a:r>
              <a:rPr lang="en-US" sz="2000" dirty="0"/>
              <a:t>Goal of Data Science is to predict the best fit for understanding the trend in behavior of visiting customers and our algorithm shall be always designed accordingly. We may find this a common scenario while applying generalized linear models in Machine Learning. If we very closely notice, there is this </a:t>
            </a:r>
            <a:r>
              <a:rPr lang="en-US" sz="2000" b="1" dirty="0">
                <a:solidFill>
                  <a:srgbClr val="002060"/>
                </a:solidFill>
              </a:rPr>
              <a:t>shadow converging </a:t>
            </a:r>
            <a:r>
              <a:rPr lang="en-US" sz="2000" dirty="0"/>
              <a:t>at the center where there is a chunk of our data. This convergent point is actually the statistical mean or in simpler words, the generalized prediction.</a:t>
            </a:r>
            <a:endParaRPr lang="en-GB" sz="2000" dirty="0" err="1"/>
          </a:p>
        </p:txBody>
      </p:sp>
      <p:cxnSp>
        <p:nvCxnSpPr>
          <p:cNvPr id="10" name="Straight Arrow Connector 9">
            <a:extLst>
              <a:ext uri="{FF2B5EF4-FFF2-40B4-BE49-F238E27FC236}">
                <a16:creationId xmlns:a16="http://schemas.microsoft.com/office/drawing/2014/main" id="{02078B3D-43C9-4BE7-9344-D0966B552F77}"/>
              </a:ext>
            </a:extLst>
          </p:cNvPr>
          <p:cNvCxnSpPr>
            <a:cxnSpLocks/>
          </p:cNvCxnSpPr>
          <p:nvPr/>
        </p:nvCxnSpPr>
        <p:spPr>
          <a:xfrm flipH="1">
            <a:off x="4666593" y="1615966"/>
            <a:ext cx="748862" cy="670034"/>
          </a:xfrm>
          <a:prstGeom prst="straightConnector1">
            <a:avLst/>
          </a:prstGeom>
          <a:ln>
            <a:solidFill>
              <a:srgbClr val="0082C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D6546C0-E4FF-41CA-A517-48FD2DE256FB}"/>
              </a:ext>
            </a:extLst>
          </p:cNvPr>
          <p:cNvCxnSpPr>
            <a:cxnSpLocks/>
          </p:cNvCxnSpPr>
          <p:nvPr/>
        </p:nvCxnSpPr>
        <p:spPr>
          <a:xfrm flipH="1">
            <a:off x="4666593" y="1615966"/>
            <a:ext cx="748862" cy="85133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8063F2D-BD9A-440A-8222-AE4D9DFB04AF}"/>
              </a:ext>
            </a:extLst>
          </p:cNvPr>
          <p:cNvCxnSpPr>
            <a:cxnSpLocks/>
          </p:cNvCxnSpPr>
          <p:nvPr/>
        </p:nvCxnSpPr>
        <p:spPr>
          <a:xfrm flipH="1">
            <a:off x="4666593" y="1615966"/>
            <a:ext cx="748862" cy="186033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290F2C6D-CB2E-474B-ABB9-FEC94B40754E}"/>
              </a:ext>
            </a:extLst>
          </p:cNvPr>
          <p:cNvSpPr/>
          <p:nvPr/>
        </p:nvSpPr>
        <p:spPr bwMode="ltGray">
          <a:xfrm>
            <a:off x="890752" y="4370520"/>
            <a:ext cx="614855" cy="51331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cxnSp>
        <p:nvCxnSpPr>
          <p:cNvPr id="33" name="Straight Arrow Connector 32">
            <a:extLst>
              <a:ext uri="{FF2B5EF4-FFF2-40B4-BE49-F238E27FC236}">
                <a16:creationId xmlns:a16="http://schemas.microsoft.com/office/drawing/2014/main" id="{69BE0637-09AE-4346-A710-B2EB092FA2AD}"/>
              </a:ext>
            </a:extLst>
          </p:cNvPr>
          <p:cNvCxnSpPr>
            <a:cxnSpLocks/>
          </p:cNvCxnSpPr>
          <p:nvPr/>
        </p:nvCxnSpPr>
        <p:spPr>
          <a:xfrm flipH="1" flipV="1">
            <a:off x="1198179" y="4883839"/>
            <a:ext cx="189187" cy="6665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61279AA-5AE1-4969-87A9-CE67B069B64C}"/>
              </a:ext>
            </a:extLst>
          </p:cNvPr>
          <p:cNvSpPr txBox="1"/>
          <p:nvPr/>
        </p:nvSpPr>
        <p:spPr>
          <a:xfrm>
            <a:off x="989286" y="5473321"/>
            <a:ext cx="1032642" cy="34684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600" b="1" dirty="0">
                <a:solidFill>
                  <a:srgbClr val="FF0000"/>
                </a:solidFill>
              </a:rPr>
              <a:t>outliers</a:t>
            </a:r>
            <a:endParaRPr lang="en-GB" b="1" dirty="0" err="1">
              <a:solidFill>
                <a:srgbClr val="FF0000"/>
              </a:solidFill>
            </a:endParaRPr>
          </a:p>
        </p:txBody>
      </p:sp>
      <p:cxnSp>
        <p:nvCxnSpPr>
          <p:cNvPr id="38" name="Straight Arrow Connector 37">
            <a:extLst>
              <a:ext uri="{FF2B5EF4-FFF2-40B4-BE49-F238E27FC236}">
                <a16:creationId xmlns:a16="http://schemas.microsoft.com/office/drawing/2014/main" id="{579D8155-BC35-4977-8FBD-09C866576318}"/>
              </a:ext>
            </a:extLst>
          </p:cNvPr>
          <p:cNvCxnSpPr>
            <a:cxnSpLocks/>
          </p:cNvCxnSpPr>
          <p:nvPr/>
        </p:nvCxnSpPr>
        <p:spPr>
          <a:xfrm>
            <a:off x="1592317" y="1718441"/>
            <a:ext cx="0" cy="175785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F77F79D-EE4B-4464-B53F-CF40BDBFCC55}"/>
              </a:ext>
            </a:extLst>
          </p:cNvPr>
          <p:cNvSpPr txBox="1"/>
          <p:nvPr/>
        </p:nvSpPr>
        <p:spPr>
          <a:xfrm>
            <a:off x="609058" y="1415285"/>
            <a:ext cx="2016022" cy="40136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600" b="1" dirty="0">
                <a:solidFill>
                  <a:srgbClr val="002060"/>
                </a:solidFill>
              </a:rPr>
              <a:t>shadow</a:t>
            </a:r>
            <a:r>
              <a:rPr lang="en-US" sz="1400" b="1" dirty="0">
                <a:solidFill>
                  <a:srgbClr val="002060"/>
                </a:solidFill>
              </a:rPr>
              <a:t> </a:t>
            </a:r>
            <a:r>
              <a:rPr lang="en-US" sz="1600" b="1" dirty="0">
                <a:solidFill>
                  <a:srgbClr val="002060"/>
                </a:solidFill>
              </a:rPr>
              <a:t>converging</a:t>
            </a:r>
            <a:endParaRPr lang="en-GB" sz="1400" dirty="0" err="1"/>
          </a:p>
        </p:txBody>
      </p:sp>
    </p:spTree>
    <p:extLst>
      <p:ext uri="{BB962C8B-B14F-4D97-AF65-F5344CB8AC3E}">
        <p14:creationId xmlns:p14="http://schemas.microsoft.com/office/powerpoint/2010/main" val="391871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448060-1B44-4A85-A1EA-8B577C7095E0}"/>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BD454224-9577-45F3-B909-F912731C3456}"/>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29</a:t>
            </a:fld>
            <a:endParaRPr lang="en-US" dirty="0"/>
          </a:p>
        </p:txBody>
      </p:sp>
      <p:sp>
        <p:nvSpPr>
          <p:cNvPr id="5" name="Title 4">
            <a:extLst>
              <a:ext uri="{FF2B5EF4-FFF2-40B4-BE49-F238E27FC236}">
                <a16:creationId xmlns:a16="http://schemas.microsoft.com/office/drawing/2014/main" id="{D5032FE3-5BA7-43CF-8F89-FA5392091CC0}"/>
              </a:ext>
            </a:extLst>
          </p:cNvPr>
          <p:cNvSpPr>
            <a:spLocks noGrp="1"/>
          </p:cNvSpPr>
          <p:nvPr>
            <p:ph type="title"/>
          </p:nvPr>
        </p:nvSpPr>
        <p:spPr/>
        <p:txBody>
          <a:bodyPr/>
          <a:lstStyle/>
          <a:p>
            <a:r>
              <a:rPr lang="it-IT" dirty="0"/>
              <a:t>VNF CHARTS – </a:t>
            </a:r>
            <a:r>
              <a:rPr lang="it-IT" dirty="0">
                <a:solidFill>
                  <a:schemeClr val="accent6"/>
                </a:solidFill>
              </a:rPr>
              <a:t>small size </a:t>
            </a:r>
            <a:r>
              <a:rPr lang="it-IT" dirty="0"/>
              <a:t>(1)</a:t>
            </a:r>
            <a:endParaRPr lang="en-GB" dirty="0"/>
          </a:p>
        </p:txBody>
      </p:sp>
      <p:pic>
        <p:nvPicPr>
          <p:cNvPr id="7" name="Picture 6">
            <a:extLst>
              <a:ext uri="{FF2B5EF4-FFF2-40B4-BE49-F238E27FC236}">
                <a16:creationId xmlns:a16="http://schemas.microsoft.com/office/drawing/2014/main" id="{9EE71F6E-FFAD-436F-8459-0EA31EE9A8CB}"/>
              </a:ext>
            </a:extLst>
          </p:cNvPr>
          <p:cNvPicPr>
            <a:picLocks noChangeAspect="1"/>
          </p:cNvPicPr>
          <p:nvPr/>
        </p:nvPicPr>
        <p:blipFill rotWithShape="1">
          <a:blip r:embed="rId3"/>
          <a:srcRect t="-785" r="1861" b="52883"/>
          <a:stretch/>
        </p:blipFill>
        <p:spPr>
          <a:xfrm>
            <a:off x="49612" y="1612272"/>
            <a:ext cx="11906257" cy="2035881"/>
          </a:xfrm>
          <a:prstGeom prst="rect">
            <a:avLst/>
          </a:prstGeom>
        </p:spPr>
      </p:pic>
      <p:pic>
        <p:nvPicPr>
          <p:cNvPr id="11" name="Picture 10">
            <a:extLst>
              <a:ext uri="{FF2B5EF4-FFF2-40B4-BE49-F238E27FC236}">
                <a16:creationId xmlns:a16="http://schemas.microsoft.com/office/drawing/2014/main" id="{14C0CF2B-D18B-4157-89E8-23A553E26FFF}"/>
              </a:ext>
            </a:extLst>
          </p:cNvPr>
          <p:cNvPicPr>
            <a:picLocks noChangeAspect="1"/>
          </p:cNvPicPr>
          <p:nvPr/>
        </p:nvPicPr>
        <p:blipFill rotWithShape="1">
          <a:blip r:embed="rId3"/>
          <a:srcRect l="1751" t="93980" r="73887"/>
          <a:stretch/>
        </p:blipFill>
        <p:spPr>
          <a:xfrm>
            <a:off x="260500" y="3614784"/>
            <a:ext cx="2970132" cy="257109"/>
          </a:xfrm>
          <a:prstGeom prst="rect">
            <a:avLst/>
          </a:prstGeom>
        </p:spPr>
      </p:pic>
      <p:pic>
        <p:nvPicPr>
          <p:cNvPr id="12" name="Picture 11">
            <a:extLst>
              <a:ext uri="{FF2B5EF4-FFF2-40B4-BE49-F238E27FC236}">
                <a16:creationId xmlns:a16="http://schemas.microsoft.com/office/drawing/2014/main" id="{A27B9F63-207F-4B71-8510-63A71227AF63}"/>
              </a:ext>
            </a:extLst>
          </p:cNvPr>
          <p:cNvPicPr>
            <a:picLocks noChangeAspect="1"/>
          </p:cNvPicPr>
          <p:nvPr/>
        </p:nvPicPr>
        <p:blipFill rotWithShape="1">
          <a:blip r:embed="rId3"/>
          <a:srcRect l="1751" t="93980" r="73887"/>
          <a:stretch/>
        </p:blipFill>
        <p:spPr>
          <a:xfrm>
            <a:off x="3249320" y="3613679"/>
            <a:ext cx="2970132" cy="257109"/>
          </a:xfrm>
          <a:prstGeom prst="rect">
            <a:avLst/>
          </a:prstGeom>
        </p:spPr>
      </p:pic>
      <p:pic>
        <p:nvPicPr>
          <p:cNvPr id="13" name="Picture 12">
            <a:extLst>
              <a:ext uri="{FF2B5EF4-FFF2-40B4-BE49-F238E27FC236}">
                <a16:creationId xmlns:a16="http://schemas.microsoft.com/office/drawing/2014/main" id="{C26CE87D-92B5-45CC-893D-45EB79576B9D}"/>
              </a:ext>
            </a:extLst>
          </p:cNvPr>
          <p:cNvPicPr>
            <a:picLocks noChangeAspect="1"/>
          </p:cNvPicPr>
          <p:nvPr/>
        </p:nvPicPr>
        <p:blipFill rotWithShape="1">
          <a:blip r:embed="rId3"/>
          <a:srcRect l="1751" t="93980" r="73887"/>
          <a:stretch/>
        </p:blipFill>
        <p:spPr>
          <a:xfrm>
            <a:off x="6231700" y="3612572"/>
            <a:ext cx="2970132" cy="257109"/>
          </a:xfrm>
          <a:prstGeom prst="rect">
            <a:avLst/>
          </a:prstGeom>
        </p:spPr>
      </p:pic>
      <p:pic>
        <p:nvPicPr>
          <p:cNvPr id="14" name="Picture 13">
            <a:extLst>
              <a:ext uri="{FF2B5EF4-FFF2-40B4-BE49-F238E27FC236}">
                <a16:creationId xmlns:a16="http://schemas.microsoft.com/office/drawing/2014/main" id="{80C25F21-A281-4E0F-BA55-B0F8EA32B4B9}"/>
              </a:ext>
            </a:extLst>
          </p:cNvPr>
          <p:cNvPicPr>
            <a:picLocks noChangeAspect="1"/>
          </p:cNvPicPr>
          <p:nvPr/>
        </p:nvPicPr>
        <p:blipFill rotWithShape="1">
          <a:blip r:embed="rId3"/>
          <a:srcRect l="1751" t="93980" r="73887"/>
          <a:stretch/>
        </p:blipFill>
        <p:spPr>
          <a:xfrm>
            <a:off x="9221868" y="3612575"/>
            <a:ext cx="2970132" cy="257109"/>
          </a:xfrm>
          <a:prstGeom prst="rect">
            <a:avLst/>
          </a:prstGeom>
        </p:spPr>
      </p:pic>
      <p:sp>
        <p:nvSpPr>
          <p:cNvPr id="21" name="TextBox 20">
            <a:extLst>
              <a:ext uri="{FF2B5EF4-FFF2-40B4-BE49-F238E27FC236}">
                <a16:creationId xmlns:a16="http://schemas.microsoft.com/office/drawing/2014/main" id="{3DA79BCB-41C9-41DE-BF39-528B102B56BB}"/>
              </a:ext>
            </a:extLst>
          </p:cNvPr>
          <p:cNvSpPr txBox="1"/>
          <p:nvPr/>
        </p:nvSpPr>
        <p:spPr>
          <a:xfrm>
            <a:off x="4186707" y="1176583"/>
            <a:ext cx="3818586" cy="19272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2000" b="1" dirty="0">
                <a:solidFill>
                  <a:srgbClr val="01A982"/>
                </a:solidFill>
              </a:rPr>
              <a:t>REQUESTS PER SECOND</a:t>
            </a:r>
            <a:endParaRPr lang="en-GB" sz="2000" b="1" dirty="0" err="1">
              <a:solidFill>
                <a:srgbClr val="01A982"/>
              </a:solidFill>
            </a:endParaRPr>
          </a:p>
        </p:txBody>
      </p:sp>
      <p:sp>
        <p:nvSpPr>
          <p:cNvPr id="4" name="TextBox 3">
            <a:extLst>
              <a:ext uri="{FF2B5EF4-FFF2-40B4-BE49-F238E27FC236}">
                <a16:creationId xmlns:a16="http://schemas.microsoft.com/office/drawing/2014/main" id="{B3069F19-3026-4923-9295-056582397DAD}"/>
              </a:ext>
            </a:extLst>
          </p:cNvPr>
          <p:cNvSpPr txBox="1"/>
          <p:nvPr/>
        </p:nvSpPr>
        <p:spPr>
          <a:xfrm>
            <a:off x="260500" y="4224245"/>
            <a:ext cx="11519140" cy="203588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I generated the graphs (</a:t>
            </a:r>
            <a:r>
              <a:rPr lang="en-US" b="1" dirty="0" err="1"/>
              <a:t>lmplot</a:t>
            </a:r>
            <a:r>
              <a:rPr lang="en-US" dirty="0"/>
              <a:t>) related to the requests per second (Y-axis) and </a:t>
            </a:r>
            <a:r>
              <a:rPr lang="en-US" dirty="0" err="1"/>
              <a:t>cpu</a:t>
            </a:r>
            <a:r>
              <a:rPr lang="en-US" dirty="0"/>
              <a:t> bandwidth (X-axis) , as you can see in this case </a:t>
            </a:r>
            <a:r>
              <a:rPr lang="en-US" b="1" dirty="0">
                <a:solidFill>
                  <a:srgbClr val="0A89CC"/>
                </a:solidFill>
              </a:rPr>
              <a:t>NGINX</a:t>
            </a:r>
            <a:r>
              <a:rPr lang="en-US" dirty="0"/>
              <a:t> provides better performance than </a:t>
            </a:r>
            <a:r>
              <a:rPr lang="en-US" b="1" dirty="0" err="1">
                <a:solidFill>
                  <a:schemeClr val="accent5"/>
                </a:solidFill>
              </a:rPr>
              <a:t>HAproxy</a:t>
            </a:r>
            <a:r>
              <a:rPr lang="en-US" dirty="0"/>
              <a:t> / </a:t>
            </a:r>
            <a:r>
              <a:rPr lang="en-US" b="1" dirty="0">
                <a:solidFill>
                  <a:srgbClr val="00B050"/>
                </a:solidFill>
              </a:rPr>
              <a:t>Squid</a:t>
            </a:r>
            <a:r>
              <a:rPr lang="en-US" dirty="0"/>
              <a:t>.                                                                                                                                                                                                          </a:t>
            </a:r>
          </a:p>
          <a:p>
            <a:pPr marL="0" indent="0">
              <a:lnSpc>
                <a:spcPct val="90000"/>
              </a:lnSpc>
              <a:spcBef>
                <a:spcPts val="400"/>
              </a:spcBef>
              <a:buFont typeface="MetricHPE" panose="020B0503030202060203" pitchFamily="34" charset="0"/>
              <a:buNone/>
            </a:pPr>
            <a:r>
              <a:rPr lang="en-US" b="1" dirty="0"/>
              <a:t>NOTE :</a:t>
            </a:r>
            <a:r>
              <a:rPr lang="en-US" dirty="0"/>
              <a:t> at the same level of CPU utilization (0.8 is </a:t>
            </a:r>
            <a:r>
              <a:rPr lang="en-US" b="1" dirty="0"/>
              <a:t>80%</a:t>
            </a:r>
            <a:r>
              <a:rPr lang="en-US" dirty="0"/>
              <a:t>) </a:t>
            </a:r>
            <a:r>
              <a:rPr lang="en-US" b="1" dirty="0">
                <a:solidFill>
                  <a:srgbClr val="0082C9"/>
                </a:solidFill>
              </a:rPr>
              <a:t>NGINX</a:t>
            </a:r>
            <a:r>
              <a:rPr lang="en-US" dirty="0"/>
              <a:t> can handle about 8000 requests while it has </a:t>
            </a:r>
            <a:r>
              <a:rPr lang="en-US" b="1" dirty="0" err="1">
                <a:solidFill>
                  <a:schemeClr val="accent5"/>
                </a:solidFill>
              </a:rPr>
              <a:t>HAproxy</a:t>
            </a:r>
            <a:r>
              <a:rPr lang="en-US" dirty="0"/>
              <a:t> 2500 and </a:t>
            </a:r>
            <a:r>
              <a:rPr lang="en-US" b="1" dirty="0">
                <a:solidFill>
                  <a:srgbClr val="00B050"/>
                </a:solidFill>
              </a:rPr>
              <a:t>Squid</a:t>
            </a:r>
            <a:r>
              <a:rPr lang="en-US" dirty="0"/>
              <a:t> about 5000 . At </a:t>
            </a:r>
            <a:r>
              <a:rPr lang="en-US" b="1" dirty="0"/>
              <a:t>20% </a:t>
            </a:r>
            <a:r>
              <a:rPr lang="en-US" dirty="0"/>
              <a:t>of CPU </a:t>
            </a:r>
            <a:r>
              <a:rPr lang="en-US" dirty="0" err="1"/>
              <a:t>bandwith</a:t>
            </a:r>
            <a:r>
              <a:rPr lang="en-US" dirty="0"/>
              <a:t> Squid and </a:t>
            </a:r>
            <a:r>
              <a:rPr lang="en-US" dirty="0" err="1"/>
              <a:t>HAproxy</a:t>
            </a:r>
            <a:r>
              <a:rPr lang="en-US" dirty="0"/>
              <a:t> handle the same number of request per second.                            As requests per second grow, the use of the </a:t>
            </a:r>
            <a:r>
              <a:rPr lang="en-US" dirty="0" err="1"/>
              <a:t>cpu</a:t>
            </a:r>
            <a:r>
              <a:rPr lang="en-US" dirty="0"/>
              <a:t> </a:t>
            </a:r>
            <a:r>
              <a:rPr lang="en-US" dirty="0" err="1"/>
              <a:t>bandwith</a:t>
            </a:r>
            <a:r>
              <a:rPr lang="en-US" dirty="0"/>
              <a:t> grows, in fact the correlation between </a:t>
            </a:r>
            <a:r>
              <a:rPr lang="en-US" dirty="0" err="1"/>
              <a:t>cpu_bw</a:t>
            </a:r>
            <a:r>
              <a:rPr lang="en-US" dirty="0"/>
              <a:t> and </a:t>
            </a:r>
            <a:r>
              <a:rPr lang="en-US" dirty="0" err="1"/>
              <a:t>requests_per_second</a:t>
            </a:r>
            <a:r>
              <a:rPr lang="en-US" dirty="0"/>
              <a:t> was positive (as seen in the slide </a:t>
            </a:r>
            <a:r>
              <a:rPr lang="en-US" dirty="0">
                <a:hlinkClick r:id="rId4" action="ppaction://hlinksldjump"/>
              </a:rPr>
              <a:t>14</a:t>
            </a:r>
            <a:r>
              <a:rPr lang="en-US" dirty="0"/>
              <a:t>) .                                                                                                                                           I also generated the graphs based on the mem, but as we can see the changes are minimal, the outliers increase as the memory grows.</a:t>
            </a:r>
          </a:p>
          <a:p>
            <a:pPr marL="0" indent="0">
              <a:lnSpc>
                <a:spcPct val="90000"/>
              </a:lnSpc>
              <a:spcBef>
                <a:spcPts val="400"/>
              </a:spcBef>
              <a:buFont typeface="MetricHPE" panose="020B0503030202060203" pitchFamily="34" charset="0"/>
              <a:buNone/>
            </a:pPr>
            <a:endParaRPr lang="en-GB" dirty="0" err="1"/>
          </a:p>
        </p:txBody>
      </p:sp>
    </p:spTree>
    <p:extLst>
      <p:ext uri="{BB962C8B-B14F-4D97-AF65-F5344CB8AC3E}">
        <p14:creationId xmlns:p14="http://schemas.microsoft.com/office/powerpoint/2010/main" val="147298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C10C8F-4653-4971-988D-78A88C19FC04}"/>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2BC8A7C9-0BF5-4C42-8674-4A6B78EAEF3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a:t>
            </a:fld>
            <a:endParaRPr lang="en-US" dirty="0"/>
          </a:p>
        </p:txBody>
      </p:sp>
      <p:sp>
        <p:nvSpPr>
          <p:cNvPr id="5" name="Title 4">
            <a:extLst>
              <a:ext uri="{FF2B5EF4-FFF2-40B4-BE49-F238E27FC236}">
                <a16:creationId xmlns:a16="http://schemas.microsoft.com/office/drawing/2014/main" id="{4F12CD8C-BDFE-4992-8F03-C50E01ADB8FF}"/>
              </a:ext>
            </a:extLst>
          </p:cNvPr>
          <p:cNvSpPr>
            <a:spLocks noGrp="1"/>
          </p:cNvSpPr>
          <p:nvPr>
            <p:ph type="title"/>
          </p:nvPr>
        </p:nvSpPr>
        <p:spPr/>
        <p:txBody>
          <a:bodyPr/>
          <a:lstStyle/>
          <a:p>
            <a:r>
              <a:rPr lang="en-US" dirty="0">
                <a:solidFill>
                  <a:srgbClr val="01A982"/>
                </a:solidFill>
                <a:highlight>
                  <a:srgbClr val="000000"/>
                </a:highlight>
              </a:rPr>
              <a:t>Chapter 1 – OVERVIEW OF CASE STUDIES </a:t>
            </a:r>
            <a:endParaRPr lang="en-GB" dirty="0">
              <a:solidFill>
                <a:srgbClr val="01A982"/>
              </a:solidFill>
              <a:highlight>
                <a:srgbClr val="000000"/>
              </a:highlight>
            </a:endParaRPr>
          </a:p>
        </p:txBody>
      </p:sp>
      <p:sp>
        <p:nvSpPr>
          <p:cNvPr id="7" name="TextBox 6">
            <a:extLst>
              <a:ext uri="{FF2B5EF4-FFF2-40B4-BE49-F238E27FC236}">
                <a16:creationId xmlns:a16="http://schemas.microsoft.com/office/drawing/2014/main" id="{5C7B5751-C159-4586-8DCB-8C011D24B032}"/>
              </a:ext>
            </a:extLst>
          </p:cNvPr>
          <p:cNvSpPr txBox="1"/>
          <p:nvPr/>
        </p:nvSpPr>
        <p:spPr>
          <a:xfrm>
            <a:off x="812528" y="1537672"/>
            <a:ext cx="6096000" cy="3847207"/>
          </a:xfrm>
          <a:prstGeom prst="rect">
            <a:avLst/>
          </a:prstGeom>
          <a:noFill/>
          <a:ln w="57150">
            <a:noFill/>
            <a:miter lim="800000"/>
          </a:ln>
        </p:spPr>
        <p:txBody>
          <a:bodyPr wrap="square">
            <a:spAutoFit/>
          </a:bodyPr>
          <a:lstStyle/>
          <a:p>
            <a:r>
              <a:rPr lang="en-US" sz="2400" b="1" dirty="0">
                <a:solidFill>
                  <a:srgbClr val="01A982"/>
                </a:solidFill>
              </a:rPr>
              <a:t>SECTIONS : </a:t>
            </a:r>
          </a:p>
          <a:p>
            <a:endParaRPr lang="en-US" sz="2000" b="1" dirty="0"/>
          </a:p>
          <a:p>
            <a:r>
              <a:rPr lang="en-US" sz="2000" b="1" dirty="0"/>
              <a:t>      1.1</a:t>
            </a:r>
            <a:r>
              <a:rPr lang="en-US" sz="2000" dirty="0"/>
              <a:t> – </a:t>
            </a:r>
            <a:r>
              <a:rPr lang="en-US" sz="2000" b="1" dirty="0"/>
              <a:t>Motivation</a:t>
            </a:r>
          </a:p>
          <a:p>
            <a:r>
              <a:rPr lang="en-US" sz="2000" dirty="0"/>
              <a:t>           </a:t>
            </a:r>
          </a:p>
          <a:p>
            <a:r>
              <a:rPr lang="en-US" sz="2000" b="1" dirty="0"/>
              <a:t>      1.2</a:t>
            </a:r>
            <a:r>
              <a:rPr lang="en-US" sz="2000" dirty="0"/>
              <a:t> – </a:t>
            </a:r>
            <a:r>
              <a:rPr lang="en-US" sz="2000" b="1" dirty="0"/>
              <a:t>Introduction to NFV</a:t>
            </a:r>
          </a:p>
          <a:p>
            <a:r>
              <a:rPr lang="en-US" sz="2000" dirty="0"/>
              <a:t>           </a:t>
            </a:r>
          </a:p>
          <a:p>
            <a:r>
              <a:rPr lang="en-US" sz="2000" b="1" dirty="0"/>
              <a:t>      1.3</a:t>
            </a:r>
            <a:r>
              <a:rPr lang="en-US" sz="2000" dirty="0"/>
              <a:t> – </a:t>
            </a:r>
            <a:r>
              <a:rPr lang="en-US" sz="2000" b="1" dirty="0"/>
              <a:t>NFV system architecture</a:t>
            </a:r>
          </a:p>
          <a:p>
            <a:r>
              <a:rPr lang="en-US" sz="2000" dirty="0"/>
              <a:t>          </a:t>
            </a:r>
            <a:r>
              <a:rPr lang="en-US" sz="2000" b="1" dirty="0"/>
              <a:t> </a:t>
            </a:r>
          </a:p>
          <a:p>
            <a:r>
              <a:rPr lang="en-US" sz="2000" b="1" dirty="0"/>
              <a:t>      1.4 </a:t>
            </a:r>
            <a:r>
              <a:rPr lang="en-US" sz="2000" dirty="0"/>
              <a:t>– </a:t>
            </a:r>
            <a:r>
              <a:rPr lang="en-US" sz="2000" b="1" dirty="0"/>
              <a:t>VNFs description </a:t>
            </a:r>
          </a:p>
          <a:p>
            <a:r>
              <a:rPr lang="en-US" sz="2000" dirty="0"/>
              <a:t>           </a:t>
            </a:r>
          </a:p>
          <a:p>
            <a:r>
              <a:rPr lang="en-US" sz="2000" b="1" dirty="0"/>
              <a:t>      1.5</a:t>
            </a:r>
            <a:r>
              <a:rPr lang="en-US" sz="2000" dirty="0"/>
              <a:t> – </a:t>
            </a:r>
            <a:r>
              <a:rPr lang="en-US" sz="2000" b="1" dirty="0"/>
              <a:t>VNFs analyzed</a:t>
            </a:r>
          </a:p>
          <a:p>
            <a:r>
              <a:rPr lang="en-US" sz="2000" dirty="0"/>
              <a:t>           </a:t>
            </a:r>
          </a:p>
        </p:txBody>
      </p:sp>
      <p:pic>
        <p:nvPicPr>
          <p:cNvPr id="1026" name="Picture 2" descr="Everything you should know about the Case study - Easymnotes.in">
            <a:extLst>
              <a:ext uri="{FF2B5EF4-FFF2-40B4-BE49-F238E27FC236}">
                <a16:creationId xmlns:a16="http://schemas.microsoft.com/office/drawing/2014/main" id="{60FA6423-B39A-498C-8016-0CE5E6FDB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550" y="1813398"/>
            <a:ext cx="4624306" cy="346822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76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EA4497-87E4-4D62-8AE2-2A504EC73E85}"/>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68AE09BA-FBFC-457D-8DBA-D41A6D96550F}"/>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30</a:t>
            </a:fld>
            <a:endParaRPr lang="en-US" dirty="0"/>
          </a:p>
        </p:txBody>
      </p:sp>
      <p:sp>
        <p:nvSpPr>
          <p:cNvPr id="5" name="Title 4">
            <a:extLst>
              <a:ext uri="{FF2B5EF4-FFF2-40B4-BE49-F238E27FC236}">
                <a16:creationId xmlns:a16="http://schemas.microsoft.com/office/drawing/2014/main" id="{7288E4FC-48BD-40F2-A36E-CBFBB8926B83}"/>
              </a:ext>
            </a:extLst>
          </p:cNvPr>
          <p:cNvSpPr>
            <a:spLocks noGrp="1"/>
          </p:cNvSpPr>
          <p:nvPr>
            <p:ph type="title"/>
          </p:nvPr>
        </p:nvSpPr>
        <p:spPr/>
        <p:txBody>
          <a:bodyPr/>
          <a:lstStyle/>
          <a:p>
            <a:r>
              <a:rPr lang="en-US" dirty="0"/>
              <a:t>VNF CHARTS – </a:t>
            </a:r>
            <a:r>
              <a:rPr lang="en-US" dirty="0">
                <a:solidFill>
                  <a:schemeClr val="accent6"/>
                </a:solidFill>
              </a:rPr>
              <a:t>small size </a:t>
            </a:r>
            <a:r>
              <a:rPr lang="en-US" dirty="0"/>
              <a:t>(2)</a:t>
            </a:r>
            <a:endParaRPr lang="en-GB" dirty="0"/>
          </a:p>
        </p:txBody>
      </p:sp>
      <p:pic>
        <p:nvPicPr>
          <p:cNvPr id="6" name="Picture 5">
            <a:extLst>
              <a:ext uri="{FF2B5EF4-FFF2-40B4-BE49-F238E27FC236}">
                <a16:creationId xmlns:a16="http://schemas.microsoft.com/office/drawing/2014/main" id="{B6A9A033-3039-41B3-BBA1-89ADA0A5DE2B}"/>
              </a:ext>
            </a:extLst>
          </p:cNvPr>
          <p:cNvPicPr>
            <a:picLocks noChangeAspect="1"/>
          </p:cNvPicPr>
          <p:nvPr/>
        </p:nvPicPr>
        <p:blipFill rotWithShape="1">
          <a:blip r:embed="rId3"/>
          <a:srcRect l="-1219" r="1219" b="52334"/>
          <a:stretch/>
        </p:blipFill>
        <p:spPr>
          <a:xfrm>
            <a:off x="-103517" y="1659214"/>
            <a:ext cx="12192000" cy="2035881"/>
          </a:xfrm>
          <a:prstGeom prst="rect">
            <a:avLst/>
          </a:prstGeom>
        </p:spPr>
      </p:pic>
      <p:pic>
        <p:nvPicPr>
          <p:cNvPr id="7" name="Picture 6">
            <a:extLst>
              <a:ext uri="{FF2B5EF4-FFF2-40B4-BE49-F238E27FC236}">
                <a16:creationId xmlns:a16="http://schemas.microsoft.com/office/drawing/2014/main" id="{1AEB229A-9B39-4A67-B1C1-BA6D9CE19A64}"/>
              </a:ext>
            </a:extLst>
          </p:cNvPr>
          <p:cNvPicPr>
            <a:picLocks noChangeAspect="1"/>
          </p:cNvPicPr>
          <p:nvPr/>
        </p:nvPicPr>
        <p:blipFill rotWithShape="1">
          <a:blip r:embed="rId4"/>
          <a:srcRect l="1751" t="93980" r="73887"/>
          <a:stretch/>
        </p:blipFill>
        <p:spPr>
          <a:xfrm>
            <a:off x="342057" y="3614876"/>
            <a:ext cx="2970132" cy="257109"/>
          </a:xfrm>
          <a:prstGeom prst="rect">
            <a:avLst/>
          </a:prstGeom>
        </p:spPr>
      </p:pic>
      <p:pic>
        <p:nvPicPr>
          <p:cNvPr id="8" name="Picture 7">
            <a:extLst>
              <a:ext uri="{FF2B5EF4-FFF2-40B4-BE49-F238E27FC236}">
                <a16:creationId xmlns:a16="http://schemas.microsoft.com/office/drawing/2014/main" id="{E92F638F-9C09-41AF-8DCA-7655FD620A2F}"/>
              </a:ext>
            </a:extLst>
          </p:cNvPr>
          <p:cNvPicPr>
            <a:picLocks noChangeAspect="1"/>
          </p:cNvPicPr>
          <p:nvPr/>
        </p:nvPicPr>
        <p:blipFill rotWithShape="1">
          <a:blip r:embed="rId4"/>
          <a:srcRect l="1751" t="93980" r="73887"/>
          <a:stretch/>
        </p:blipFill>
        <p:spPr>
          <a:xfrm>
            <a:off x="3324438" y="3626650"/>
            <a:ext cx="2970132" cy="257109"/>
          </a:xfrm>
          <a:prstGeom prst="rect">
            <a:avLst/>
          </a:prstGeom>
        </p:spPr>
      </p:pic>
      <p:pic>
        <p:nvPicPr>
          <p:cNvPr id="9" name="Picture 8">
            <a:extLst>
              <a:ext uri="{FF2B5EF4-FFF2-40B4-BE49-F238E27FC236}">
                <a16:creationId xmlns:a16="http://schemas.microsoft.com/office/drawing/2014/main" id="{012395E0-C4D2-4F4C-9720-1DC87DE81CEB}"/>
              </a:ext>
            </a:extLst>
          </p:cNvPr>
          <p:cNvPicPr>
            <a:picLocks noChangeAspect="1"/>
          </p:cNvPicPr>
          <p:nvPr/>
        </p:nvPicPr>
        <p:blipFill rotWithShape="1">
          <a:blip r:embed="rId4"/>
          <a:srcRect l="1751" t="93980" r="73887"/>
          <a:stretch/>
        </p:blipFill>
        <p:spPr>
          <a:xfrm>
            <a:off x="6300379" y="3638422"/>
            <a:ext cx="2970132" cy="257109"/>
          </a:xfrm>
          <a:prstGeom prst="rect">
            <a:avLst/>
          </a:prstGeom>
        </p:spPr>
      </p:pic>
      <p:pic>
        <p:nvPicPr>
          <p:cNvPr id="10" name="Picture 9">
            <a:extLst>
              <a:ext uri="{FF2B5EF4-FFF2-40B4-BE49-F238E27FC236}">
                <a16:creationId xmlns:a16="http://schemas.microsoft.com/office/drawing/2014/main" id="{7DD4E97E-AAF5-4D45-AEF9-E868750B02B2}"/>
              </a:ext>
            </a:extLst>
          </p:cNvPr>
          <p:cNvPicPr>
            <a:picLocks noChangeAspect="1"/>
          </p:cNvPicPr>
          <p:nvPr/>
        </p:nvPicPr>
        <p:blipFill rotWithShape="1">
          <a:blip r:embed="rId4"/>
          <a:srcRect l="1751" t="93980" r="73887"/>
          <a:stretch/>
        </p:blipFill>
        <p:spPr>
          <a:xfrm>
            <a:off x="9279674" y="3636279"/>
            <a:ext cx="2970132" cy="257109"/>
          </a:xfrm>
          <a:prstGeom prst="rect">
            <a:avLst/>
          </a:prstGeom>
        </p:spPr>
      </p:pic>
      <p:sp>
        <p:nvSpPr>
          <p:cNvPr id="11" name="TextBox 10">
            <a:extLst>
              <a:ext uri="{FF2B5EF4-FFF2-40B4-BE49-F238E27FC236}">
                <a16:creationId xmlns:a16="http://schemas.microsoft.com/office/drawing/2014/main" id="{E842966E-5C2D-40E7-A1C0-2270D4C38205}"/>
              </a:ext>
            </a:extLst>
          </p:cNvPr>
          <p:cNvSpPr txBox="1"/>
          <p:nvPr/>
        </p:nvSpPr>
        <p:spPr>
          <a:xfrm>
            <a:off x="3198610" y="1041548"/>
            <a:ext cx="6175418" cy="3693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it-IT" sz="2000" b="1" dirty="0">
                <a:solidFill>
                  <a:srgbClr val="01A982"/>
                </a:solidFill>
              </a:rPr>
              <a:t>COMPLETED REQUESTS </a:t>
            </a:r>
            <a:endParaRPr lang="en-GB" sz="2000" b="1" dirty="0" err="1">
              <a:solidFill>
                <a:srgbClr val="01A982"/>
              </a:solidFill>
            </a:endParaRPr>
          </a:p>
        </p:txBody>
      </p:sp>
      <p:sp>
        <p:nvSpPr>
          <p:cNvPr id="12" name="TextBox 11">
            <a:extLst>
              <a:ext uri="{FF2B5EF4-FFF2-40B4-BE49-F238E27FC236}">
                <a16:creationId xmlns:a16="http://schemas.microsoft.com/office/drawing/2014/main" id="{3E3A7EEA-5147-49B4-A3E1-72845A116EA7}"/>
              </a:ext>
            </a:extLst>
          </p:cNvPr>
          <p:cNvSpPr txBox="1"/>
          <p:nvPr/>
        </p:nvSpPr>
        <p:spPr>
          <a:xfrm>
            <a:off x="342057" y="3996311"/>
            <a:ext cx="11323608" cy="1874142"/>
          </a:xfrm>
          <a:prstGeom prst="rect">
            <a:avLst/>
          </a:prstGeom>
          <a:noFill/>
          <a:ln w="57150">
            <a:noFill/>
            <a:miter lim="800000"/>
          </a:ln>
        </p:spPr>
        <p:txBody>
          <a:bodyPr wrap="square" lIns="90000" tIns="90000" rIns="90000" bIns="90000" rtlCol="0" anchor="ctr" anchorCtr="0">
            <a:noAutofit/>
          </a:bodyPr>
          <a:lstStyle/>
          <a:p>
            <a:pPr>
              <a:lnSpc>
                <a:spcPct val="90000"/>
              </a:lnSpc>
              <a:spcBef>
                <a:spcPts val="400"/>
              </a:spcBef>
            </a:pPr>
            <a:r>
              <a:rPr lang="en-US" dirty="0"/>
              <a:t>I generated the graphs (</a:t>
            </a:r>
            <a:r>
              <a:rPr lang="en-US" b="1" dirty="0" err="1"/>
              <a:t>lmplot</a:t>
            </a:r>
            <a:r>
              <a:rPr lang="en-US" dirty="0"/>
              <a:t>) related to the completed requests (Y-axis) and </a:t>
            </a:r>
            <a:r>
              <a:rPr lang="en-US" dirty="0" err="1"/>
              <a:t>cpu</a:t>
            </a:r>
            <a:r>
              <a:rPr lang="en-US" dirty="0"/>
              <a:t> bandwidth (X-axis) , as you can see in this case </a:t>
            </a:r>
            <a:r>
              <a:rPr lang="en-US" b="1" dirty="0">
                <a:solidFill>
                  <a:srgbClr val="0A89CC"/>
                </a:solidFill>
              </a:rPr>
              <a:t>NGINX</a:t>
            </a:r>
            <a:r>
              <a:rPr lang="en-US" dirty="0"/>
              <a:t> completes many more requests with the same CPU usage than </a:t>
            </a:r>
            <a:r>
              <a:rPr lang="en-US" b="1" dirty="0" err="1">
                <a:solidFill>
                  <a:schemeClr val="accent5"/>
                </a:solidFill>
              </a:rPr>
              <a:t>HAproxy</a:t>
            </a:r>
            <a:r>
              <a:rPr lang="en-US" dirty="0"/>
              <a:t> / </a:t>
            </a:r>
            <a:r>
              <a:rPr lang="en-US" b="1" dirty="0">
                <a:solidFill>
                  <a:srgbClr val="00B050"/>
                </a:solidFill>
              </a:rPr>
              <a:t>Squid .                                                         </a:t>
            </a:r>
            <a:r>
              <a:rPr lang="en-US" dirty="0"/>
              <a:t>We can make comments very similar to those made for the previous graphs . I also generated the graphs based on the mem, but as we can see the changes are minimal, the outliers increase as the memory grows.</a:t>
            </a:r>
          </a:p>
          <a:p>
            <a:pPr marL="0" indent="0" algn="ctr">
              <a:lnSpc>
                <a:spcPct val="90000"/>
              </a:lnSpc>
              <a:spcBef>
                <a:spcPts val="400"/>
              </a:spcBef>
              <a:buFont typeface="MetricHPE" panose="020B0503030202060203" pitchFamily="34" charset="0"/>
              <a:buNone/>
            </a:pPr>
            <a:endParaRPr lang="en-GB" dirty="0" err="1"/>
          </a:p>
        </p:txBody>
      </p:sp>
    </p:spTree>
    <p:extLst>
      <p:ext uri="{BB962C8B-B14F-4D97-AF65-F5344CB8AC3E}">
        <p14:creationId xmlns:p14="http://schemas.microsoft.com/office/powerpoint/2010/main" val="43146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9B2150-C289-4B1C-BD48-0C9B1DECA01D}"/>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10AD8F5E-8D5E-40FB-9DA1-1B1C5B4971E6}"/>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31</a:t>
            </a:fld>
            <a:endParaRPr lang="en-US" dirty="0"/>
          </a:p>
        </p:txBody>
      </p:sp>
      <p:sp>
        <p:nvSpPr>
          <p:cNvPr id="5" name="Title 4">
            <a:extLst>
              <a:ext uri="{FF2B5EF4-FFF2-40B4-BE49-F238E27FC236}">
                <a16:creationId xmlns:a16="http://schemas.microsoft.com/office/drawing/2014/main" id="{DE002B49-6A66-4053-9C7A-63168762483B}"/>
              </a:ext>
            </a:extLst>
          </p:cNvPr>
          <p:cNvSpPr>
            <a:spLocks noGrp="1"/>
          </p:cNvSpPr>
          <p:nvPr>
            <p:ph type="title"/>
          </p:nvPr>
        </p:nvSpPr>
        <p:spPr/>
        <p:txBody>
          <a:bodyPr/>
          <a:lstStyle/>
          <a:p>
            <a:r>
              <a:rPr lang="it-IT" dirty="0"/>
              <a:t>VNF CHARTS - </a:t>
            </a:r>
            <a:r>
              <a:rPr lang="it-IT" dirty="0">
                <a:solidFill>
                  <a:schemeClr val="accent6"/>
                </a:solidFill>
              </a:rPr>
              <a:t>SMALL SIZE </a:t>
            </a:r>
            <a:r>
              <a:rPr lang="it-IT" dirty="0"/>
              <a:t>(3)</a:t>
            </a:r>
            <a:endParaRPr lang="en-GB" dirty="0"/>
          </a:p>
        </p:txBody>
      </p:sp>
      <p:pic>
        <p:nvPicPr>
          <p:cNvPr id="6" name="Picture 5">
            <a:extLst>
              <a:ext uri="{FF2B5EF4-FFF2-40B4-BE49-F238E27FC236}">
                <a16:creationId xmlns:a16="http://schemas.microsoft.com/office/drawing/2014/main" id="{F809C341-F9C2-4F37-9B22-1ED3F0DD5936}"/>
              </a:ext>
            </a:extLst>
          </p:cNvPr>
          <p:cNvPicPr>
            <a:picLocks noChangeAspect="1"/>
          </p:cNvPicPr>
          <p:nvPr/>
        </p:nvPicPr>
        <p:blipFill>
          <a:blip r:embed="rId3"/>
          <a:stretch>
            <a:fillRect/>
          </a:stretch>
        </p:blipFill>
        <p:spPr>
          <a:xfrm>
            <a:off x="54269" y="1556311"/>
            <a:ext cx="12192000" cy="2071044"/>
          </a:xfrm>
          <a:prstGeom prst="rect">
            <a:avLst/>
          </a:prstGeom>
        </p:spPr>
      </p:pic>
      <p:sp>
        <p:nvSpPr>
          <p:cNvPr id="7" name="TextBox 6">
            <a:extLst>
              <a:ext uri="{FF2B5EF4-FFF2-40B4-BE49-F238E27FC236}">
                <a16:creationId xmlns:a16="http://schemas.microsoft.com/office/drawing/2014/main" id="{2A24052E-4EDF-4722-9CC8-890A35B91628}"/>
              </a:ext>
            </a:extLst>
          </p:cNvPr>
          <p:cNvSpPr txBox="1"/>
          <p:nvPr/>
        </p:nvSpPr>
        <p:spPr>
          <a:xfrm>
            <a:off x="3035658" y="944229"/>
            <a:ext cx="6120684" cy="3693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it-IT" sz="2000" b="1" dirty="0">
                <a:solidFill>
                  <a:srgbClr val="01A982"/>
                </a:solidFill>
              </a:rPr>
              <a:t>MEAN TIME PER REQUEST</a:t>
            </a:r>
            <a:endParaRPr lang="en-GB" sz="2000" b="1" dirty="0" err="1">
              <a:solidFill>
                <a:srgbClr val="01A982"/>
              </a:solidFill>
            </a:endParaRPr>
          </a:p>
        </p:txBody>
      </p:sp>
      <p:sp>
        <p:nvSpPr>
          <p:cNvPr id="8" name="TextBox 7">
            <a:extLst>
              <a:ext uri="{FF2B5EF4-FFF2-40B4-BE49-F238E27FC236}">
                <a16:creationId xmlns:a16="http://schemas.microsoft.com/office/drawing/2014/main" id="{966C4C00-5D0E-4673-BFCB-982E23532F3A}"/>
              </a:ext>
            </a:extLst>
          </p:cNvPr>
          <p:cNvSpPr txBox="1"/>
          <p:nvPr/>
        </p:nvSpPr>
        <p:spPr>
          <a:xfrm>
            <a:off x="285743" y="3889840"/>
            <a:ext cx="11498270" cy="152136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it-IT" dirty="0"/>
              <a:t>The </a:t>
            </a:r>
            <a:r>
              <a:rPr lang="it-IT" b="1" dirty="0"/>
              <a:t>mean_time_per_requests </a:t>
            </a:r>
            <a:r>
              <a:rPr lang="en-US" dirty="0"/>
              <a:t>tells you the average amount of time it took for a concurrent group of requests to process. Time per request (mean, across all concurrent requests) . As </a:t>
            </a:r>
            <a:r>
              <a:rPr lang="en-US" dirty="0" err="1"/>
              <a:t>cpu</a:t>
            </a:r>
            <a:r>
              <a:rPr lang="en-US" dirty="0"/>
              <a:t> usage increases, the mean time of requests decreases. The result obtained is consistent with that seen in all the correlations matrix (negative number).                                                                               </a:t>
            </a:r>
          </a:p>
          <a:p>
            <a:pPr marL="0" indent="0">
              <a:lnSpc>
                <a:spcPct val="90000"/>
              </a:lnSpc>
              <a:spcBef>
                <a:spcPts val="400"/>
              </a:spcBef>
              <a:buFont typeface="MetricHPE" panose="020B0503030202060203" pitchFamily="34" charset="0"/>
              <a:buNone/>
            </a:pPr>
            <a:r>
              <a:rPr lang="en-US" b="1" dirty="0"/>
              <a:t>NOTE :</a:t>
            </a:r>
            <a:r>
              <a:rPr lang="en-US" dirty="0"/>
              <a:t> from </a:t>
            </a:r>
            <a:r>
              <a:rPr lang="en-US" b="1" dirty="0">
                <a:solidFill>
                  <a:srgbClr val="C00000"/>
                </a:solidFill>
              </a:rPr>
              <a:t>0 to 20%</a:t>
            </a:r>
            <a:r>
              <a:rPr lang="en-US" dirty="0">
                <a:solidFill>
                  <a:srgbClr val="C00000"/>
                </a:solidFill>
              </a:rPr>
              <a:t> </a:t>
            </a:r>
            <a:r>
              <a:rPr lang="en-US" dirty="0"/>
              <a:t>of </a:t>
            </a:r>
            <a:r>
              <a:rPr lang="en-US" b="1" dirty="0" err="1"/>
              <a:t>cpu</a:t>
            </a:r>
            <a:r>
              <a:rPr lang="en-US" dirty="0"/>
              <a:t> usage the </a:t>
            </a:r>
            <a:r>
              <a:rPr lang="en-US" b="1" dirty="0"/>
              <a:t>mean time per requests</a:t>
            </a:r>
            <a:r>
              <a:rPr lang="en-US" dirty="0"/>
              <a:t> is much lower for </a:t>
            </a:r>
            <a:r>
              <a:rPr lang="en-US" b="1" dirty="0">
                <a:solidFill>
                  <a:srgbClr val="0A89CC"/>
                </a:solidFill>
              </a:rPr>
              <a:t>nginx</a:t>
            </a:r>
            <a:r>
              <a:rPr lang="en-US" dirty="0"/>
              <a:t> than peer </a:t>
            </a:r>
            <a:r>
              <a:rPr lang="en-US" b="1" dirty="0">
                <a:solidFill>
                  <a:srgbClr val="00B050"/>
                </a:solidFill>
              </a:rPr>
              <a:t>squid</a:t>
            </a:r>
            <a:r>
              <a:rPr lang="en-US" dirty="0"/>
              <a:t> and </a:t>
            </a:r>
            <a:r>
              <a:rPr lang="en-US" b="1" dirty="0" err="1">
                <a:solidFill>
                  <a:schemeClr val="accent5"/>
                </a:solidFill>
              </a:rPr>
              <a:t>haproxy</a:t>
            </a:r>
            <a:r>
              <a:rPr lang="en-US" dirty="0"/>
              <a:t> (they are more or less on the same level) while from </a:t>
            </a:r>
            <a:r>
              <a:rPr lang="en-US" b="1" dirty="0">
                <a:solidFill>
                  <a:srgbClr val="C00000"/>
                </a:solidFill>
              </a:rPr>
              <a:t>80 to 100%</a:t>
            </a:r>
            <a:r>
              <a:rPr lang="en-US" b="1" dirty="0">
                <a:solidFill>
                  <a:schemeClr val="accent1">
                    <a:lumMod val="60000"/>
                    <a:lumOff val="40000"/>
                  </a:schemeClr>
                </a:solidFill>
              </a:rPr>
              <a:t> </a:t>
            </a:r>
            <a:r>
              <a:rPr lang="en-US" dirty="0"/>
              <a:t>of </a:t>
            </a:r>
            <a:r>
              <a:rPr lang="en-US" b="1" dirty="0" err="1"/>
              <a:t>cpu</a:t>
            </a:r>
            <a:r>
              <a:rPr lang="en-US" dirty="0"/>
              <a:t> usage the </a:t>
            </a:r>
            <a:r>
              <a:rPr lang="en-US" b="1" dirty="0"/>
              <a:t>mean time per requests </a:t>
            </a:r>
            <a:r>
              <a:rPr lang="en-US" dirty="0"/>
              <a:t>is very low for all three VNFs . </a:t>
            </a:r>
            <a:endParaRPr lang="en-GB" dirty="0" err="1"/>
          </a:p>
        </p:txBody>
      </p:sp>
    </p:spTree>
    <p:extLst>
      <p:ext uri="{BB962C8B-B14F-4D97-AF65-F5344CB8AC3E}">
        <p14:creationId xmlns:p14="http://schemas.microsoft.com/office/powerpoint/2010/main" val="114694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43E10D-30F3-4437-814C-81ED8A17AAF4}"/>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8EFE9E7B-F559-4B02-849E-85D317BC8A9D}"/>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32</a:t>
            </a:fld>
            <a:endParaRPr lang="en-US" dirty="0"/>
          </a:p>
        </p:txBody>
      </p:sp>
      <p:sp>
        <p:nvSpPr>
          <p:cNvPr id="5" name="Title 4">
            <a:extLst>
              <a:ext uri="{FF2B5EF4-FFF2-40B4-BE49-F238E27FC236}">
                <a16:creationId xmlns:a16="http://schemas.microsoft.com/office/drawing/2014/main" id="{D44DA11D-D002-4740-BE5F-990B31CF1AF3}"/>
              </a:ext>
            </a:extLst>
          </p:cNvPr>
          <p:cNvSpPr>
            <a:spLocks noGrp="1"/>
          </p:cNvSpPr>
          <p:nvPr>
            <p:ph type="title"/>
          </p:nvPr>
        </p:nvSpPr>
        <p:spPr/>
        <p:txBody>
          <a:bodyPr/>
          <a:lstStyle/>
          <a:p>
            <a:r>
              <a:rPr lang="it-IT" dirty="0"/>
              <a:t>VNF CHARTS – </a:t>
            </a:r>
            <a:r>
              <a:rPr lang="it-IT" dirty="0">
                <a:solidFill>
                  <a:schemeClr val="accent6"/>
                </a:solidFill>
              </a:rPr>
              <a:t>small size </a:t>
            </a:r>
            <a:r>
              <a:rPr lang="it-IT" dirty="0"/>
              <a:t>(4)</a:t>
            </a:r>
            <a:endParaRPr lang="en-GB" dirty="0"/>
          </a:p>
        </p:txBody>
      </p:sp>
      <p:pic>
        <p:nvPicPr>
          <p:cNvPr id="11" name="Picture 10">
            <a:extLst>
              <a:ext uri="{FF2B5EF4-FFF2-40B4-BE49-F238E27FC236}">
                <a16:creationId xmlns:a16="http://schemas.microsoft.com/office/drawing/2014/main" id="{507BC171-8DEC-43B6-99E5-59E616B9F2DC}"/>
              </a:ext>
            </a:extLst>
          </p:cNvPr>
          <p:cNvPicPr>
            <a:picLocks noChangeAspect="1"/>
          </p:cNvPicPr>
          <p:nvPr/>
        </p:nvPicPr>
        <p:blipFill>
          <a:blip r:embed="rId3"/>
          <a:stretch>
            <a:fillRect/>
          </a:stretch>
        </p:blipFill>
        <p:spPr>
          <a:xfrm>
            <a:off x="54270" y="2425753"/>
            <a:ext cx="12192000" cy="2071044"/>
          </a:xfrm>
          <a:prstGeom prst="rect">
            <a:avLst/>
          </a:prstGeom>
        </p:spPr>
      </p:pic>
      <p:sp>
        <p:nvSpPr>
          <p:cNvPr id="13" name="TextBox 12">
            <a:extLst>
              <a:ext uri="{FF2B5EF4-FFF2-40B4-BE49-F238E27FC236}">
                <a16:creationId xmlns:a16="http://schemas.microsoft.com/office/drawing/2014/main" id="{E6755938-1154-4BB1-B008-AFFBC5EBEA15}"/>
              </a:ext>
            </a:extLst>
          </p:cNvPr>
          <p:cNvSpPr txBox="1"/>
          <p:nvPr/>
        </p:nvSpPr>
        <p:spPr>
          <a:xfrm>
            <a:off x="3029219" y="1725849"/>
            <a:ext cx="6133562" cy="3693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it-IT" sz="2000" b="1" dirty="0">
                <a:solidFill>
                  <a:srgbClr val="01A982"/>
                </a:solidFill>
              </a:rPr>
              <a:t>TOTAL TRANSFER BYTE</a:t>
            </a:r>
            <a:endParaRPr lang="en-GB" sz="2000" b="1" dirty="0" err="1">
              <a:solidFill>
                <a:srgbClr val="01A982"/>
              </a:solidFill>
            </a:endParaRPr>
          </a:p>
        </p:txBody>
      </p:sp>
      <p:sp>
        <p:nvSpPr>
          <p:cNvPr id="4" name="TextBox 3">
            <a:extLst>
              <a:ext uri="{FF2B5EF4-FFF2-40B4-BE49-F238E27FC236}">
                <a16:creationId xmlns:a16="http://schemas.microsoft.com/office/drawing/2014/main" id="{02731E88-A4B5-4294-A0E8-4A28E0AC13AF}"/>
              </a:ext>
            </a:extLst>
          </p:cNvPr>
          <p:cNvSpPr txBox="1"/>
          <p:nvPr/>
        </p:nvSpPr>
        <p:spPr>
          <a:xfrm>
            <a:off x="908649" y="4744528"/>
            <a:ext cx="9770853" cy="914400"/>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dirty="0"/>
              <a:t>The same of kbyte per second but here we have byte on the Y-axis </a:t>
            </a:r>
            <a:endParaRPr lang="en-GB" dirty="0" err="1"/>
          </a:p>
        </p:txBody>
      </p:sp>
    </p:spTree>
    <p:extLst>
      <p:ext uri="{BB962C8B-B14F-4D97-AF65-F5344CB8AC3E}">
        <p14:creationId xmlns:p14="http://schemas.microsoft.com/office/powerpoint/2010/main" val="315963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DD5263-3E5C-4660-8901-EAB0D2A50D8A}"/>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A89CD894-6F2B-40ED-8977-74BC27BD642B}"/>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33</a:t>
            </a:fld>
            <a:endParaRPr lang="en-US" dirty="0"/>
          </a:p>
        </p:txBody>
      </p:sp>
      <p:sp>
        <p:nvSpPr>
          <p:cNvPr id="5" name="Title 4">
            <a:extLst>
              <a:ext uri="{FF2B5EF4-FFF2-40B4-BE49-F238E27FC236}">
                <a16:creationId xmlns:a16="http://schemas.microsoft.com/office/drawing/2014/main" id="{DA4ECCF3-E853-430E-9537-C07D577AEA66}"/>
              </a:ext>
            </a:extLst>
          </p:cNvPr>
          <p:cNvSpPr>
            <a:spLocks noGrp="1"/>
          </p:cNvSpPr>
          <p:nvPr>
            <p:ph type="title"/>
          </p:nvPr>
        </p:nvSpPr>
        <p:spPr/>
        <p:txBody>
          <a:bodyPr/>
          <a:lstStyle/>
          <a:p>
            <a:r>
              <a:rPr lang="it-IT" dirty="0"/>
              <a:t>VNF CHARTS – </a:t>
            </a:r>
            <a:r>
              <a:rPr lang="it-IT" dirty="0">
                <a:solidFill>
                  <a:schemeClr val="accent6"/>
                </a:solidFill>
              </a:rPr>
              <a:t>Small size </a:t>
            </a:r>
            <a:r>
              <a:rPr lang="it-IT" dirty="0"/>
              <a:t>(4)</a:t>
            </a:r>
            <a:endParaRPr lang="en-GB" dirty="0"/>
          </a:p>
        </p:txBody>
      </p:sp>
      <p:pic>
        <p:nvPicPr>
          <p:cNvPr id="7" name="Picture 6">
            <a:extLst>
              <a:ext uri="{FF2B5EF4-FFF2-40B4-BE49-F238E27FC236}">
                <a16:creationId xmlns:a16="http://schemas.microsoft.com/office/drawing/2014/main" id="{0AC4CF3D-0D1A-4637-A387-2A3513E90082}"/>
              </a:ext>
            </a:extLst>
          </p:cNvPr>
          <p:cNvPicPr>
            <a:picLocks noChangeAspect="1"/>
          </p:cNvPicPr>
          <p:nvPr/>
        </p:nvPicPr>
        <p:blipFill>
          <a:blip r:embed="rId3"/>
          <a:stretch>
            <a:fillRect/>
          </a:stretch>
        </p:blipFill>
        <p:spPr>
          <a:xfrm>
            <a:off x="98657" y="1189040"/>
            <a:ext cx="12192000" cy="2071044"/>
          </a:xfrm>
          <a:prstGeom prst="rect">
            <a:avLst/>
          </a:prstGeom>
        </p:spPr>
      </p:pic>
      <p:sp>
        <p:nvSpPr>
          <p:cNvPr id="9" name="TextBox 8">
            <a:extLst>
              <a:ext uri="{FF2B5EF4-FFF2-40B4-BE49-F238E27FC236}">
                <a16:creationId xmlns:a16="http://schemas.microsoft.com/office/drawing/2014/main" id="{728B72D2-623A-4327-98C4-DAC7B4E40263}"/>
              </a:ext>
            </a:extLst>
          </p:cNvPr>
          <p:cNvSpPr txBox="1"/>
          <p:nvPr/>
        </p:nvSpPr>
        <p:spPr>
          <a:xfrm>
            <a:off x="3124656" y="834161"/>
            <a:ext cx="6140002" cy="3139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it-IT" sz="1600" b="1" dirty="0">
                <a:solidFill>
                  <a:srgbClr val="01A982"/>
                </a:solidFill>
              </a:rPr>
              <a:t>TRASNFER RATE KBYTE PER SECOND </a:t>
            </a:r>
            <a:endParaRPr lang="en-GB" sz="1600" b="1" dirty="0" err="1">
              <a:solidFill>
                <a:srgbClr val="01A982"/>
              </a:solidFill>
            </a:endParaRPr>
          </a:p>
        </p:txBody>
      </p:sp>
      <p:pic>
        <p:nvPicPr>
          <p:cNvPr id="11" name="Picture 10">
            <a:extLst>
              <a:ext uri="{FF2B5EF4-FFF2-40B4-BE49-F238E27FC236}">
                <a16:creationId xmlns:a16="http://schemas.microsoft.com/office/drawing/2014/main" id="{060CFBBF-2B4F-41C0-95C9-4295D460F47F}"/>
              </a:ext>
            </a:extLst>
          </p:cNvPr>
          <p:cNvPicPr>
            <a:picLocks noChangeAspect="1"/>
          </p:cNvPicPr>
          <p:nvPr/>
        </p:nvPicPr>
        <p:blipFill rotWithShape="1">
          <a:blip r:embed="rId4"/>
          <a:srcRect r="73591"/>
          <a:stretch/>
        </p:blipFill>
        <p:spPr>
          <a:xfrm>
            <a:off x="154991" y="3756942"/>
            <a:ext cx="2760737" cy="1775810"/>
          </a:xfrm>
          <a:prstGeom prst="rect">
            <a:avLst/>
          </a:prstGeom>
        </p:spPr>
      </p:pic>
      <p:sp>
        <p:nvSpPr>
          <p:cNvPr id="13" name="TextBox 12">
            <a:extLst>
              <a:ext uri="{FF2B5EF4-FFF2-40B4-BE49-F238E27FC236}">
                <a16:creationId xmlns:a16="http://schemas.microsoft.com/office/drawing/2014/main" id="{9BFC4D2A-1D35-4C61-8FDB-95BD79BF123E}"/>
              </a:ext>
            </a:extLst>
          </p:cNvPr>
          <p:cNvSpPr txBox="1"/>
          <p:nvPr/>
        </p:nvSpPr>
        <p:spPr>
          <a:xfrm>
            <a:off x="687268" y="3484742"/>
            <a:ext cx="1866150" cy="2862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it-IT" sz="1400" b="1" dirty="0">
                <a:solidFill>
                  <a:srgbClr val="01A982"/>
                </a:solidFill>
              </a:rPr>
              <a:t>FAILED REQUESTS </a:t>
            </a:r>
            <a:endParaRPr lang="en-GB" sz="1400" b="1" dirty="0" err="1">
              <a:solidFill>
                <a:srgbClr val="01A982"/>
              </a:solidFill>
            </a:endParaRPr>
          </a:p>
        </p:txBody>
      </p:sp>
      <p:pic>
        <p:nvPicPr>
          <p:cNvPr id="15" name="Picture 14">
            <a:extLst>
              <a:ext uri="{FF2B5EF4-FFF2-40B4-BE49-F238E27FC236}">
                <a16:creationId xmlns:a16="http://schemas.microsoft.com/office/drawing/2014/main" id="{EE8ABF66-E7CA-4789-A238-3ECF2651EF3B}"/>
              </a:ext>
            </a:extLst>
          </p:cNvPr>
          <p:cNvPicPr>
            <a:picLocks noChangeAspect="1"/>
          </p:cNvPicPr>
          <p:nvPr/>
        </p:nvPicPr>
        <p:blipFill rotWithShape="1">
          <a:blip r:embed="rId5"/>
          <a:srcRect r="73591"/>
          <a:stretch/>
        </p:blipFill>
        <p:spPr>
          <a:xfrm>
            <a:off x="3025999" y="3770974"/>
            <a:ext cx="2787957" cy="1793319"/>
          </a:xfrm>
          <a:prstGeom prst="rect">
            <a:avLst/>
          </a:prstGeom>
        </p:spPr>
      </p:pic>
      <p:sp>
        <p:nvSpPr>
          <p:cNvPr id="17" name="TextBox 16">
            <a:extLst>
              <a:ext uri="{FF2B5EF4-FFF2-40B4-BE49-F238E27FC236}">
                <a16:creationId xmlns:a16="http://schemas.microsoft.com/office/drawing/2014/main" id="{500C0BE5-1001-4A99-B3CE-DEB33A13BFE6}"/>
              </a:ext>
            </a:extLst>
          </p:cNvPr>
          <p:cNvSpPr txBox="1"/>
          <p:nvPr/>
        </p:nvSpPr>
        <p:spPr>
          <a:xfrm>
            <a:off x="3458392" y="3484742"/>
            <a:ext cx="2098445" cy="2862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it-IT" sz="1400" b="1" dirty="0">
                <a:solidFill>
                  <a:srgbClr val="01A982"/>
                </a:solidFill>
              </a:rPr>
              <a:t>HTML TRANSFER BYTE</a:t>
            </a:r>
            <a:endParaRPr lang="en-GB" sz="1400" b="1" dirty="0" err="1">
              <a:solidFill>
                <a:srgbClr val="01A982"/>
              </a:solidFill>
            </a:endParaRPr>
          </a:p>
        </p:txBody>
      </p:sp>
      <p:sp>
        <p:nvSpPr>
          <p:cNvPr id="18" name="TextBox 17">
            <a:extLst>
              <a:ext uri="{FF2B5EF4-FFF2-40B4-BE49-F238E27FC236}">
                <a16:creationId xmlns:a16="http://schemas.microsoft.com/office/drawing/2014/main" id="{A577EE43-221E-41E3-AE6B-56A924E00720}"/>
              </a:ext>
            </a:extLst>
          </p:cNvPr>
          <p:cNvSpPr txBox="1"/>
          <p:nvPr/>
        </p:nvSpPr>
        <p:spPr>
          <a:xfrm>
            <a:off x="1332957" y="5583092"/>
            <a:ext cx="4342885" cy="680557"/>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it-IT" sz="1050" b="1" dirty="0"/>
              <a:t>NOTES</a:t>
            </a:r>
            <a:r>
              <a:rPr lang="it-IT" sz="1050" dirty="0"/>
              <a:t> : for the failed requests parameter and html transfer byte, in the small cases we have all NaN values (with 64,128,256,512) , as we can see in the images. </a:t>
            </a:r>
            <a:r>
              <a:rPr lang="en-US" sz="1050" dirty="0"/>
              <a:t>It means that we don't have never failed requests and don't have html transfer byte in the small size cases</a:t>
            </a:r>
            <a:endParaRPr lang="en-GB" sz="1050" dirty="0" err="1"/>
          </a:p>
        </p:txBody>
      </p:sp>
      <p:sp>
        <p:nvSpPr>
          <p:cNvPr id="4" name="TextBox 3">
            <a:extLst>
              <a:ext uri="{FF2B5EF4-FFF2-40B4-BE49-F238E27FC236}">
                <a16:creationId xmlns:a16="http://schemas.microsoft.com/office/drawing/2014/main" id="{CBC58505-05F0-4B55-BC80-5217D7B24D2F}"/>
              </a:ext>
            </a:extLst>
          </p:cNvPr>
          <p:cNvSpPr txBox="1"/>
          <p:nvPr/>
        </p:nvSpPr>
        <p:spPr>
          <a:xfrm>
            <a:off x="6567247" y="3441940"/>
            <a:ext cx="5319953" cy="1941199"/>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b="1" dirty="0"/>
              <a:t>NOTES : </a:t>
            </a:r>
            <a:r>
              <a:rPr lang="en-US" dirty="0"/>
              <a:t>In the graphs above we can see how the </a:t>
            </a:r>
            <a:r>
              <a:rPr lang="en-US" dirty="0" err="1"/>
              <a:t>cpu</a:t>
            </a:r>
            <a:r>
              <a:rPr lang="en-US" dirty="0"/>
              <a:t> bandwidth increases as the </a:t>
            </a:r>
            <a:r>
              <a:rPr lang="en-US" dirty="0" err="1"/>
              <a:t>kbytes</a:t>
            </a:r>
            <a:r>
              <a:rPr lang="en-US" dirty="0"/>
              <a:t> transferred per second increase. In this case, </a:t>
            </a:r>
            <a:r>
              <a:rPr lang="en-US" b="1" dirty="0">
                <a:solidFill>
                  <a:srgbClr val="0A89CC"/>
                </a:solidFill>
              </a:rPr>
              <a:t>nginx</a:t>
            </a:r>
            <a:r>
              <a:rPr lang="en-US" dirty="0"/>
              <a:t> and </a:t>
            </a:r>
            <a:r>
              <a:rPr lang="en-US" b="1" dirty="0">
                <a:solidFill>
                  <a:srgbClr val="00B050"/>
                </a:solidFill>
              </a:rPr>
              <a:t>squid</a:t>
            </a:r>
            <a:r>
              <a:rPr lang="en-US" dirty="0"/>
              <a:t> have very similar trends when more than </a:t>
            </a:r>
            <a:r>
              <a:rPr lang="en-US" b="1" dirty="0"/>
              <a:t>70%</a:t>
            </a:r>
            <a:r>
              <a:rPr lang="en-US" dirty="0"/>
              <a:t> of </a:t>
            </a:r>
            <a:r>
              <a:rPr lang="en-US" b="1" dirty="0" err="1"/>
              <a:t>cpu</a:t>
            </a:r>
            <a:r>
              <a:rPr lang="en-US" dirty="0"/>
              <a:t> is used . </a:t>
            </a:r>
          </a:p>
          <a:p>
            <a:pPr marL="0" indent="0">
              <a:lnSpc>
                <a:spcPct val="90000"/>
              </a:lnSpc>
              <a:spcBef>
                <a:spcPts val="400"/>
              </a:spcBef>
              <a:buFont typeface="MetricHPE" panose="020B0503030202060203" pitchFamily="34" charset="0"/>
              <a:buNone/>
            </a:pPr>
            <a:r>
              <a:rPr lang="en-US" dirty="0"/>
              <a:t>Obtained the same results (but with different scales) when I set the bytes per second (instead of the </a:t>
            </a:r>
            <a:r>
              <a:rPr lang="en-US" dirty="0" err="1"/>
              <a:t>kbytes</a:t>
            </a:r>
            <a:r>
              <a:rPr lang="en-US" dirty="0"/>
              <a:t>) in the Y-axis. </a:t>
            </a:r>
            <a:endParaRPr lang="en-GB" dirty="0" err="1"/>
          </a:p>
        </p:txBody>
      </p:sp>
    </p:spTree>
    <p:extLst>
      <p:ext uri="{BB962C8B-B14F-4D97-AF65-F5344CB8AC3E}">
        <p14:creationId xmlns:p14="http://schemas.microsoft.com/office/powerpoint/2010/main" val="265625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64EBCD-7947-45CF-824E-AADF86F8734E}"/>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17F23EE8-8926-4D50-AED0-FFEB114CB975}"/>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34</a:t>
            </a:fld>
            <a:endParaRPr lang="en-US" dirty="0"/>
          </a:p>
        </p:txBody>
      </p:sp>
      <p:sp>
        <p:nvSpPr>
          <p:cNvPr id="5" name="Title 4">
            <a:extLst>
              <a:ext uri="{FF2B5EF4-FFF2-40B4-BE49-F238E27FC236}">
                <a16:creationId xmlns:a16="http://schemas.microsoft.com/office/drawing/2014/main" id="{18947EF0-4050-415B-8C8A-CDC706DB0837}"/>
              </a:ext>
            </a:extLst>
          </p:cNvPr>
          <p:cNvSpPr>
            <a:spLocks noGrp="1"/>
          </p:cNvSpPr>
          <p:nvPr>
            <p:ph type="title"/>
          </p:nvPr>
        </p:nvSpPr>
        <p:spPr/>
        <p:txBody>
          <a:bodyPr/>
          <a:lstStyle/>
          <a:p>
            <a:r>
              <a:rPr lang="it-IT" dirty="0"/>
              <a:t>VNF CHARTS – </a:t>
            </a:r>
            <a:r>
              <a:rPr lang="it-IT" dirty="0">
                <a:solidFill>
                  <a:srgbClr val="7030A0"/>
                </a:solidFill>
              </a:rPr>
              <a:t>big size </a:t>
            </a:r>
            <a:r>
              <a:rPr lang="it-IT" dirty="0"/>
              <a:t>(1)</a:t>
            </a:r>
            <a:endParaRPr lang="en-GB" dirty="0"/>
          </a:p>
        </p:txBody>
      </p:sp>
      <p:pic>
        <p:nvPicPr>
          <p:cNvPr id="7" name="Picture 6">
            <a:extLst>
              <a:ext uri="{FF2B5EF4-FFF2-40B4-BE49-F238E27FC236}">
                <a16:creationId xmlns:a16="http://schemas.microsoft.com/office/drawing/2014/main" id="{C9622663-5CF1-4ABE-98B8-0E4CE290A7B3}"/>
              </a:ext>
            </a:extLst>
          </p:cNvPr>
          <p:cNvPicPr>
            <a:picLocks noChangeAspect="1"/>
          </p:cNvPicPr>
          <p:nvPr/>
        </p:nvPicPr>
        <p:blipFill>
          <a:blip r:embed="rId3"/>
          <a:stretch>
            <a:fillRect/>
          </a:stretch>
        </p:blipFill>
        <p:spPr>
          <a:xfrm>
            <a:off x="73840" y="1303995"/>
            <a:ext cx="12192000" cy="2071044"/>
          </a:xfrm>
          <a:prstGeom prst="rect">
            <a:avLst/>
          </a:prstGeom>
        </p:spPr>
      </p:pic>
      <p:sp>
        <p:nvSpPr>
          <p:cNvPr id="12" name="TextBox 11">
            <a:extLst>
              <a:ext uri="{FF2B5EF4-FFF2-40B4-BE49-F238E27FC236}">
                <a16:creationId xmlns:a16="http://schemas.microsoft.com/office/drawing/2014/main" id="{F6A426A5-DF53-496C-BB30-1D129045E50F}"/>
              </a:ext>
            </a:extLst>
          </p:cNvPr>
          <p:cNvSpPr txBox="1"/>
          <p:nvPr/>
        </p:nvSpPr>
        <p:spPr>
          <a:xfrm>
            <a:off x="4260547" y="952243"/>
            <a:ext cx="3818586" cy="19272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2000" b="1" dirty="0">
                <a:solidFill>
                  <a:srgbClr val="01A982"/>
                </a:solidFill>
              </a:rPr>
              <a:t>REQUESTS PER SECOND</a:t>
            </a:r>
            <a:endParaRPr lang="en-GB" sz="2000" b="1" dirty="0" err="1">
              <a:solidFill>
                <a:srgbClr val="01A982"/>
              </a:solidFill>
            </a:endParaRPr>
          </a:p>
        </p:txBody>
      </p:sp>
      <p:sp>
        <p:nvSpPr>
          <p:cNvPr id="4" name="TextBox 3">
            <a:extLst>
              <a:ext uri="{FF2B5EF4-FFF2-40B4-BE49-F238E27FC236}">
                <a16:creationId xmlns:a16="http://schemas.microsoft.com/office/drawing/2014/main" id="{5180E499-B940-49BB-9845-DD975A285E1A}"/>
              </a:ext>
            </a:extLst>
          </p:cNvPr>
          <p:cNvSpPr txBox="1"/>
          <p:nvPr/>
        </p:nvSpPr>
        <p:spPr>
          <a:xfrm>
            <a:off x="241540" y="3657600"/>
            <a:ext cx="11772181" cy="1121434"/>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it-IT" b="1" dirty="0">
                <a:solidFill>
                  <a:srgbClr val="FF0000"/>
                </a:solidFill>
              </a:rPr>
              <a:t>IMPORTANT : </a:t>
            </a:r>
            <a:r>
              <a:rPr lang="en-US" dirty="0"/>
              <a:t>From this slide on there will be all the graphs concerning the big size of the packages. Often many comments made for the small size are identical, just look at the similarity between the previous graphs. The biggest difference can be seen in the </a:t>
            </a:r>
            <a:r>
              <a:rPr lang="en-US" b="1" dirty="0"/>
              <a:t>Y</a:t>
            </a:r>
            <a:r>
              <a:rPr lang="en-US" dirty="0"/>
              <a:t> axis, the scale of values is different in each graph.</a:t>
            </a:r>
            <a:endParaRPr lang="en-GB" dirty="0" err="1"/>
          </a:p>
        </p:txBody>
      </p:sp>
      <p:sp>
        <p:nvSpPr>
          <p:cNvPr id="6" name="TextBox 5">
            <a:extLst>
              <a:ext uri="{FF2B5EF4-FFF2-40B4-BE49-F238E27FC236}">
                <a16:creationId xmlns:a16="http://schemas.microsoft.com/office/drawing/2014/main" id="{CFF023C9-F69C-45B5-9992-B9BE97613DF3}"/>
              </a:ext>
            </a:extLst>
          </p:cNvPr>
          <p:cNvSpPr txBox="1"/>
          <p:nvPr/>
        </p:nvSpPr>
        <p:spPr>
          <a:xfrm>
            <a:off x="285743" y="4842294"/>
            <a:ext cx="11498270" cy="1121434"/>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I generated the graphs (</a:t>
            </a:r>
            <a:r>
              <a:rPr lang="en-US" b="1" dirty="0" err="1"/>
              <a:t>lmplot</a:t>
            </a:r>
            <a:r>
              <a:rPr lang="en-US" dirty="0"/>
              <a:t>) related to the requests per second (Y-axis) and </a:t>
            </a:r>
            <a:r>
              <a:rPr lang="en-US" dirty="0" err="1"/>
              <a:t>cpu</a:t>
            </a:r>
            <a:r>
              <a:rPr lang="en-US" dirty="0"/>
              <a:t> bandwidth (X-axis) , as you can see in this case </a:t>
            </a:r>
            <a:r>
              <a:rPr lang="en-US" b="1" dirty="0">
                <a:solidFill>
                  <a:srgbClr val="0A89CC"/>
                </a:solidFill>
              </a:rPr>
              <a:t>NGINX</a:t>
            </a:r>
            <a:r>
              <a:rPr lang="en-US" dirty="0"/>
              <a:t> provides better performance than </a:t>
            </a:r>
            <a:r>
              <a:rPr lang="en-US" b="1" dirty="0" err="1">
                <a:solidFill>
                  <a:schemeClr val="accent5"/>
                </a:solidFill>
              </a:rPr>
              <a:t>HAproxy</a:t>
            </a:r>
            <a:r>
              <a:rPr lang="en-US" dirty="0"/>
              <a:t> / </a:t>
            </a:r>
            <a:r>
              <a:rPr lang="en-US" b="1" dirty="0">
                <a:solidFill>
                  <a:srgbClr val="00B050"/>
                </a:solidFill>
              </a:rPr>
              <a:t>Squid</a:t>
            </a:r>
            <a:endParaRPr lang="it-IT" b="1" dirty="0"/>
          </a:p>
          <a:p>
            <a:pPr marL="0" indent="0">
              <a:lnSpc>
                <a:spcPct val="90000"/>
              </a:lnSpc>
              <a:spcBef>
                <a:spcPts val="400"/>
              </a:spcBef>
              <a:buFont typeface="MetricHPE" panose="020B0503030202060203" pitchFamily="34" charset="0"/>
              <a:buNone/>
            </a:pPr>
            <a:r>
              <a:rPr lang="it-IT" b="1" dirty="0"/>
              <a:t>NOTE : </a:t>
            </a:r>
            <a:r>
              <a:rPr lang="en-US" dirty="0"/>
              <a:t>the requests per second are much less frequent than the size small, in fact we can see that in the Y-axis of the graph it goes from 0 to 5 while for the small it went from 0 to 8000. The performances of the 3 </a:t>
            </a:r>
            <a:r>
              <a:rPr lang="en-US" dirty="0" err="1"/>
              <a:t>vnf</a:t>
            </a:r>
            <a:r>
              <a:rPr lang="en-US" dirty="0"/>
              <a:t> remain the same as those seen for the small size therefore (</a:t>
            </a:r>
            <a:r>
              <a:rPr lang="en-US" b="1" dirty="0">
                <a:solidFill>
                  <a:srgbClr val="0082C9"/>
                </a:solidFill>
              </a:rPr>
              <a:t>nginx</a:t>
            </a:r>
            <a:r>
              <a:rPr lang="en-US" dirty="0"/>
              <a:t> dominates), also you may notice that </a:t>
            </a:r>
            <a:r>
              <a:rPr lang="en-US" dirty="0" err="1"/>
              <a:t>nginix</a:t>
            </a:r>
            <a:r>
              <a:rPr lang="en-US" dirty="0"/>
              <a:t> has a lot of outliners.</a:t>
            </a:r>
            <a:endParaRPr lang="en-GB" dirty="0" err="1"/>
          </a:p>
        </p:txBody>
      </p:sp>
    </p:spTree>
    <p:extLst>
      <p:ext uri="{BB962C8B-B14F-4D97-AF65-F5344CB8AC3E}">
        <p14:creationId xmlns:p14="http://schemas.microsoft.com/office/powerpoint/2010/main" val="282716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EDDA7BB-FF43-4B9E-884C-5FCA7A59F91E}"/>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9B0D6798-97EA-4223-91F6-15D0A6D5BD1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35</a:t>
            </a:fld>
            <a:endParaRPr lang="en-US" dirty="0"/>
          </a:p>
        </p:txBody>
      </p:sp>
      <p:sp>
        <p:nvSpPr>
          <p:cNvPr id="5" name="Title 4">
            <a:extLst>
              <a:ext uri="{FF2B5EF4-FFF2-40B4-BE49-F238E27FC236}">
                <a16:creationId xmlns:a16="http://schemas.microsoft.com/office/drawing/2014/main" id="{ABF444DA-DBFB-48C4-AB0E-3DCF72576786}"/>
              </a:ext>
            </a:extLst>
          </p:cNvPr>
          <p:cNvSpPr>
            <a:spLocks noGrp="1"/>
          </p:cNvSpPr>
          <p:nvPr>
            <p:ph type="title"/>
          </p:nvPr>
        </p:nvSpPr>
        <p:spPr/>
        <p:txBody>
          <a:bodyPr/>
          <a:lstStyle/>
          <a:p>
            <a:r>
              <a:rPr lang="en-US" dirty="0"/>
              <a:t>VNF CHARTS – </a:t>
            </a:r>
            <a:r>
              <a:rPr lang="en-US" dirty="0">
                <a:solidFill>
                  <a:srgbClr val="7030A0"/>
                </a:solidFill>
              </a:rPr>
              <a:t>big size </a:t>
            </a:r>
            <a:r>
              <a:rPr lang="en-US" dirty="0"/>
              <a:t>(2)</a:t>
            </a:r>
            <a:endParaRPr lang="en-GB" dirty="0"/>
          </a:p>
        </p:txBody>
      </p:sp>
      <p:pic>
        <p:nvPicPr>
          <p:cNvPr id="6" name="Picture 5">
            <a:extLst>
              <a:ext uri="{FF2B5EF4-FFF2-40B4-BE49-F238E27FC236}">
                <a16:creationId xmlns:a16="http://schemas.microsoft.com/office/drawing/2014/main" id="{D2BC3A31-B4BB-4FF9-B3BE-0924ED708D34}"/>
              </a:ext>
            </a:extLst>
          </p:cNvPr>
          <p:cNvPicPr>
            <a:picLocks noChangeAspect="1"/>
          </p:cNvPicPr>
          <p:nvPr/>
        </p:nvPicPr>
        <p:blipFill>
          <a:blip r:embed="rId3"/>
          <a:stretch>
            <a:fillRect/>
          </a:stretch>
        </p:blipFill>
        <p:spPr>
          <a:xfrm>
            <a:off x="0" y="1357956"/>
            <a:ext cx="12192000" cy="2071044"/>
          </a:xfrm>
          <a:prstGeom prst="rect">
            <a:avLst/>
          </a:prstGeom>
        </p:spPr>
      </p:pic>
      <p:sp>
        <p:nvSpPr>
          <p:cNvPr id="7" name="TextBox 6">
            <a:extLst>
              <a:ext uri="{FF2B5EF4-FFF2-40B4-BE49-F238E27FC236}">
                <a16:creationId xmlns:a16="http://schemas.microsoft.com/office/drawing/2014/main" id="{10B59C07-7D8B-4ABF-B160-FC6957824F17}"/>
              </a:ext>
            </a:extLst>
          </p:cNvPr>
          <p:cNvSpPr txBox="1"/>
          <p:nvPr/>
        </p:nvSpPr>
        <p:spPr>
          <a:xfrm>
            <a:off x="3105203" y="902011"/>
            <a:ext cx="6175418" cy="3693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it-IT" sz="2000" b="1" dirty="0">
                <a:solidFill>
                  <a:srgbClr val="01A982"/>
                </a:solidFill>
              </a:rPr>
              <a:t>COMPLETED REQUESTS </a:t>
            </a:r>
            <a:endParaRPr lang="en-GB" sz="2000" b="1" dirty="0" err="1">
              <a:solidFill>
                <a:srgbClr val="01A982"/>
              </a:solidFill>
            </a:endParaRPr>
          </a:p>
        </p:txBody>
      </p:sp>
      <p:sp>
        <p:nvSpPr>
          <p:cNvPr id="8" name="TextBox 7">
            <a:extLst>
              <a:ext uri="{FF2B5EF4-FFF2-40B4-BE49-F238E27FC236}">
                <a16:creationId xmlns:a16="http://schemas.microsoft.com/office/drawing/2014/main" id="{E1D22287-2843-4C8D-AAD6-D39BB2A4DB4F}"/>
              </a:ext>
            </a:extLst>
          </p:cNvPr>
          <p:cNvSpPr txBox="1"/>
          <p:nvPr/>
        </p:nvSpPr>
        <p:spPr>
          <a:xfrm>
            <a:off x="285743" y="3755366"/>
            <a:ext cx="11601457" cy="163326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it-IT" b="1" dirty="0"/>
              <a:t>NOTE : </a:t>
            </a:r>
            <a:r>
              <a:rPr lang="en-US" dirty="0"/>
              <a:t>I generated the graphs (</a:t>
            </a:r>
            <a:r>
              <a:rPr lang="en-US" b="1" dirty="0" err="1"/>
              <a:t>lmplot</a:t>
            </a:r>
            <a:r>
              <a:rPr lang="en-US" dirty="0"/>
              <a:t>) related to the completed requests (Y-axis) and </a:t>
            </a:r>
            <a:r>
              <a:rPr lang="en-US" dirty="0" err="1"/>
              <a:t>cpu</a:t>
            </a:r>
            <a:r>
              <a:rPr lang="en-US" dirty="0"/>
              <a:t> bandwidth (X-axis) , as you can see in this case </a:t>
            </a:r>
            <a:r>
              <a:rPr lang="en-US" b="1" dirty="0">
                <a:solidFill>
                  <a:srgbClr val="0A89CC"/>
                </a:solidFill>
              </a:rPr>
              <a:t>NGINX</a:t>
            </a:r>
            <a:r>
              <a:rPr lang="en-US" dirty="0"/>
              <a:t> completes many more requests with the same CPU usage than </a:t>
            </a:r>
            <a:r>
              <a:rPr lang="en-US" b="1" dirty="0" err="1">
                <a:solidFill>
                  <a:schemeClr val="accent5"/>
                </a:solidFill>
              </a:rPr>
              <a:t>HAproxy</a:t>
            </a:r>
            <a:r>
              <a:rPr lang="en-US" dirty="0"/>
              <a:t> / </a:t>
            </a:r>
            <a:r>
              <a:rPr lang="en-US" b="1" dirty="0">
                <a:solidFill>
                  <a:srgbClr val="00B050"/>
                </a:solidFill>
              </a:rPr>
              <a:t>Squid .</a:t>
            </a:r>
            <a:r>
              <a:rPr lang="it-IT" dirty="0"/>
              <a:t> </a:t>
            </a:r>
            <a:r>
              <a:rPr lang="en-US" dirty="0"/>
              <a:t>The completed requests are much lower in the big size than in the small (in the hundreds, while for the small in the thousands). Same comments related to small size, here with 80 to 90 % of </a:t>
            </a:r>
            <a:r>
              <a:rPr lang="en-US" dirty="0" err="1"/>
              <a:t>cpu</a:t>
            </a:r>
            <a:r>
              <a:rPr lang="en-US" dirty="0"/>
              <a:t> usage 220 – 260 requests are complete , in the small size with the same </a:t>
            </a:r>
            <a:r>
              <a:rPr lang="en-US" dirty="0" err="1"/>
              <a:t>cpu</a:t>
            </a:r>
            <a:r>
              <a:rPr lang="en-US" dirty="0"/>
              <a:t> usage 400.000 – 450.000 requests!  There are several outliers for the nginx part</a:t>
            </a:r>
            <a:endParaRPr lang="it-IT" dirty="0"/>
          </a:p>
        </p:txBody>
      </p:sp>
    </p:spTree>
    <p:extLst>
      <p:ext uri="{BB962C8B-B14F-4D97-AF65-F5344CB8AC3E}">
        <p14:creationId xmlns:p14="http://schemas.microsoft.com/office/powerpoint/2010/main" val="244657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EFA42C-076D-4FB3-9C98-DC4E1227171D}"/>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53334570-8CD4-47FA-861F-30E310B8F400}"/>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36</a:t>
            </a:fld>
            <a:endParaRPr lang="en-US" dirty="0"/>
          </a:p>
        </p:txBody>
      </p:sp>
      <p:sp>
        <p:nvSpPr>
          <p:cNvPr id="5" name="Title 4">
            <a:extLst>
              <a:ext uri="{FF2B5EF4-FFF2-40B4-BE49-F238E27FC236}">
                <a16:creationId xmlns:a16="http://schemas.microsoft.com/office/drawing/2014/main" id="{012951A1-445A-4106-B5FE-661D94B9F6C2}"/>
              </a:ext>
            </a:extLst>
          </p:cNvPr>
          <p:cNvSpPr>
            <a:spLocks noGrp="1"/>
          </p:cNvSpPr>
          <p:nvPr>
            <p:ph type="title"/>
          </p:nvPr>
        </p:nvSpPr>
        <p:spPr/>
        <p:txBody>
          <a:bodyPr/>
          <a:lstStyle/>
          <a:p>
            <a:r>
              <a:rPr lang="it-IT" dirty="0"/>
              <a:t>VNF CHARTS – </a:t>
            </a:r>
            <a:r>
              <a:rPr lang="it-IT" dirty="0">
                <a:solidFill>
                  <a:srgbClr val="7030A0"/>
                </a:solidFill>
              </a:rPr>
              <a:t>big size </a:t>
            </a:r>
            <a:r>
              <a:rPr lang="it-IT" dirty="0"/>
              <a:t>(2)</a:t>
            </a:r>
            <a:endParaRPr lang="en-GB" dirty="0"/>
          </a:p>
        </p:txBody>
      </p:sp>
      <p:pic>
        <p:nvPicPr>
          <p:cNvPr id="10" name="Picture 9">
            <a:extLst>
              <a:ext uri="{FF2B5EF4-FFF2-40B4-BE49-F238E27FC236}">
                <a16:creationId xmlns:a16="http://schemas.microsoft.com/office/drawing/2014/main" id="{597BD832-7E05-4CD1-8224-AED205F0FECD}"/>
              </a:ext>
            </a:extLst>
          </p:cNvPr>
          <p:cNvPicPr>
            <a:picLocks noChangeAspect="1"/>
          </p:cNvPicPr>
          <p:nvPr/>
        </p:nvPicPr>
        <p:blipFill>
          <a:blip r:embed="rId3"/>
          <a:stretch>
            <a:fillRect/>
          </a:stretch>
        </p:blipFill>
        <p:spPr>
          <a:xfrm>
            <a:off x="120284" y="1432725"/>
            <a:ext cx="12192000" cy="2071044"/>
          </a:xfrm>
          <a:prstGeom prst="rect">
            <a:avLst/>
          </a:prstGeom>
        </p:spPr>
      </p:pic>
      <p:sp>
        <p:nvSpPr>
          <p:cNvPr id="11" name="TextBox 10">
            <a:extLst>
              <a:ext uri="{FF2B5EF4-FFF2-40B4-BE49-F238E27FC236}">
                <a16:creationId xmlns:a16="http://schemas.microsoft.com/office/drawing/2014/main" id="{1560F114-A7A7-4BAE-BB77-CDD7A28CD3E9}"/>
              </a:ext>
            </a:extLst>
          </p:cNvPr>
          <p:cNvSpPr txBox="1"/>
          <p:nvPr/>
        </p:nvSpPr>
        <p:spPr>
          <a:xfrm>
            <a:off x="2791728" y="890919"/>
            <a:ext cx="6120684" cy="3693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it-IT" sz="2000" b="1" dirty="0">
                <a:solidFill>
                  <a:srgbClr val="01A982"/>
                </a:solidFill>
              </a:rPr>
              <a:t>MEAN TIME PER REQUEST</a:t>
            </a:r>
            <a:endParaRPr lang="en-GB" sz="2000" b="1" dirty="0" err="1">
              <a:solidFill>
                <a:srgbClr val="01A982"/>
              </a:solidFill>
            </a:endParaRPr>
          </a:p>
        </p:txBody>
      </p:sp>
      <p:sp>
        <p:nvSpPr>
          <p:cNvPr id="4" name="TextBox 3">
            <a:extLst>
              <a:ext uri="{FF2B5EF4-FFF2-40B4-BE49-F238E27FC236}">
                <a16:creationId xmlns:a16="http://schemas.microsoft.com/office/drawing/2014/main" id="{46EABF92-6854-4EAC-8924-1830B9846A16}"/>
              </a:ext>
            </a:extLst>
          </p:cNvPr>
          <p:cNvSpPr txBox="1"/>
          <p:nvPr/>
        </p:nvSpPr>
        <p:spPr>
          <a:xfrm>
            <a:off x="356559" y="3366594"/>
            <a:ext cx="11530641" cy="2349844"/>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it-IT" dirty="0"/>
              <a:t>The </a:t>
            </a:r>
            <a:r>
              <a:rPr lang="it-IT" b="1" dirty="0"/>
              <a:t>mean_time_per_requests </a:t>
            </a:r>
            <a:r>
              <a:rPr lang="en-US" dirty="0"/>
              <a:t>tells you the average amount of time it took for a concurrent group of requests to process. Time per request (mean, across all concurrent requests) . As </a:t>
            </a:r>
            <a:r>
              <a:rPr lang="en-US" dirty="0" err="1"/>
              <a:t>cpu</a:t>
            </a:r>
            <a:r>
              <a:rPr lang="en-US" dirty="0"/>
              <a:t> usage increases, the mean time of requests decreases. The result obtained is consistent with that seen in all the correlations matrix (negative number).</a:t>
            </a:r>
          </a:p>
          <a:p>
            <a:pPr marL="0" indent="0">
              <a:lnSpc>
                <a:spcPct val="90000"/>
              </a:lnSpc>
              <a:spcBef>
                <a:spcPts val="400"/>
              </a:spcBef>
              <a:buFont typeface="MetricHPE" panose="020B0503030202060203" pitchFamily="34" charset="0"/>
              <a:buNone/>
            </a:pPr>
            <a:r>
              <a:rPr lang="en-US" b="1" dirty="0"/>
              <a:t>NOTE : </a:t>
            </a:r>
            <a:r>
              <a:rPr lang="en-US" dirty="0"/>
              <a:t>In the big size the mean time per requests is very big respect the small size because large packets take longer to process, otherwise the same comments made in the small case apply.                                                                                </a:t>
            </a:r>
          </a:p>
        </p:txBody>
      </p:sp>
    </p:spTree>
    <p:extLst>
      <p:ext uri="{BB962C8B-B14F-4D97-AF65-F5344CB8AC3E}">
        <p14:creationId xmlns:p14="http://schemas.microsoft.com/office/powerpoint/2010/main" val="119797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B20A63-3681-4B11-AFB6-F556D718A7FB}"/>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4501C63E-5160-4505-A015-E333ACAAD832}"/>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37</a:t>
            </a:fld>
            <a:endParaRPr lang="en-US" dirty="0"/>
          </a:p>
        </p:txBody>
      </p:sp>
      <p:sp>
        <p:nvSpPr>
          <p:cNvPr id="5" name="Title 4">
            <a:extLst>
              <a:ext uri="{FF2B5EF4-FFF2-40B4-BE49-F238E27FC236}">
                <a16:creationId xmlns:a16="http://schemas.microsoft.com/office/drawing/2014/main" id="{A45C8183-C8D4-4540-A537-0CF4A5F2BF97}"/>
              </a:ext>
            </a:extLst>
          </p:cNvPr>
          <p:cNvSpPr>
            <a:spLocks noGrp="1"/>
          </p:cNvSpPr>
          <p:nvPr>
            <p:ph type="title"/>
          </p:nvPr>
        </p:nvSpPr>
        <p:spPr/>
        <p:txBody>
          <a:bodyPr/>
          <a:lstStyle/>
          <a:p>
            <a:r>
              <a:rPr lang="it-IT" dirty="0"/>
              <a:t>VNF CHARTS – </a:t>
            </a:r>
            <a:r>
              <a:rPr lang="it-IT" dirty="0">
                <a:solidFill>
                  <a:srgbClr val="7030A0"/>
                </a:solidFill>
              </a:rPr>
              <a:t>BIG SIZE </a:t>
            </a:r>
            <a:r>
              <a:rPr lang="it-IT" dirty="0"/>
              <a:t>(3) </a:t>
            </a:r>
            <a:endParaRPr lang="en-GB" dirty="0"/>
          </a:p>
        </p:txBody>
      </p:sp>
      <p:pic>
        <p:nvPicPr>
          <p:cNvPr id="6" name="Picture 5">
            <a:extLst>
              <a:ext uri="{FF2B5EF4-FFF2-40B4-BE49-F238E27FC236}">
                <a16:creationId xmlns:a16="http://schemas.microsoft.com/office/drawing/2014/main" id="{96DF873A-B6B5-47C9-BFD6-FD49E88D2EC5}"/>
              </a:ext>
            </a:extLst>
          </p:cNvPr>
          <p:cNvPicPr>
            <a:picLocks noChangeAspect="1"/>
          </p:cNvPicPr>
          <p:nvPr/>
        </p:nvPicPr>
        <p:blipFill>
          <a:blip r:embed="rId3"/>
          <a:stretch>
            <a:fillRect/>
          </a:stretch>
        </p:blipFill>
        <p:spPr>
          <a:xfrm>
            <a:off x="46008" y="1357956"/>
            <a:ext cx="12192000" cy="2071044"/>
          </a:xfrm>
          <a:prstGeom prst="rect">
            <a:avLst/>
          </a:prstGeom>
        </p:spPr>
      </p:pic>
      <p:sp>
        <p:nvSpPr>
          <p:cNvPr id="7" name="TextBox 6">
            <a:extLst>
              <a:ext uri="{FF2B5EF4-FFF2-40B4-BE49-F238E27FC236}">
                <a16:creationId xmlns:a16="http://schemas.microsoft.com/office/drawing/2014/main" id="{95101880-2F5E-4316-93D2-1E8AACFFBCDF}"/>
              </a:ext>
            </a:extLst>
          </p:cNvPr>
          <p:cNvSpPr txBox="1"/>
          <p:nvPr/>
        </p:nvSpPr>
        <p:spPr>
          <a:xfrm>
            <a:off x="2479183" y="942684"/>
            <a:ext cx="6722770" cy="3693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it-IT" sz="2000" b="1" dirty="0">
                <a:solidFill>
                  <a:srgbClr val="01A982"/>
                </a:solidFill>
              </a:rPr>
              <a:t>HTML TRANSFER BYTE</a:t>
            </a:r>
            <a:endParaRPr lang="en-GB" sz="2000" b="1" dirty="0" err="1">
              <a:solidFill>
                <a:srgbClr val="01A982"/>
              </a:solidFill>
            </a:endParaRPr>
          </a:p>
        </p:txBody>
      </p:sp>
      <p:sp>
        <p:nvSpPr>
          <p:cNvPr id="8" name="TextBox 7">
            <a:extLst>
              <a:ext uri="{FF2B5EF4-FFF2-40B4-BE49-F238E27FC236}">
                <a16:creationId xmlns:a16="http://schemas.microsoft.com/office/drawing/2014/main" id="{66841288-B348-4E19-B166-3E795E0A6AB2}"/>
              </a:ext>
            </a:extLst>
          </p:cNvPr>
          <p:cNvSpPr txBox="1"/>
          <p:nvPr/>
        </p:nvSpPr>
        <p:spPr>
          <a:xfrm>
            <a:off x="342181" y="3860617"/>
            <a:ext cx="11599653" cy="145498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The graphs relating to </a:t>
            </a:r>
            <a:r>
              <a:rPr lang="en-US" b="1" dirty="0"/>
              <a:t>html transfer byte</a:t>
            </a:r>
            <a:r>
              <a:rPr lang="en-US" dirty="0"/>
              <a:t> it was possible to create them only for the big size part. In this case the Y-axis contains a very large scale of values, </a:t>
            </a:r>
            <a:r>
              <a:rPr lang="en-US" b="1" dirty="0"/>
              <a:t>1e11</a:t>
            </a:r>
            <a:r>
              <a:rPr lang="en-US" dirty="0"/>
              <a:t> means 100000000000. In fact, the bytes transferred are many more when the size of each single packet increases. Also in this case for the same use of the </a:t>
            </a:r>
            <a:r>
              <a:rPr lang="en-US" dirty="0" err="1"/>
              <a:t>cpu</a:t>
            </a:r>
            <a:r>
              <a:rPr lang="en-US" dirty="0"/>
              <a:t> bandwidth in the 3 cases </a:t>
            </a:r>
            <a:r>
              <a:rPr lang="en-US" b="1" dirty="0">
                <a:solidFill>
                  <a:srgbClr val="0082C9"/>
                </a:solidFill>
              </a:rPr>
              <a:t>nginx</a:t>
            </a:r>
            <a:r>
              <a:rPr lang="en-US" dirty="0"/>
              <a:t> dominates, then follows </a:t>
            </a:r>
            <a:r>
              <a:rPr lang="en-US" b="1" dirty="0" err="1">
                <a:solidFill>
                  <a:schemeClr val="accent5"/>
                </a:solidFill>
              </a:rPr>
              <a:t>haproxy</a:t>
            </a:r>
            <a:r>
              <a:rPr lang="en-US" dirty="0"/>
              <a:t> and lastly </a:t>
            </a:r>
            <a:r>
              <a:rPr lang="en-US" b="1" dirty="0">
                <a:solidFill>
                  <a:srgbClr val="00B050"/>
                </a:solidFill>
              </a:rPr>
              <a:t>squid</a:t>
            </a:r>
            <a:r>
              <a:rPr lang="en-US" dirty="0"/>
              <a:t> which only manages to process less than half of the packets (compared to the other two </a:t>
            </a:r>
            <a:r>
              <a:rPr lang="en-US" dirty="0" err="1"/>
              <a:t>vnf</a:t>
            </a:r>
            <a:r>
              <a:rPr lang="en-US" dirty="0"/>
              <a:t>) referring to the use of the </a:t>
            </a:r>
            <a:r>
              <a:rPr lang="en-US" dirty="0" err="1"/>
              <a:t>cpu</a:t>
            </a:r>
            <a:r>
              <a:rPr lang="en-US" dirty="0"/>
              <a:t> that goes from </a:t>
            </a:r>
            <a:r>
              <a:rPr lang="en-US" b="1" dirty="0"/>
              <a:t>80 to 100% </a:t>
            </a:r>
            <a:r>
              <a:rPr lang="en-US" dirty="0"/>
              <a:t>. In the lower left part of the graph we can see many outliers. </a:t>
            </a:r>
            <a:endParaRPr lang="en-GB" dirty="0" err="1"/>
          </a:p>
        </p:txBody>
      </p:sp>
    </p:spTree>
    <p:extLst>
      <p:ext uri="{BB962C8B-B14F-4D97-AF65-F5344CB8AC3E}">
        <p14:creationId xmlns:p14="http://schemas.microsoft.com/office/powerpoint/2010/main" val="237291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0C4268-209C-4282-A6D3-F3B690C38643}"/>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34BCCBEC-BB95-4A18-8387-69E15DFFE9DD}"/>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38</a:t>
            </a:fld>
            <a:endParaRPr lang="en-US" dirty="0"/>
          </a:p>
        </p:txBody>
      </p:sp>
      <p:sp>
        <p:nvSpPr>
          <p:cNvPr id="5" name="Title 4">
            <a:extLst>
              <a:ext uri="{FF2B5EF4-FFF2-40B4-BE49-F238E27FC236}">
                <a16:creationId xmlns:a16="http://schemas.microsoft.com/office/drawing/2014/main" id="{F688C0C2-B3F1-4464-8171-BD5C79296B5F}"/>
              </a:ext>
            </a:extLst>
          </p:cNvPr>
          <p:cNvSpPr>
            <a:spLocks noGrp="1"/>
          </p:cNvSpPr>
          <p:nvPr>
            <p:ph type="title"/>
          </p:nvPr>
        </p:nvSpPr>
        <p:spPr/>
        <p:txBody>
          <a:bodyPr/>
          <a:lstStyle/>
          <a:p>
            <a:r>
              <a:rPr lang="it-IT" dirty="0"/>
              <a:t>VNF CHARTS – </a:t>
            </a:r>
            <a:r>
              <a:rPr lang="it-IT" dirty="0">
                <a:solidFill>
                  <a:srgbClr val="7030A0"/>
                </a:solidFill>
              </a:rPr>
              <a:t>big size </a:t>
            </a:r>
            <a:r>
              <a:rPr lang="it-IT" dirty="0"/>
              <a:t>(4)</a:t>
            </a:r>
            <a:endParaRPr lang="en-GB" dirty="0"/>
          </a:p>
        </p:txBody>
      </p:sp>
      <p:pic>
        <p:nvPicPr>
          <p:cNvPr id="7" name="Picture 6">
            <a:extLst>
              <a:ext uri="{FF2B5EF4-FFF2-40B4-BE49-F238E27FC236}">
                <a16:creationId xmlns:a16="http://schemas.microsoft.com/office/drawing/2014/main" id="{B88B3C3D-1A5F-48DB-9510-2F3CF876A860}"/>
              </a:ext>
            </a:extLst>
          </p:cNvPr>
          <p:cNvPicPr>
            <a:picLocks noChangeAspect="1"/>
          </p:cNvPicPr>
          <p:nvPr/>
        </p:nvPicPr>
        <p:blipFill>
          <a:blip r:embed="rId3"/>
          <a:stretch>
            <a:fillRect/>
          </a:stretch>
        </p:blipFill>
        <p:spPr>
          <a:xfrm>
            <a:off x="104328" y="1624549"/>
            <a:ext cx="12192000" cy="2071044"/>
          </a:xfrm>
          <a:prstGeom prst="rect">
            <a:avLst/>
          </a:prstGeom>
        </p:spPr>
      </p:pic>
      <p:sp>
        <p:nvSpPr>
          <p:cNvPr id="8" name="TextBox 7">
            <a:extLst>
              <a:ext uri="{FF2B5EF4-FFF2-40B4-BE49-F238E27FC236}">
                <a16:creationId xmlns:a16="http://schemas.microsoft.com/office/drawing/2014/main" id="{E0316848-4F5D-4DA0-A800-D698BF13AC6F}"/>
              </a:ext>
            </a:extLst>
          </p:cNvPr>
          <p:cNvSpPr txBox="1"/>
          <p:nvPr/>
        </p:nvSpPr>
        <p:spPr>
          <a:xfrm>
            <a:off x="2906747" y="981118"/>
            <a:ext cx="6133562" cy="3693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it-IT" sz="2000" b="1" dirty="0">
                <a:solidFill>
                  <a:srgbClr val="01A982"/>
                </a:solidFill>
              </a:rPr>
              <a:t>TOTAL TRANSFER BYTE</a:t>
            </a:r>
            <a:endParaRPr lang="en-GB" sz="2000" b="1" dirty="0" err="1">
              <a:solidFill>
                <a:srgbClr val="01A982"/>
              </a:solidFill>
            </a:endParaRPr>
          </a:p>
        </p:txBody>
      </p:sp>
      <p:sp>
        <p:nvSpPr>
          <p:cNvPr id="4" name="TextBox 3">
            <a:extLst>
              <a:ext uri="{FF2B5EF4-FFF2-40B4-BE49-F238E27FC236}">
                <a16:creationId xmlns:a16="http://schemas.microsoft.com/office/drawing/2014/main" id="{4C30BC31-A50A-4B3B-A6D4-93BCBAF933D5}"/>
              </a:ext>
            </a:extLst>
          </p:cNvPr>
          <p:cNvSpPr txBox="1"/>
          <p:nvPr/>
        </p:nvSpPr>
        <p:spPr>
          <a:xfrm>
            <a:off x="612475" y="3695593"/>
            <a:ext cx="10967049" cy="1477992"/>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In the graphs above we can see how the </a:t>
            </a:r>
            <a:r>
              <a:rPr lang="en-US" dirty="0" err="1"/>
              <a:t>cpu</a:t>
            </a:r>
            <a:r>
              <a:rPr lang="en-US" dirty="0"/>
              <a:t> bandwidth increases as the bytes transferred per second increase. In this case, </a:t>
            </a:r>
            <a:r>
              <a:rPr lang="en-US" b="1" dirty="0">
                <a:solidFill>
                  <a:srgbClr val="0070C0"/>
                </a:solidFill>
              </a:rPr>
              <a:t>nginx</a:t>
            </a:r>
            <a:r>
              <a:rPr lang="en-US" dirty="0"/>
              <a:t> and </a:t>
            </a:r>
            <a:r>
              <a:rPr lang="en-US" b="1" dirty="0" err="1">
                <a:solidFill>
                  <a:schemeClr val="accent5"/>
                </a:solidFill>
              </a:rPr>
              <a:t>haproxy</a:t>
            </a:r>
            <a:r>
              <a:rPr lang="en-US" dirty="0"/>
              <a:t> have similar trends compare to </a:t>
            </a:r>
            <a:r>
              <a:rPr lang="en-US" b="1" dirty="0">
                <a:solidFill>
                  <a:srgbClr val="00B050"/>
                </a:solidFill>
              </a:rPr>
              <a:t>squid</a:t>
            </a:r>
            <a:r>
              <a:rPr lang="en-US" dirty="0"/>
              <a:t>. In the small size nginx and </a:t>
            </a:r>
            <a:r>
              <a:rPr lang="en-US" dirty="0" err="1"/>
              <a:t>haproxy</a:t>
            </a:r>
            <a:r>
              <a:rPr lang="en-US" dirty="0"/>
              <a:t> had a similar trends .                        It can be seen that even in this case the scale of the Y-axis is different much larger. </a:t>
            </a:r>
            <a:endParaRPr lang="en-GB" dirty="0" err="1"/>
          </a:p>
        </p:txBody>
      </p:sp>
    </p:spTree>
    <p:extLst>
      <p:ext uri="{BB962C8B-B14F-4D97-AF65-F5344CB8AC3E}">
        <p14:creationId xmlns:p14="http://schemas.microsoft.com/office/powerpoint/2010/main" val="400593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9D7BD1-8E48-4645-ABF1-E66AC38E1769}"/>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06AA5CE8-FD4A-4FE9-9E85-47D2C6BDA9ED}"/>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39</a:t>
            </a:fld>
            <a:endParaRPr lang="en-US" dirty="0"/>
          </a:p>
        </p:txBody>
      </p:sp>
      <p:sp>
        <p:nvSpPr>
          <p:cNvPr id="5" name="Title 4">
            <a:extLst>
              <a:ext uri="{FF2B5EF4-FFF2-40B4-BE49-F238E27FC236}">
                <a16:creationId xmlns:a16="http://schemas.microsoft.com/office/drawing/2014/main" id="{A1D2BA38-1BF6-4FA9-B7A3-75EC7A503805}"/>
              </a:ext>
            </a:extLst>
          </p:cNvPr>
          <p:cNvSpPr>
            <a:spLocks noGrp="1"/>
          </p:cNvSpPr>
          <p:nvPr>
            <p:ph type="title"/>
          </p:nvPr>
        </p:nvSpPr>
        <p:spPr/>
        <p:txBody>
          <a:bodyPr/>
          <a:lstStyle/>
          <a:p>
            <a:r>
              <a:rPr lang="it-IT" dirty="0"/>
              <a:t>VNF CHARTS – </a:t>
            </a:r>
            <a:r>
              <a:rPr lang="it-IT" dirty="0">
                <a:solidFill>
                  <a:srgbClr val="7030A0"/>
                </a:solidFill>
              </a:rPr>
              <a:t>big size </a:t>
            </a:r>
            <a:r>
              <a:rPr lang="it-IT" dirty="0"/>
              <a:t>(4)</a:t>
            </a:r>
            <a:endParaRPr lang="en-GB" dirty="0"/>
          </a:p>
        </p:txBody>
      </p:sp>
      <p:pic>
        <p:nvPicPr>
          <p:cNvPr id="6" name="Picture 5">
            <a:extLst>
              <a:ext uri="{FF2B5EF4-FFF2-40B4-BE49-F238E27FC236}">
                <a16:creationId xmlns:a16="http://schemas.microsoft.com/office/drawing/2014/main" id="{0384D6E1-192E-4737-A062-92879D7AABE2}"/>
              </a:ext>
            </a:extLst>
          </p:cNvPr>
          <p:cNvPicPr>
            <a:picLocks noChangeAspect="1"/>
          </p:cNvPicPr>
          <p:nvPr/>
        </p:nvPicPr>
        <p:blipFill rotWithShape="1">
          <a:blip r:embed="rId3"/>
          <a:srcRect r="73591"/>
          <a:stretch/>
        </p:blipFill>
        <p:spPr>
          <a:xfrm>
            <a:off x="2449311" y="1420363"/>
            <a:ext cx="2932307" cy="1886170"/>
          </a:xfrm>
          <a:prstGeom prst="rect">
            <a:avLst/>
          </a:prstGeom>
        </p:spPr>
      </p:pic>
      <p:sp>
        <p:nvSpPr>
          <p:cNvPr id="7" name="TextBox 6">
            <a:extLst>
              <a:ext uri="{FF2B5EF4-FFF2-40B4-BE49-F238E27FC236}">
                <a16:creationId xmlns:a16="http://schemas.microsoft.com/office/drawing/2014/main" id="{A499189A-8786-42CA-981F-FBD82F76ED08}"/>
              </a:ext>
            </a:extLst>
          </p:cNvPr>
          <p:cNvSpPr txBox="1"/>
          <p:nvPr/>
        </p:nvSpPr>
        <p:spPr>
          <a:xfrm>
            <a:off x="936807" y="1134131"/>
            <a:ext cx="6152880" cy="2862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it-IT" sz="1400" b="1" dirty="0">
                <a:solidFill>
                  <a:srgbClr val="01A982"/>
                </a:solidFill>
              </a:rPr>
              <a:t>FAILED REQUESTS </a:t>
            </a:r>
            <a:endParaRPr lang="en-GB" sz="1400" b="1" dirty="0" err="1">
              <a:solidFill>
                <a:srgbClr val="01A982"/>
              </a:solidFill>
            </a:endParaRPr>
          </a:p>
        </p:txBody>
      </p:sp>
      <p:sp>
        <p:nvSpPr>
          <p:cNvPr id="12" name="TextBox 11">
            <a:extLst>
              <a:ext uri="{FF2B5EF4-FFF2-40B4-BE49-F238E27FC236}">
                <a16:creationId xmlns:a16="http://schemas.microsoft.com/office/drawing/2014/main" id="{7B24D6CF-5AFA-43FB-B9CC-E341C6B911B3}"/>
              </a:ext>
            </a:extLst>
          </p:cNvPr>
          <p:cNvSpPr txBox="1"/>
          <p:nvPr/>
        </p:nvSpPr>
        <p:spPr>
          <a:xfrm>
            <a:off x="5946937" y="5257259"/>
            <a:ext cx="5319539" cy="1041215"/>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endParaRPr lang="en-GB" dirty="0" err="1"/>
          </a:p>
        </p:txBody>
      </p:sp>
      <p:sp>
        <p:nvSpPr>
          <p:cNvPr id="14" name="TextBox 13">
            <a:extLst>
              <a:ext uri="{FF2B5EF4-FFF2-40B4-BE49-F238E27FC236}">
                <a16:creationId xmlns:a16="http://schemas.microsoft.com/office/drawing/2014/main" id="{E333E07E-3869-4E54-9267-5870C8820C99}"/>
              </a:ext>
            </a:extLst>
          </p:cNvPr>
          <p:cNvSpPr txBox="1"/>
          <p:nvPr/>
        </p:nvSpPr>
        <p:spPr>
          <a:xfrm>
            <a:off x="6579327" y="1785700"/>
            <a:ext cx="3337226" cy="1321542"/>
          </a:xfrm>
          <a:prstGeom prst="rect">
            <a:avLst/>
          </a:prstGeom>
          <a:noFill/>
          <a:ln w="57150">
            <a:noFill/>
            <a:miter lim="800000"/>
          </a:ln>
        </p:spPr>
        <p:txBody>
          <a:bodyPr wrap="square" lIns="90000" tIns="90000" rIns="90000" bIns="90000" rtlCol="0" anchor="ctr" anchorCtr="0">
            <a:noAutofit/>
          </a:bodyPr>
          <a:lstStyle/>
          <a:p>
            <a:pPr algn="ctr">
              <a:lnSpc>
                <a:spcPct val="90000"/>
              </a:lnSpc>
              <a:spcBef>
                <a:spcPts val="400"/>
              </a:spcBef>
            </a:pPr>
            <a:r>
              <a:rPr lang="en-US" altLang="en-US" dirty="0">
                <a:solidFill>
                  <a:srgbClr val="202124"/>
                </a:solidFill>
              </a:rPr>
              <a:t>I</a:t>
            </a:r>
            <a:r>
              <a:rPr kumimoji="0" lang="en-US" altLang="en-US" sz="1800" b="0" i="0" u="none" strike="noStrike" cap="none" normalizeH="0" baseline="0" dirty="0">
                <a:ln>
                  <a:noFill/>
                </a:ln>
                <a:solidFill>
                  <a:srgbClr val="202124"/>
                </a:solidFill>
                <a:effectLst/>
              </a:rPr>
              <a:t>n this case we have only one graph with values ​​all equal to 0 (compared to the previous case “small” ) and it is the one in this slide.</a:t>
            </a:r>
            <a:r>
              <a:rPr kumimoji="0" lang="en-US" altLang="en-US" sz="1800" b="0" i="0" u="none" strike="noStrike" cap="none" normalizeH="0" baseline="0" dirty="0">
                <a:ln>
                  <a:noFill/>
                </a:ln>
                <a:solidFill>
                  <a:schemeClr val="tx1"/>
                </a:solidFill>
                <a:effectLst/>
              </a:rPr>
              <a:t> </a:t>
            </a:r>
          </a:p>
          <a:p>
            <a:pPr marL="0" indent="0" algn="ctr">
              <a:lnSpc>
                <a:spcPct val="90000"/>
              </a:lnSpc>
              <a:spcBef>
                <a:spcPts val="400"/>
              </a:spcBef>
              <a:buFont typeface="MetricHPE" panose="020B0503030202060203" pitchFamily="34" charset="0"/>
              <a:buNone/>
            </a:pPr>
            <a:endParaRPr lang="en-GB" dirty="0" err="1"/>
          </a:p>
        </p:txBody>
      </p:sp>
      <p:sp>
        <p:nvSpPr>
          <p:cNvPr id="19" name="TextBox 18">
            <a:extLst>
              <a:ext uri="{FF2B5EF4-FFF2-40B4-BE49-F238E27FC236}">
                <a16:creationId xmlns:a16="http://schemas.microsoft.com/office/drawing/2014/main" id="{FCF2E371-3696-409D-839E-AF55F817748C}"/>
              </a:ext>
            </a:extLst>
          </p:cNvPr>
          <p:cNvSpPr txBox="1"/>
          <p:nvPr/>
        </p:nvSpPr>
        <p:spPr>
          <a:xfrm>
            <a:off x="715459" y="3647992"/>
            <a:ext cx="10715222" cy="41158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b="1" dirty="0"/>
              <a:t>MAIN DIFFERENCES BETWEEN BIG AND SMALL SIZE CHARTS</a:t>
            </a:r>
            <a:endParaRPr lang="en-GB" b="1" dirty="0" err="1"/>
          </a:p>
        </p:txBody>
      </p:sp>
      <p:sp>
        <p:nvSpPr>
          <p:cNvPr id="20" name="TextBox 19">
            <a:extLst>
              <a:ext uri="{FF2B5EF4-FFF2-40B4-BE49-F238E27FC236}">
                <a16:creationId xmlns:a16="http://schemas.microsoft.com/office/drawing/2014/main" id="{AED5EB4F-4B33-4C04-B9C4-A58FF0C5D35C}"/>
              </a:ext>
            </a:extLst>
          </p:cNvPr>
          <p:cNvSpPr txBox="1"/>
          <p:nvPr/>
        </p:nvSpPr>
        <p:spPr>
          <a:xfrm>
            <a:off x="1539510" y="4275141"/>
            <a:ext cx="9569003" cy="1546713"/>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 The main difference lies in some metrics that change considerably their numerical results, for example in the SMALL size(0) the </a:t>
            </a:r>
            <a:r>
              <a:rPr lang="en-US" dirty="0" err="1"/>
              <a:t>mean_time_per_requests</a:t>
            </a:r>
            <a:r>
              <a:rPr lang="en-US" dirty="0"/>
              <a:t> it is much lower than the BIG size(1), as well as the </a:t>
            </a:r>
            <a:r>
              <a:rPr lang="en-US" dirty="0" err="1"/>
              <a:t>transfer_rate</a:t>
            </a:r>
            <a:r>
              <a:rPr lang="en-US" dirty="0"/>
              <a:t> per second (in bytes and </a:t>
            </a:r>
            <a:r>
              <a:rPr lang="en-US" dirty="0" err="1"/>
              <a:t>kbytes</a:t>
            </a:r>
            <a:r>
              <a:rPr lang="en-US" dirty="0"/>
              <a:t>). </a:t>
            </a:r>
          </a:p>
          <a:p>
            <a:pPr marL="0" indent="0">
              <a:lnSpc>
                <a:spcPct val="90000"/>
              </a:lnSpc>
              <a:spcBef>
                <a:spcPts val="400"/>
              </a:spcBef>
              <a:buFont typeface="MetricHPE" panose="020B0503030202060203" pitchFamily="34" charset="0"/>
              <a:buNone/>
            </a:pPr>
            <a:r>
              <a:rPr lang="en-US" dirty="0"/>
              <a:t>- On the contrary instead the </a:t>
            </a:r>
            <a:r>
              <a:rPr lang="en-US" dirty="0" err="1"/>
              <a:t>ab_requests_per_second</a:t>
            </a:r>
            <a:r>
              <a:rPr lang="en-US" dirty="0"/>
              <a:t> is much larger in the SMALL size(0) compared to the BIG size(1). In fact you can see in the graphs the change of scale in the Y axis.</a:t>
            </a:r>
          </a:p>
          <a:p>
            <a:pPr marL="0" indent="0">
              <a:lnSpc>
                <a:spcPct val="90000"/>
              </a:lnSpc>
              <a:spcBef>
                <a:spcPts val="400"/>
              </a:spcBef>
              <a:buFont typeface="MetricHPE" panose="020B0503030202060203" pitchFamily="34" charset="0"/>
              <a:buNone/>
            </a:pPr>
            <a:r>
              <a:rPr lang="en-US" dirty="0"/>
              <a:t>- In the big size we have also included the html transfer byte parameter in the small size we have all 0 values for these parameter </a:t>
            </a:r>
            <a:endParaRPr lang="en-GB" dirty="0" err="1"/>
          </a:p>
        </p:txBody>
      </p:sp>
    </p:spTree>
    <p:extLst>
      <p:ext uri="{BB962C8B-B14F-4D97-AF65-F5344CB8AC3E}">
        <p14:creationId xmlns:p14="http://schemas.microsoft.com/office/powerpoint/2010/main" val="190785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0DC831-480E-46B7-98F0-68948A71AACB}"/>
              </a:ext>
            </a:extLst>
          </p:cNvPr>
          <p:cNvSpPr>
            <a:spLocks noGrp="1"/>
          </p:cNvSpPr>
          <p:nvPr>
            <p:ph type="body" sz="half" idx="2"/>
          </p:nvPr>
        </p:nvSpPr>
        <p:spPr>
          <a:xfrm>
            <a:off x="193845" y="913112"/>
            <a:ext cx="5473858" cy="5096326"/>
          </a:xfrm>
        </p:spPr>
        <p:txBody>
          <a:bodyPr/>
          <a:lstStyle/>
          <a:p>
            <a:pPr algn="l" rtl="0" fontAlgn="base"/>
            <a:r>
              <a:rPr lang="en-US" sz="1800" b="0" i="0" u="none" strike="noStrike" dirty="0">
                <a:solidFill>
                  <a:srgbClr val="000000"/>
                </a:solidFill>
                <a:effectLst/>
                <a:latin typeface="MetricHPE" panose="020B0503030202060203" pitchFamily="34" charset="0"/>
              </a:rPr>
              <a:t>Compute resource consumption has emerged as a very important question today. Knowing, and being able to dynamically optimize resource consumption, for a particular workload, is very important because it not only directly impacts capital and operating expenses but has important impacts on the environment from the perspective of energy consumption and heat dissipation.</a:t>
            </a:r>
            <a:r>
              <a:rPr lang="en-US" sz="1800" b="0" i="0" dirty="0">
                <a:solidFill>
                  <a:srgbClr val="000000"/>
                </a:solidFill>
                <a:effectLst/>
                <a:latin typeface="MetricHPE" panose="020B0503030202060203" pitchFamily="34" charset="0"/>
              </a:rPr>
              <a:t>​</a:t>
            </a:r>
            <a:br>
              <a:rPr lang="en-US" sz="1800" b="0" i="0" dirty="0">
                <a:solidFill>
                  <a:srgbClr val="000000"/>
                </a:solidFill>
                <a:effectLst/>
                <a:latin typeface="MetricHPE" panose="020B0503030202060203" pitchFamily="34" charset="0"/>
              </a:rPr>
            </a:br>
            <a:r>
              <a:rPr lang="en-US" sz="1800" b="0" i="0" u="none" strike="noStrike" dirty="0">
                <a:solidFill>
                  <a:srgbClr val="000000"/>
                </a:solidFill>
                <a:effectLst/>
                <a:latin typeface="MetricHPE" panose="020B0503030202060203" pitchFamily="34" charset="0"/>
              </a:rPr>
              <a:t>As a consequence, we need to understand when we can </a:t>
            </a:r>
            <a:r>
              <a:rPr lang="en-US" sz="1800" b="1" i="0" u="none" strike="noStrike" dirty="0">
                <a:solidFill>
                  <a:srgbClr val="01A982"/>
                </a:solidFill>
                <a:effectLst/>
                <a:latin typeface="MetricHPE" panose="020B0503030202060203" pitchFamily="34" charset="0"/>
              </a:rPr>
              <a:t>scale up</a:t>
            </a:r>
            <a:r>
              <a:rPr lang="en-US" sz="1800" b="0" i="0" u="none" strike="noStrike" dirty="0">
                <a:solidFill>
                  <a:srgbClr val="000000"/>
                </a:solidFill>
                <a:effectLst/>
                <a:latin typeface="MetricHPE" panose="020B0503030202060203" pitchFamily="34" charset="0"/>
              </a:rPr>
              <a:t> (add more resources to easily handle peaks in workload demands) or </a:t>
            </a:r>
            <a:r>
              <a:rPr lang="en-US" sz="1800" b="1" i="0" u="none" strike="noStrike" dirty="0">
                <a:solidFill>
                  <a:srgbClr val="FF0000"/>
                </a:solidFill>
                <a:effectLst/>
                <a:latin typeface="MetricHPE" panose="020B0503030202060203" pitchFamily="34" charset="0"/>
              </a:rPr>
              <a:t>scale down </a:t>
            </a:r>
            <a:r>
              <a:rPr lang="en-US" sz="1800" b="0" i="0" u="none" strike="noStrike" dirty="0">
                <a:solidFill>
                  <a:srgbClr val="000000"/>
                </a:solidFill>
                <a:effectLst/>
                <a:latin typeface="MetricHPE" panose="020B0503030202060203" pitchFamily="34" charset="0"/>
              </a:rPr>
              <a:t>when resources are no longer needed (that is resource consumption returns to the original state to reduce costs and impacts to the environment).</a:t>
            </a:r>
            <a:r>
              <a:rPr lang="en-US" sz="1800" b="0" i="0" dirty="0">
                <a:solidFill>
                  <a:srgbClr val="000000"/>
                </a:solidFill>
                <a:effectLst/>
                <a:latin typeface="MetricHPE" panose="020B0503030202060203" pitchFamily="34" charset="0"/>
              </a:rPr>
              <a:t>​</a:t>
            </a:r>
            <a:endParaRPr lang="en-US" sz="1800" b="0" i="0" dirty="0">
              <a:solidFill>
                <a:srgbClr val="000000"/>
              </a:solidFill>
              <a:effectLst/>
              <a:latin typeface="Segoe UI" panose="020B0502040204020203" pitchFamily="34" charset="0"/>
            </a:endParaRPr>
          </a:p>
          <a:p>
            <a:pPr algn="l" rtl="0" fontAlgn="base"/>
            <a:r>
              <a:rPr lang="en-US" sz="1800" b="0" i="0" u="none" strike="noStrike" dirty="0">
                <a:solidFill>
                  <a:srgbClr val="000000"/>
                </a:solidFill>
                <a:effectLst/>
                <a:latin typeface="MetricHPE" panose="020B0503030202060203" pitchFamily="34" charset="0"/>
              </a:rPr>
              <a:t>The final </a:t>
            </a:r>
            <a:r>
              <a:rPr lang="en-US" sz="1800" b="1" i="0" u="none" strike="noStrike" dirty="0">
                <a:solidFill>
                  <a:schemeClr val="accent4">
                    <a:lumMod val="75000"/>
                  </a:schemeClr>
                </a:solidFill>
                <a:effectLst/>
                <a:latin typeface="MetricHPE" panose="020B0503030202060203" pitchFamily="34" charset="0"/>
              </a:rPr>
              <a:t>GOAL</a:t>
            </a:r>
            <a:r>
              <a:rPr lang="en-US" sz="1800" b="0" i="0" u="none" strike="noStrike" dirty="0">
                <a:solidFill>
                  <a:srgbClr val="000000"/>
                </a:solidFill>
                <a:effectLst/>
                <a:latin typeface="MetricHPE" panose="020B0503030202060203" pitchFamily="34" charset="0"/>
              </a:rPr>
              <a:t> of my project was to predict, through the application of machine learning to  data, the optimal allocation of the </a:t>
            </a:r>
            <a:r>
              <a:rPr lang="en-US" sz="1800" b="1" i="0" u="none" strike="noStrike" dirty="0">
                <a:solidFill>
                  <a:schemeClr val="accent4">
                    <a:lumMod val="75000"/>
                  </a:schemeClr>
                </a:solidFill>
                <a:effectLst/>
                <a:latin typeface="MetricHPE" panose="020B0503030202060203" pitchFamily="34" charset="0"/>
              </a:rPr>
              <a:t>CPU bandwidth </a:t>
            </a:r>
            <a:r>
              <a:rPr lang="en-US" sz="1800" b="0" i="0" u="none" strike="noStrike" dirty="0">
                <a:solidFill>
                  <a:srgbClr val="000000"/>
                </a:solidFill>
                <a:effectLst/>
                <a:latin typeface="MetricHPE" panose="020B0503030202060203" pitchFamily="34" charset="0"/>
              </a:rPr>
              <a:t>within the analyzed systems. Since it is a resource of fundamental importance and allocating it in the right way saves companies money, energy and sustainable impacts to the environment. Final and future studies will focus on </a:t>
            </a:r>
            <a:r>
              <a:rPr lang="en-US" sz="1800" b="1" i="0" u="none" strike="noStrike" dirty="0">
                <a:solidFill>
                  <a:srgbClr val="000000"/>
                </a:solidFill>
                <a:effectLst/>
                <a:latin typeface="MetricHPE" panose="020B0503030202060203" pitchFamily="34" charset="0"/>
              </a:rPr>
              <a:t>RAM</a:t>
            </a:r>
            <a:r>
              <a:rPr lang="en-US" sz="1800" b="0" i="0" u="none" strike="noStrike" dirty="0">
                <a:solidFill>
                  <a:srgbClr val="000000"/>
                </a:solidFill>
                <a:effectLst/>
                <a:latin typeface="MetricHPE" panose="020B0503030202060203" pitchFamily="34" charset="0"/>
              </a:rPr>
              <a:t>, </a:t>
            </a:r>
            <a:r>
              <a:rPr lang="en-US" sz="1800" b="1" i="0" u="none" strike="noStrike" dirty="0">
                <a:solidFill>
                  <a:srgbClr val="000000"/>
                </a:solidFill>
                <a:effectLst/>
                <a:latin typeface="MetricHPE" panose="020B0503030202060203" pitchFamily="34" charset="0"/>
              </a:rPr>
              <a:t>Disk</a:t>
            </a:r>
            <a:r>
              <a:rPr lang="en-US" sz="1800" b="0" i="0" u="none" strike="noStrike" dirty="0">
                <a:solidFill>
                  <a:srgbClr val="000000"/>
                </a:solidFill>
                <a:effectLst/>
                <a:latin typeface="MetricHPE" panose="020B0503030202060203" pitchFamily="34" charset="0"/>
              </a:rPr>
              <a:t> and </a:t>
            </a:r>
            <a:r>
              <a:rPr lang="en-US" sz="1800" b="1" i="0" u="none" strike="noStrike" dirty="0">
                <a:solidFill>
                  <a:srgbClr val="000000"/>
                </a:solidFill>
                <a:effectLst/>
                <a:latin typeface="MetricHPE" panose="020B0503030202060203" pitchFamily="34" charset="0"/>
              </a:rPr>
              <a:t>I/O.</a:t>
            </a:r>
            <a:endParaRPr lang="en-US" sz="1800" b="0" i="0" dirty="0">
              <a:solidFill>
                <a:srgbClr val="000000"/>
              </a:solidFill>
              <a:effectLst/>
              <a:latin typeface="Segoe UI" panose="020B0502040204020203" pitchFamily="34" charset="0"/>
            </a:endParaRPr>
          </a:p>
          <a:p>
            <a:endParaRPr lang="en-GB" dirty="0"/>
          </a:p>
        </p:txBody>
      </p:sp>
      <p:sp>
        <p:nvSpPr>
          <p:cNvPr id="4" name="Title 3">
            <a:extLst>
              <a:ext uri="{FF2B5EF4-FFF2-40B4-BE49-F238E27FC236}">
                <a16:creationId xmlns:a16="http://schemas.microsoft.com/office/drawing/2014/main" id="{33B47B7F-9E4A-48B9-84AE-4EBD5CFC3E75}"/>
              </a:ext>
            </a:extLst>
          </p:cNvPr>
          <p:cNvSpPr>
            <a:spLocks noGrp="1"/>
          </p:cNvSpPr>
          <p:nvPr>
            <p:ph type="title"/>
          </p:nvPr>
        </p:nvSpPr>
        <p:spPr/>
        <p:txBody>
          <a:bodyPr/>
          <a:lstStyle/>
          <a:p>
            <a:r>
              <a:rPr lang="en-US" dirty="0"/>
              <a:t>1.1 - motivation</a:t>
            </a:r>
            <a:endParaRPr lang="en-GB" dirty="0"/>
          </a:p>
        </p:txBody>
      </p:sp>
      <p:sp>
        <p:nvSpPr>
          <p:cNvPr id="5" name="Slide Number Placeholder 4">
            <a:extLst>
              <a:ext uri="{FF2B5EF4-FFF2-40B4-BE49-F238E27FC236}">
                <a16:creationId xmlns:a16="http://schemas.microsoft.com/office/drawing/2014/main" id="{20C3FC66-993D-427D-A203-4202D5F8C552}"/>
              </a:ext>
            </a:extLst>
          </p:cNvPr>
          <p:cNvSpPr>
            <a:spLocks noGrp="1"/>
          </p:cNvSpPr>
          <p:nvPr>
            <p:ph type="sldNum" sz="quarter" idx="20"/>
          </p:nvPr>
        </p:nvSpPr>
        <p:spPr/>
        <p:txBody>
          <a:bodyPr/>
          <a:lstStyle/>
          <a:p>
            <a:pPr defTabSz="1088421"/>
            <a:fld id="{104FC826-72BB-4AF1-BA01-A94F7396A7DC}" type="slidenum">
              <a:rPr lang="en-US" smtClean="0"/>
              <a:pPr defTabSz="1088421"/>
              <a:t>4</a:t>
            </a:fld>
            <a:endParaRPr lang="en-US" dirty="0"/>
          </a:p>
        </p:txBody>
      </p:sp>
      <p:sp>
        <p:nvSpPr>
          <p:cNvPr id="6" name="Footer Placeholder 5">
            <a:extLst>
              <a:ext uri="{FF2B5EF4-FFF2-40B4-BE49-F238E27FC236}">
                <a16:creationId xmlns:a16="http://schemas.microsoft.com/office/drawing/2014/main" id="{40D78198-0A03-4E9E-9E67-2B8BF57AB64D}"/>
              </a:ext>
            </a:extLst>
          </p:cNvPr>
          <p:cNvSpPr>
            <a:spLocks noGrp="1"/>
          </p:cNvSpPr>
          <p:nvPr>
            <p:ph type="ftr" sz="quarter" idx="19"/>
          </p:nvPr>
        </p:nvSpPr>
        <p:spPr/>
        <p:txBody>
          <a:bodyPr/>
          <a:lstStyle/>
          <a:p>
            <a:r>
              <a:rPr lang="en-US" dirty="0"/>
              <a:t>CONFIDENTIAL | AUTHORIZED </a:t>
            </a:r>
          </a:p>
        </p:txBody>
      </p:sp>
      <p:pic>
        <p:nvPicPr>
          <p:cNvPr id="9" name="Picture 8">
            <a:extLst>
              <a:ext uri="{FF2B5EF4-FFF2-40B4-BE49-F238E27FC236}">
                <a16:creationId xmlns:a16="http://schemas.microsoft.com/office/drawing/2014/main" id="{B81E7106-DDB7-4C62-ADDE-6054158D2EDD}"/>
              </a:ext>
            </a:extLst>
          </p:cNvPr>
          <p:cNvPicPr>
            <a:picLocks noChangeAspect="1"/>
          </p:cNvPicPr>
          <p:nvPr/>
        </p:nvPicPr>
        <p:blipFill rotWithShape="1">
          <a:blip r:embed="rId2"/>
          <a:srcRect t="13287" r="1615" b="7933"/>
          <a:stretch/>
        </p:blipFill>
        <p:spPr>
          <a:xfrm>
            <a:off x="5925887" y="1277005"/>
            <a:ext cx="5858126" cy="4180883"/>
          </a:xfrm>
          <a:prstGeom prst="rect">
            <a:avLst/>
          </a:prstGeom>
        </p:spPr>
      </p:pic>
    </p:spTree>
    <p:extLst>
      <p:ext uri="{BB962C8B-B14F-4D97-AF65-F5344CB8AC3E}">
        <p14:creationId xmlns:p14="http://schemas.microsoft.com/office/powerpoint/2010/main" val="14453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943A6E-3FCC-4517-951C-04B8A3DF13B1}"/>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7EA4E91E-8D6D-43AE-8E80-C483B47B018F}"/>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40</a:t>
            </a:fld>
            <a:endParaRPr lang="en-US" dirty="0"/>
          </a:p>
        </p:txBody>
      </p:sp>
      <p:sp>
        <p:nvSpPr>
          <p:cNvPr id="5" name="Title 4">
            <a:extLst>
              <a:ext uri="{FF2B5EF4-FFF2-40B4-BE49-F238E27FC236}">
                <a16:creationId xmlns:a16="http://schemas.microsoft.com/office/drawing/2014/main" id="{3A5861BA-9A8E-4F86-BE74-4A28AC2CD297}"/>
              </a:ext>
            </a:extLst>
          </p:cNvPr>
          <p:cNvSpPr>
            <a:spLocks noGrp="1"/>
          </p:cNvSpPr>
          <p:nvPr>
            <p:ph type="title"/>
          </p:nvPr>
        </p:nvSpPr>
        <p:spPr/>
        <p:txBody>
          <a:bodyPr/>
          <a:lstStyle/>
          <a:p>
            <a:r>
              <a:rPr lang="it-IT"/>
              <a:t>VNF CHARTS</a:t>
            </a:r>
            <a:endParaRPr lang="en-GB" dirty="0"/>
          </a:p>
        </p:txBody>
      </p:sp>
      <p:pic>
        <p:nvPicPr>
          <p:cNvPr id="7" name="Picture 6">
            <a:extLst>
              <a:ext uri="{FF2B5EF4-FFF2-40B4-BE49-F238E27FC236}">
                <a16:creationId xmlns:a16="http://schemas.microsoft.com/office/drawing/2014/main" id="{186254F2-E1E5-423E-8FB3-811142A69A71}"/>
              </a:ext>
            </a:extLst>
          </p:cNvPr>
          <p:cNvPicPr>
            <a:picLocks noChangeAspect="1"/>
          </p:cNvPicPr>
          <p:nvPr/>
        </p:nvPicPr>
        <p:blipFill>
          <a:blip r:embed="rId3"/>
          <a:stretch>
            <a:fillRect/>
          </a:stretch>
        </p:blipFill>
        <p:spPr>
          <a:xfrm>
            <a:off x="285743" y="1589278"/>
            <a:ext cx="5522545" cy="1827131"/>
          </a:xfrm>
          <a:prstGeom prst="rect">
            <a:avLst/>
          </a:prstGeom>
        </p:spPr>
      </p:pic>
      <p:pic>
        <p:nvPicPr>
          <p:cNvPr id="9" name="Picture 8">
            <a:extLst>
              <a:ext uri="{FF2B5EF4-FFF2-40B4-BE49-F238E27FC236}">
                <a16:creationId xmlns:a16="http://schemas.microsoft.com/office/drawing/2014/main" id="{F75AF2E2-A140-4FDE-8BD1-267D9F3C6744}"/>
              </a:ext>
            </a:extLst>
          </p:cNvPr>
          <p:cNvPicPr>
            <a:picLocks noChangeAspect="1"/>
          </p:cNvPicPr>
          <p:nvPr/>
        </p:nvPicPr>
        <p:blipFill>
          <a:blip r:embed="rId4"/>
          <a:stretch>
            <a:fillRect/>
          </a:stretch>
        </p:blipFill>
        <p:spPr>
          <a:xfrm>
            <a:off x="6384838" y="1589626"/>
            <a:ext cx="5446366" cy="1801927"/>
          </a:xfrm>
          <a:prstGeom prst="rect">
            <a:avLst/>
          </a:prstGeom>
        </p:spPr>
      </p:pic>
      <p:pic>
        <p:nvPicPr>
          <p:cNvPr id="12" name="Picture 11">
            <a:extLst>
              <a:ext uri="{FF2B5EF4-FFF2-40B4-BE49-F238E27FC236}">
                <a16:creationId xmlns:a16="http://schemas.microsoft.com/office/drawing/2014/main" id="{205F6422-E06F-472D-AF2C-DB52555655F3}"/>
              </a:ext>
            </a:extLst>
          </p:cNvPr>
          <p:cNvPicPr>
            <a:picLocks noChangeAspect="1"/>
          </p:cNvPicPr>
          <p:nvPr/>
        </p:nvPicPr>
        <p:blipFill>
          <a:blip r:embed="rId5"/>
          <a:stretch>
            <a:fillRect/>
          </a:stretch>
        </p:blipFill>
        <p:spPr>
          <a:xfrm>
            <a:off x="285743" y="4037755"/>
            <a:ext cx="5506928" cy="1843949"/>
          </a:xfrm>
          <a:prstGeom prst="rect">
            <a:avLst/>
          </a:prstGeom>
        </p:spPr>
      </p:pic>
      <p:pic>
        <p:nvPicPr>
          <p:cNvPr id="15" name="Picture 14">
            <a:extLst>
              <a:ext uri="{FF2B5EF4-FFF2-40B4-BE49-F238E27FC236}">
                <a16:creationId xmlns:a16="http://schemas.microsoft.com/office/drawing/2014/main" id="{6DA0B0ED-81CF-4D49-9784-C6F749922E42}"/>
              </a:ext>
            </a:extLst>
          </p:cNvPr>
          <p:cNvPicPr>
            <a:picLocks noChangeAspect="1"/>
          </p:cNvPicPr>
          <p:nvPr/>
        </p:nvPicPr>
        <p:blipFill>
          <a:blip r:embed="rId6"/>
          <a:stretch>
            <a:fillRect/>
          </a:stretch>
        </p:blipFill>
        <p:spPr>
          <a:xfrm>
            <a:off x="6400455" y="3936526"/>
            <a:ext cx="5184598" cy="2001896"/>
          </a:xfrm>
          <a:prstGeom prst="rect">
            <a:avLst/>
          </a:prstGeom>
        </p:spPr>
      </p:pic>
      <p:cxnSp>
        <p:nvCxnSpPr>
          <p:cNvPr id="18" name="Straight Connector 17">
            <a:extLst>
              <a:ext uri="{FF2B5EF4-FFF2-40B4-BE49-F238E27FC236}">
                <a16:creationId xmlns:a16="http://schemas.microsoft.com/office/drawing/2014/main" id="{D49CFB09-2B63-4617-AB96-CD08A5B0AB90}"/>
              </a:ext>
            </a:extLst>
          </p:cNvPr>
          <p:cNvCxnSpPr>
            <a:cxnSpLocks/>
          </p:cNvCxnSpPr>
          <p:nvPr/>
        </p:nvCxnSpPr>
        <p:spPr>
          <a:xfrm flipH="1">
            <a:off x="6096000" y="1081261"/>
            <a:ext cx="1126" cy="5048076"/>
          </a:xfrm>
          <a:prstGeom prst="line">
            <a:avLst/>
          </a:prstGeom>
          <a:ln w="57150">
            <a:solidFill>
              <a:srgbClr val="01A98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BF73A22-C50F-41EE-8754-0B0C4DD6E128}"/>
              </a:ext>
            </a:extLst>
          </p:cNvPr>
          <p:cNvCxnSpPr>
            <a:cxnSpLocks/>
          </p:cNvCxnSpPr>
          <p:nvPr/>
        </p:nvCxnSpPr>
        <p:spPr>
          <a:xfrm>
            <a:off x="148107" y="3664039"/>
            <a:ext cx="11900079" cy="0"/>
          </a:xfrm>
          <a:prstGeom prst="line">
            <a:avLst/>
          </a:prstGeom>
          <a:ln w="57150">
            <a:solidFill>
              <a:srgbClr val="01A98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68B647-11E2-43AE-BCA9-AF4AA94EE032}"/>
              </a:ext>
            </a:extLst>
          </p:cNvPr>
          <p:cNvCxnSpPr>
            <a:cxnSpLocks/>
          </p:cNvCxnSpPr>
          <p:nvPr/>
        </p:nvCxnSpPr>
        <p:spPr>
          <a:xfrm>
            <a:off x="148107" y="1081261"/>
            <a:ext cx="11855003" cy="0"/>
          </a:xfrm>
          <a:prstGeom prst="line">
            <a:avLst/>
          </a:prstGeom>
          <a:ln w="57150">
            <a:solidFill>
              <a:srgbClr val="01A98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82A10F-4343-40B7-B8DA-209CC006433E}"/>
              </a:ext>
            </a:extLst>
          </p:cNvPr>
          <p:cNvCxnSpPr>
            <a:cxnSpLocks/>
          </p:cNvCxnSpPr>
          <p:nvPr/>
        </p:nvCxnSpPr>
        <p:spPr>
          <a:xfrm>
            <a:off x="148107" y="6129337"/>
            <a:ext cx="11855003" cy="0"/>
          </a:xfrm>
          <a:prstGeom prst="line">
            <a:avLst/>
          </a:prstGeom>
          <a:ln w="57150">
            <a:solidFill>
              <a:srgbClr val="01A98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D1D9A2-B903-4F0B-AFF8-27D6009B26DC}"/>
              </a:ext>
            </a:extLst>
          </p:cNvPr>
          <p:cNvCxnSpPr/>
          <p:nvPr/>
        </p:nvCxnSpPr>
        <p:spPr>
          <a:xfrm>
            <a:off x="148107" y="1081261"/>
            <a:ext cx="0" cy="5048076"/>
          </a:xfrm>
          <a:prstGeom prst="line">
            <a:avLst/>
          </a:prstGeom>
          <a:ln w="57150">
            <a:solidFill>
              <a:srgbClr val="01A98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835A65-452D-4B8B-A358-2D8DFCCE3003}"/>
              </a:ext>
            </a:extLst>
          </p:cNvPr>
          <p:cNvCxnSpPr/>
          <p:nvPr/>
        </p:nvCxnSpPr>
        <p:spPr>
          <a:xfrm>
            <a:off x="12003110" y="1081261"/>
            <a:ext cx="0" cy="5048076"/>
          </a:xfrm>
          <a:prstGeom prst="line">
            <a:avLst/>
          </a:prstGeom>
          <a:ln w="57150">
            <a:solidFill>
              <a:srgbClr val="01A9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57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F05F4F-8D31-444B-B3AE-927DA85E916B}"/>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3DAB8442-1AC9-4CED-A58C-F41362FAC88A}"/>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41</a:t>
            </a:fld>
            <a:endParaRPr lang="en-US" dirty="0"/>
          </a:p>
        </p:txBody>
      </p:sp>
      <p:sp>
        <p:nvSpPr>
          <p:cNvPr id="5" name="Title 4">
            <a:extLst>
              <a:ext uri="{FF2B5EF4-FFF2-40B4-BE49-F238E27FC236}">
                <a16:creationId xmlns:a16="http://schemas.microsoft.com/office/drawing/2014/main" id="{B97EE9E4-E321-4E5E-8E6A-2C06EAF2ADDD}"/>
              </a:ext>
            </a:extLst>
          </p:cNvPr>
          <p:cNvSpPr>
            <a:spLocks noGrp="1"/>
          </p:cNvSpPr>
          <p:nvPr>
            <p:ph type="title"/>
          </p:nvPr>
        </p:nvSpPr>
        <p:spPr/>
        <p:txBody>
          <a:bodyPr/>
          <a:lstStyle/>
          <a:p>
            <a:r>
              <a:rPr lang="en-US" dirty="0" err="1"/>
              <a:t>Mqtt</a:t>
            </a:r>
            <a:r>
              <a:rPr lang="en-US" dirty="0"/>
              <a:t> </a:t>
            </a:r>
            <a:r>
              <a:rPr lang="en-US" dirty="0" err="1"/>
              <a:t>mosquitto</a:t>
            </a:r>
            <a:r>
              <a:rPr lang="en-US" dirty="0"/>
              <a:t> broker - METRICS</a:t>
            </a:r>
            <a:endParaRPr lang="en-GB" dirty="0"/>
          </a:p>
        </p:txBody>
      </p:sp>
      <p:graphicFrame>
        <p:nvGraphicFramePr>
          <p:cNvPr id="6" name="Table 8">
            <a:extLst>
              <a:ext uri="{FF2B5EF4-FFF2-40B4-BE49-F238E27FC236}">
                <a16:creationId xmlns:a16="http://schemas.microsoft.com/office/drawing/2014/main" id="{16D7E49F-FFE9-4AFD-8DCF-95F9A4E8A1A3}"/>
              </a:ext>
            </a:extLst>
          </p:cNvPr>
          <p:cNvGraphicFramePr>
            <a:graphicFrameLocks/>
          </p:cNvGraphicFramePr>
          <p:nvPr>
            <p:extLst>
              <p:ext uri="{D42A27DB-BD31-4B8C-83A1-F6EECF244321}">
                <p14:modId xmlns:p14="http://schemas.microsoft.com/office/powerpoint/2010/main" val="1426535336"/>
              </p:ext>
            </p:extLst>
          </p:nvPr>
        </p:nvGraphicFramePr>
        <p:xfrm>
          <a:off x="1501564" y="1927062"/>
          <a:ext cx="8861676" cy="4054384"/>
        </p:xfrm>
        <a:graphic>
          <a:graphicData uri="http://schemas.openxmlformats.org/drawingml/2006/table">
            <a:tbl>
              <a:tblPr firstRow="1" bandRow="1">
                <a:tableStyleId>{125E5076-3810-47DD-B79F-674D7AD40C01}</a:tableStyleId>
              </a:tblPr>
              <a:tblGrid>
                <a:gridCol w="4116154">
                  <a:extLst>
                    <a:ext uri="{9D8B030D-6E8A-4147-A177-3AD203B41FA5}">
                      <a16:colId xmlns:a16="http://schemas.microsoft.com/office/drawing/2014/main" val="1077626445"/>
                    </a:ext>
                  </a:extLst>
                </a:gridCol>
                <a:gridCol w="2372761">
                  <a:extLst>
                    <a:ext uri="{9D8B030D-6E8A-4147-A177-3AD203B41FA5}">
                      <a16:colId xmlns:a16="http://schemas.microsoft.com/office/drawing/2014/main" val="1969798730"/>
                    </a:ext>
                  </a:extLst>
                </a:gridCol>
                <a:gridCol w="2372761">
                  <a:extLst>
                    <a:ext uri="{9D8B030D-6E8A-4147-A177-3AD203B41FA5}">
                      <a16:colId xmlns:a16="http://schemas.microsoft.com/office/drawing/2014/main" val="1256245674"/>
                    </a:ext>
                  </a:extLst>
                </a:gridCol>
              </a:tblGrid>
              <a:tr h="216838">
                <a:tc>
                  <a:txBody>
                    <a:bodyPr/>
                    <a:lstStyle/>
                    <a:p>
                      <a:pPr algn="ctr"/>
                      <a:r>
                        <a:rPr lang="en-GB" sz="1400" dirty="0"/>
                        <a:t>Metrics</a:t>
                      </a:r>
                    </a:p>
                    <a:p>
                      <a:pPr algn="ctr"/>
                      <a:r>
                        <a:rPr lang="en-GB" sz="1400" dirty="0" err="1"/>
                        <a:t>Mosquitto</a:t>
                      </a:r>
                      <a:r>
                        <a:rPr lang="en-GB" sz="1400" dirty="0"/>
                        <a:t> VNF</a:t>
                      </a:r>
                    </a:p>
                  </a:txBody>
                  <a:tcPr anchor="ctr">
                    <a:lnR w="19050" cap="flat" cmpd="sng" algn="ctr">
                      <a:solidFill>
                        <a:schemeClr val="bg1"/>
                      </a:solidFill>
                      <a:prstDash val="solid"/>
                      <a:round/>
                      <a:headEnd type="none" w="med" len="med"/>
                      <a:tailEnd type="none" w="med" len="med"/>
                    </a:lnR>
                  </a:tcPr>
                </a:tc>
                <a:tc>
                  <a:txBody>
                    <a:bodyPr/>
                    <a:lstStyle/>
                    <a:p>
                      <a:pPr algn="ctr"/>
                      <a:r>
                        <a:rPr lang="en-GB" sz="1400" dirty="0">
                          <a:effectLst/>
                        </a:rPr>
                        <a:t>Simple rename</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1400" dirty="0">
                          <a:effectLst/>
                        </a:rPr>
                        <a:t>Description</a:t>
                      </a:r>
                      <a:endParaRPr lang="en-GB" sz="1400" dirty="0">
                        <a:effectLs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959978146"/>
                  </a:ext>
                </a:extLst>
              </a:tr>
              <a:tr h="316298">
                <a:tc>
                  <a:txBody>
                    <a:bodyPr/>
                    <a:lstStyle/>
                    <a:p>
                      <a:pPr algn="ctr"/>
                      <a:r>
                        <a:rPr lang="en-US" sz="900" b="0" kern="1200" dirty="0">
                          <a:solidFill>
                            <a:schemeClr val="lt1"/>
                          </a:solidFill>
                          <a:effectLst/>
                          <a:latin typeface="+mn-lt"/>
                          <a:ea typeface="+mn-ea"/>
                          <a:cs typeface="+mn-cs"/>
                        </a:rPr>
                        <a:t>param__</a:t>
                      </a:r>
                      <a:r>
                        <a:rPr lang="en-US" sz="900" b="0" kern="1200" dirty="0" err="1">
                          <a:solidFill>
                            <a:schemeClr val="lt1"/>
                          </a:solidFill>
                          <a:effectLst/>
                          <a:latin typeface="+mn-lt"/>
                          <a:ea typeface="+mn-ea"/>
                          <a:cs typeface="+mn-cs"/>
                        </a:rPr>
                        <a:t>func</a:t>
                      </a:r>
                      <a:r>
                        <a:rPr lang="en-US" sz="900" b="0" kern="1200" dirty="0">
                          <a:solidFill>
                            <a:schemeClr val="lt1"/>
                          </a:solidFill>
                          <a:effectLst/>
                          <a:latin typeface="+mn-lt"/>
                          <a:ea typeface="+mn-ea"/>
                          <a:cs typeface="+mn-cs"/>
                        </a:rPr>
                        <a:t>__mp.input__</a:t>
                      </a:r>
                      <a:r>
                        <a:rPr lang="en-US" sz="900" b="0" kern="1200" dirty="0" err="1">
                          <a:solidFill>
                            <a:schemeClr val="lt1"/>
                          </a:solidFill>
                          <a:effectLst/>
                          <a:latin typeface="+mn-lt"/>
                          <a:ea typeface="+mn-ea"/>
                          <a:cs typeface="+mn-cs"/>
                        </a:rPr>
                        <a:t>cmd_start</a:t>
                      </a:r>
                      <a:endParaRPr lang="en-US" sz="900" b="0" kern="1200" dirty="0">
                        <a:solidFill>
                          <a:schemeClr val="lt1"/>
                        </a:solidFill>
                        <a:effectLst/>
                        <a:latin typeface="+mn-lt"/>
                        <a:ea typeface="+mn-ea"/>
                        <a:cs typeface="+mn-cs"/>
                      </a:endParaRPr>
                    </a:p>
                  </a:txBody>
                  <a:tcPr anchor="ctr">
                    <a:lnR w="19050" cap="flat" cmpd="sng" algn="ctr">
                      <a:solidFill>
                        <a:schemeClr val="bg1"/>
                      </a:solidFill>
                      <a:prstDash val="solid"/>
                      <a:round/>
                      <a:headEnd type="none" w="med" len="med"/>
                      <a:tailEnd type="none" w="med" len="med"/>
                    </a:lnR>
                  </a:tcPr>
                </a:tc>
                <a:tc>
                  <a:txBody>
                    <a:bodyPr/>
                    <a:lstStyle/>
                    <a:p>
                      <a:pPr algn="ctr"/>
                      <a:r>
                        <a:rPr lang="en-GB" sz="1400" b="1" dirty="0" err="1"/>
                        <a:t>req_type</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900" b="0" dirty="0"/>
                        <a:t>this metric contains 4 types of packets that can be transmitted. Indicates the type of packet transmitted</a:t>
                      </a:r>
                      <a:endParaRPr lang="en-GB" sz="900" b="0"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61618813"/>
                  </a:ext>
                </a:extLst>
              </a:tr>
              <a:tr h="316298">
                <a:tc>
                  <a:txBody>
                    <a:bodyPr/>
                    <a:lstStyle/>
                    <a:p>
                      <a:pPr algn="ctr"/>
                      <a:r>
                        <a:rPr lang="en-GB" sz="900" b="0" kern="1200" dirty="0">
                          <a:solidFill>
                            <a:schemeClr val="lt1"/>
                          </a:solidFill>
                          <a:effectLst/>
                          <a:latin typeface="+mn-lt"/>
                          <a:ea typeface="+mn-ea"/>
                          <a:cs typeface="+mn-cs"/>
                        </a:rPr>
                        <a:t>param__func__de.upb.broker-mosquitto.0.1__cpu_bw</a:t>
                      </a:r>
                    </a:p>
                  </a:txBody>
                  <a:tcPr anchor="ctr">
                    <a:lnR w="19050" cap="flat" cmpd="sng" algn="ctr">
                      <a:solidFill>
                        <a:schemeClr val="bg1"/>
                      </a:solidFill>
                      <a:prstDash val="solid"/>
                      <a:round/>
                      <a:headEnd type="none" w="med" len="med"/>
                      <a:tailEnd type="none" w="med" len="med"/>
                    </a:lnR>
                  </a:tcPr>
                </a:tc>
                <a:tc>
                  <a:txBody>
                    <a:bodyPr/>
                    <a:lstStyle/>
                    <a:p>
                      <a:pPr algn="ctr"/>
                      <a:r>
                        <a:rPr lang="en-GB" sz="1400" b="1" dirty="0" err="1"/>
                        <a:t>cpu_bw</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508779731"/>
                  </a:ext>
                </a:extLst>
              </a:tr>
              <a:tr h="316298">
                <a:tc>
                  <a:txBody>
                    <a:bodyPr/>
                    <a:lstStyle/>
                    <a:p>
                      <a:pPr algn="ctr"/>
                      <a:r>
                        <a:rPr lang="pt-BR" sz="900" b="0" kern="1200" dirty="0">
                          <a:solidFill>
                            <a:schemeClr val="lt1"/>
                          </a:solidFill>
                          <a:effectLst/>
                          <a:latin typeface="+mn-lt"/>
                          <a:ea typeface="+mn-ea"/>
                          <a:cs typeface="+mn-cs"/>
                        </a:rPr>
                        <a:t>param__func__de.upb.broker-mosquitto.0.1__mem_max</a:t>
                      </a:r>
                    </a:p>
                  </a:txBody>
                  <a:tcPr anchor="ctr">
                    <a:lnR w="19050" cap="flat" cmpd="sng" algn="ctr">
                      <a:solidFill>
                        <a:schemeClr val="bg1"/>
                      </a:solidFill>
                      <a:prstDash val="solid"/>
                      <a:round/>
                      <a:headEnd type="none" w="med" len="med"/>
                      <a:tailEnd type="none" w="med" len="med"/>
                    </a:lnR>
                  </a:tcPr>
                </a:tc>
                <a:tc>
                  <a:txBody>
                    <a:bodyPr/>
                    <a:lstStyle/>
                    <a:p>
                      <a:pPr algn="ctr"/>
                      <a:r>
                        <a:rPr lang="en-GB" sz="1400" b="1" dirty="0"/>
                        <a:t>memory</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900" b="0" dirty="0"/>
                        <a:t>Max amount of memory expressed in </a:t>
                      </a:r>
                      <a:r>
                        <a:rPr lang="en-US" sz="900" b="0" dirty="0" err="1"/>
                        <a:t>MByte</a:t>
                      </a:r>
                      <a:endParaRPr lang="en-US" sz="900" b="0"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644082361"/>
                  </a:ext>
                </a:extLst>
              </a:tr>
              <a:tr h="316298">
                <a:tc>
                  <a:txBody>
                    <a:bodyPr/>
                    <a:lstStyle/>
                    <a:p>
                      <a:pPr algn="ctr"/>
                      <a:r>
                        <a:rPr lang="en-GB" sz="900" b="0" kern="1200" dirty="0">
                          <a:solidFill>
                            <a:schemeClr val="lt1"/>
                          </a:solidFill>
                          <a:effectLst/>
                          <a:latin typeface="+mn-lt"/>
                          <a:ea typeface="+mn-ea"/>
                          <a:cs typeface="+mn-cs"/>
                        </a:rPr>
                        <a:t>metric__mp.input.vdu01.0__malaria_msgs_per_sec</a:t>
                      </a:r>
                    </a:p>
                  </a:txBody>
                  <a:tcPr anchor="ctr">
                    <a:lnR w="19050" cap="flat" cmpd="sng" algn="ctr">
                      <a:solidFill>
                        <a:schemeClr val="bg1"/>
                      </a:solidFill>
                      <a:prstDash val="solid"/>
                      <a:round/>
                      <a:headEnd type="none" w="med" len="med"/>
                      <a:tailEnd type="none" w="med" len="med"/>
                    </a:lnR>
                  </a:tcPr>
                </a:tc>
                <a:tc>
                  <a:txBody>
                    <a:bodyPr/>
                    <a:lstStyle/>
                    <a:p>
                      <a:pPr algn="ctr"/>
                      <a:r>
                        <a:rPr lang="en-GB" sz="1400" b="1" dirty="0" err="1"/>
                        <a:t>msg_per_second</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900" b="0" dirty="0"/>
                        <a:t>number of messages sent per second</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224954529"/>
                  </a:ext>
                </a:extLst>
              </a:tr>
              <a:tr h="316298">
                <a:tc>
                  <a:txBody>
                    <a:bodyPr/>
                    <a:lstStyle/>
                    <a:p>
                      <a:pPr algn="ctr"/>
                      <a:r>
                        <a:rPr lang="en-US" sz="900" b="0" kern="1200" dirty="0">
                          <a:solidFill>
                            <a:schemeClr val="lt1"/>
                          </a:solidFill>
                          <a:effectLst/>
                          <a:latin typeface="+mn-lt"/>
                          <a:ea typeface="+mn-ea"/>
                          <a:cs typeface="+mn-cs"/>
                        </a:rPr>
                        <a:t>metric__mp.input.vdu01.0__malaria_time_mean</a:t>
                      </a:r>
                    </a:p>
                  </a:txBody>
                  <a:tcPr anchor="ctr">
                    <a:lnR w="19050" cap="flat" cmpd="sng" algn="ctr">
                      <a:solidFill>
                        <a:schemeClr val="bg1"/>
                      </a:solidFill>
                      <a:prstDash val="solid"/>
                      <a:round/>
                      <a:headEnd type="none" w="med" len="med"/>
                      <a:tailEnd type="none" w="med" len="med"/>
                    </a:lnR>
                  </a:tcPr>
                </a:tc>
                <a:tc>
                  <a:txBody>
                    <a:bodyPr/>
                    <a:lstStyle/>
                    <a:p>
                      <a:pPr algn="ctr"/>
                      <a:r>
                        <a:rPr lang="it-IT" sz="1400" b="1" dirty="0"/>
                        <a:t>msg_t_mean</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900" b="0" dirty="0"/>
                        <a:t>Relative time mean for a message</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527365840"/>
                  </a:ext>
                </a:extLst>
              </a:tr>
              <a:tr h="316298">
                <a:tc>
                  <a:txBody>
                    <a:bodyPr/>
                    <a:lstStyle/>
                    <a:p>
                      <a:pPr algn="ctr"/>
                      <a:r>
                        <a:rPr lang="en-US" sz="900" b="0" kern="1200" dirty="0">
                          <a:solidFill>
                            <a:schemeClr val="lt1"/>
                          </a:solidFill>
                          <a:effectLst/>
                          <a:latin typeface="+mn-lt"/>
                          <a:ea typeface="+mn-ea"/>
                          <a:cs typeface="+mn-cs"/>
                        </a:rPr>
                        <a:t>metric__mp.input.vdu01.0__malaria_time_total</a:t>
                      </a:r>
                    </a:p>
                  </a:txBody>
                  <a:tcPr anchor="ctr">
                    <a:lnR w="19050" cap="flat" cmpd="sng" algn="ctr">
                      <a:solidFill>
                        <a:schemeClr val="bg1"/>
                      </a:solidFill>
                      <a:prstDash val="solid"/>
                      <a:round/>
                      <a:headEnd type="none" w="med" len="med"/>
                      <a:tailEnd type="none" w="med" len="med"/>
                    </a:lnR>
                  </a:tcPr>
                </a:tc>
                <a:tc>
                  <a:txBody>
                    <a:bodyPr/>
                    <a:lstStyle/>
                    <a:p>
                      <a:pPr algn="ctr"/>
                      <a:r>
                        <a:rPr lang="it-IT" sz="1400" b="1" dirty="0"/>
                        <a:t>mal_time_total</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GB" sz="900" b="0" dirty="0"/>
                        <a:t>Time total elapsed</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558012333"/>
                  </a:ext>
                </a:extLst>
              </a:tr>
              <a:tr h="316298">
                <a:tc>
                  <a:txBody>
                    <a:bodyPr/>
                    <a:lstStyle/>
                    <a:p>
                      <a:pPr algn="ctr"/>
                      <a:r>
                        <a:rPr lang="en-GB" sz="900" b="0" kern="1200" dirty="0">
                          <a:solidFill>
                            <a:schemeClr val="lt1"/>
                          </a:solidFill>
                          <a:effectLst/>
                          <a:latin typeface="+mn-lt"/>
                          <a:ea typeface="+mn-ea"/>
                          <a:cs typeface="+mn-cs"/>
                        </a:rPr>
                        <a:t>metric__mp.input.vdu01.0__malaria_time_stddev</a:t>
                      </a:r>
                    </a:p>
                  </a:txBody>
                  <a:tcPr anchor="ctr">
                    <a:lnR w="19050" cap="flat" cmpd="sng" algn="ctr">
                      <a:solidFill>
                        <a:schemeClr val="bg1"/>
                      </a:solidFill>
                      <a:prstDash val="solid"/>
                      <a:round/>
                      <a:headEnd type="none" w="med" len="med"/>
                      <a:tailEnd type="none" w="med" len="med"/>
                    </a:lnR>
                  </a:tcPr>
                </a:tc>
                <a:tc>
                  <a:txBody>
                    <a:bodyPr/>
                    <a:lstStyle/>
                    <a:p>
                      <a:pPr algn="ctr"/>
                      <a:r>
                        <a:rPr lang="it-IT" sz="1400" b="1" dirty="0"/>
                        <a:t>msg_t_std</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GB" sz="900" b="0" dirty="0"/>
                        <a:t>Relative time standard deviation for a message</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684481533"/>
                  </a:ext>
                </a:extLst>
              </a:tr>
              <a:tr h="316298">
                <a:tc>
                  <a:txBody>
                    <a:bodyPr/>
                    <a:lstStyle/>
                    <a:p>
                      <a:pPr algn="ctr"/>
                      <a:r>
                        <a:rPr lang="en-GB" sz="900" b="0" kern="1200" dirty="0">
                          <a:solidFill>
                            <a:schemeClr val="lt1"/>
                          </a:solidFill>
                          <a:effectLst/>
                          <a:latin typeface="+mn-lt"/>
                          <a:ea typeface="+mn-ea"/>
                          <a:cs typeface="+mn-cs"/>
                        </a:rPr>
                        <a:t>metric__vnf0.vdu01.0__stat__input__rx_bytes/packets</a:t>
                      </a:r>
                    </a:p>
                  </a:txBody>
                  <a:tcPr anchor="ctr">
                    <a:lnR w="19050" cap="flat" cmpd="sng" algn="ctr">
                      <a:solidFill>
                        <a:schemeClr val="bg1"/>
                      </a:solidFill>
                      <a:prstDash val="solid"/>
                      <a:round/>
                      <a:headEnd type="none" w="med" len="med"/>
                      <a:tailEnd type="none" w="med" len="med"/>
                    </a:lnR>
                  </a:tcPr>
                </a:tc>
                <a:tc>
                  <a:txBody>
                    <a:bodyPr/>
                    <a:lstStyle/>
                    <a:p>
                      <a:pPr algn="ctr"/>
                      <a:r>
                        <a:rPr lang="en-GB" sz="1400" b="1" kern="1200" dirty="0" err="1">
                          <a:solidFill>
                            <a:schemeClr val="lt1"/>
                          </a:solidFill>
                          <a:effectLst/>
                          <a:latin typeface="+mn-lt"/>
                          <a:ea typeface="+mn-ea"/>
                          <a:cs typeface="+mn-cs"/>
                        </a:rPr>
                        <a:t>rx_bytes</a:t>
                      </a:r>
                      <a:r>
                        <a:rPr lang="en-GB" sz="1400" b="1" kern="1200" dirty="0">
                          <a:solidFill>
                            <a:schemeClr val="lt1"/>
                          </a:solidFill>
                          <a:effectLst/>
                          <a:latin typeface="+mn-lt"/>
                          <a:ea typeface="+mn-ea"/>
                          <a:cs typeface="+mn-cs"/>
                        </a:rPr>
                        <a:t>/packets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900" b="0" kern="1200" dirty="0">
                          <a:solidFill>
                            <a:schemeClr val="lt1"/>
                          </a:solidFill>
                          <a:effectLst/>
                          <a:latin typeface="+mn-lt"/>
                          <a:ea typeface="+mn-ea"/>
                          <a:cs typeface="+mn-cs"/>
                        </a:rPr>
                        <a:t>Number of bytes/packets received</a:t>
                      </a:r>
                      <a:endParaRPr lang="en-GB" sz="900" b="0" kern="1200" dirty="0">
                        <a:solidFill>
                          <a:schemeClr val="lt1"/>
                        </a:solidFill>
                        <a:effectLst/>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393357949"/>
                  </a:ext>
                </a:extLst>
              </a:tr>
              <a:tr h="3918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lt1"/>
                          </a:solidFill>
                          <a:effectLst/>
                          <a:latin typeface="+mn-lt"/>
                          <a:ea typeface="+mn-ea"/>
                          <a:cs typeface="+mn-cs"/>
                        </a:rPr>
                        <a:t>metric__mp.output.vdu01.0__malaria_flight_time_max</a:t>
                      </a:r>
                    </a:p>
                  </a:txBody>
                  <a:tcPr anchor="ctr">
                    <a:lnR w="19050" cap="flat" cmpd="sng" algn="ctr">
                      <a:solidFill>
                        <a:schemeClr val="bg1"/>
                      </a:solidFill>
                      <a:prstDash val="solid"/>
                      <a:round/>
                      <a:headEnd type="none" w="med" len="med"/>
                      <a:tailEnd type="none" w="med" len="med"/>
                    </a:lnR>
                  </a:tcPr>
                </a:tc>
                <a:tc>
                  <a:txBody>
                    <a:bodyPr/>
                    <a:lstStyle/>
                    <a:p>
                      <a:pPr algn="ctr"/>
                      <a:r>
                        <a:rPr lang="it-IT" sz="1400" b="1" kern="1200" dirty="0">
                          <a:solidFill>
                            <a:schemeClr val="lt1"/>
                          </a:solidFill>
                          <a:effectLst/>
                          <a:latin typeface="+mn-lt"/>
                          <a:ea typeface="+mn-ea"/>
                          <a:cs typeface="+mn-cs"/>
                        </a:rPr>
                        <a:t>ml_ft_max</a:t>
                      </a:r>
                      <a:endParaRPr lang="en-GB" sz="1400" b="1" kern="1200" dirty="0">
                        <a:solidFill>
                          <a:schemeClr val="lt1"/>
                        </a:solidFill>
                        <a:effectLst/>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900" b="0" kern="1200" dirty="0">
                          <a:solidFill>
                            <a:schemeClr val="lt1"/>
                          </a:solidFill>
                          <a:effectLst/>
                          <a:latin typeface="+mn-lt"/>
                          <a:ea typeface="+mn-ea"/>
                          <a:cs typeface="+mn-cs"/>
                        </a:rPr>
                        <a:t>The number of "in flight" messages for QoS 1 and QoS 2 can be controlled by both the client and the broker.</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208820238"/>
                  </a:ext>
                </a:extLst>
              </a:tr>
              <a:tr h="316298">
                <a:tc>
                  <a:txBody>
                    <a:bodyPr/>
                    <a:lstStyle/>
                    <a:p>
                      <a:pPr algn="ctr"/>
                      <a:r>
                        <a:rPr lang="en-GB" sz="900" b="0" kern="1200" dirty="0">
                          <a:solidFill>
                            <a:schemeClr val="lt1"/>
                          </a:solidFill>
                          <a:effectLst/>
                          <a:latin typeface="+mn-lt"/>
                          <a:ea typeface="+mn-ea"/>
                          <a:cs typeface="+mn-cs"/>
                        </a:rPr>
                        <a:t>metric__vnf0.vdu01.0__stat__input__tx_bytes/packets</a:t>
                      </a:r>
                    </a:p>
                  </a:txBody>
                  <a:tcPr anchor="ctr">
                    <a:lnR w="19050" cap="flat" cmpd="sng" algn="ctr">
                      <a:solidFill>
                        <a:schemeClr val="bg1"/>
                      </a:solidFill>
                      <a:prstDash val="solid"/>
                      <a:round/>
                      <a:headEnd type="none" w="med" len="med"/>
                      <a:tailEnd type="none" w="med" len="med"/>
                    </a:lnR>
                  </a:tcPr>
                </a:tc>
                <a:tc>
                  <a:txBody>
                    <a:bodyPr/>
                    <a:lstStyle/>
                    <a:p>
                      <a:pPr algn="ctr"/>
                      <a:r>
                        <a:rPr lang="it-IT" sz="1400" b="1" dirty="0"/>
                        <a:t>tx_bytes/packets</a:t>
                      </a:r>
                      <a:endParaRPr lang="en-GB" sz="1400" b="1"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a:r>
                        <a:rPr lang="en-US" sz="900" b="0" dirty="0"/>
                        <a:t>Number of bytes/packets transmitted</a:t>
                      </a:r>
                      <a:endParaRPr lang="en-GB" sz="900" b="0"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14400196"/>
                  </a:ext>
                </a:extLst>
              </a:tr>
            </a:tbl>
          </a:graphicData>
        </a:graphic>
      </p:graphicFrame>
      <p:sp>
        <p:nvSpPr>
          <p:cNvPr id="7" name="TextBox 6">
            <a:extLst>
              <a:ext uri="{FF2B5EF4-FFF2-40B4-BE49-F238E27FC236}">
                <a16:creationId xmlns:a16="http://schemas.microsoft.com/office/drawing/2014/main" id="{3105DCC2-AA53-4DDB-94C8-C32160C64759}"/>
              </a:ext>
            </a:extLst>
          </p:cNvPr>
          <p:cNvSpPr txBox="1"/>
          <p:nvPr/>
        </p:nvSpPr>
        <p:spPr>
          <a:xfrm>
            <a:off x="2131657" y="1144086"/>
            <a:ext cx="7274431" cy="448463"/>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200" dirty="0"/>
              <a:t>Analyzing the dataset I chose some useful metrics to perform the experiments and graph the data. In this case the datasets are similar and for all three experiments I have chosen the same features and renamed to have more order.</a:t>
            </a:r>
          </a:p>
          <a:p>
            <a:pPr marL="0" indent="0">
              <a:lnSpc>
                <a:spcPct val="90000"/>
              </a:lnSpc>
              <a:spcBef>
                <a:spcPts val="400"/>
              </a:spcBef>
              <a:buFont typeface="MetricHPE" panose="020B0503030202060203" pitchFamily="34" charset="0"/>
              <a:buNone/>
            </a:pPr>
            <a:r>
              <a:rPr lang="en-US" sz="1200" dirty="0"/>
              <a:t>The tests are based on malaria disease, which is why some metrics are prefixed with malaria!</a:t>
            </a:r>
            <a:endParaRPr lang="en-GB" sz="1200" dirty="0" err="1"/>
          </a:p>
        </p:txBody>
      </p:sp>
    </p:spTree>
    <p:extLst>
      <p:ext uri="{BB962C8B-B14F-4D97-AF65-F5344CB8AC3E}">
        <p14:creationId xmlns:p14="http://schemas.microsoft.com/office/powerpoint/2010/main" val="48676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C1F28-5D4B-4CD1-916F-704D11C60BC3}"/>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C6AB52AF-60D7-4765-85B3-7ACA99035592}"/>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42</a:t>
            </a:fld>
            <a:endParaRPr lang="en-US" dirty="0"/>
          </a:p>
        </p:txBody>
      </p:sp>
      <p:sp>
        <p:nvSpPr>
          <p:cNvPr id="5" name="Title 4">
            <a:extLst>
              <a:ext uri="{FF2B5EF4-FFF2-40B4-BE49-F238E27FC236}">
                <a16:creationId xmlns:a16="http://schemas.microsoft.com/office/drawing/2014/main" id="{C529A6AA-B0E8-492F-BF7E-E50166236B06}"/>
              </a:ext>
            </a:extLst>
          </p:cNvPr>
          <p:cNvSpPr>
            <a:spLocks noGrp="1"/>
          </p:cNvSpPr>
          <p:nvPr>
            <p:ph type="title"/>
          </p:nvPr>
        </p:nvSpPr>
        <p:spPr/>
        <p:txBody>
          <a:bodyPr/>
          <a:lstStyle/>
          <a:p>
            <a:r>
              <a:rPr lang="it-IT" dirty="0"/>
              <a:t>Mosquitto CORRELATION chart (1)</a:t>
            </a:r>
            <a:endParaRPr lang="en-GB" dirty="0"/>
          </a:p>
        </p:txBody>
      </p:sp>
      <p:pic>
        <p:nvPicPr>
          <p:cNvPr id="6" name="Picture 5">
            <a:extLst>
              <a:ext uri="{FF2B5EF4-FFF2-40B4-BE49-F238E27FC236}">
                <a16:creationId xmlns:a16="http://schemas.microsoft.com/office/drawing/2014/main" id="{29A24A25-2599-4B51-8310-715C1ED95033}"/>
              </a:ext>
            </a:extLst>
          </p:cNvPr>
          <p:cNvPicPr>
            <a:picLocks noChangeAspect="1"/>
          </p:cNvPicPr>
          <p:nvPr/>
        </p:nvPicPr>
        <p:blipFill>
          <a:blip r:embed="rId3"/>
          <a:stretch>
            <a:fillRect/>
          </a:stretch>
        </p:blipFill>
        <p:spPr>
          <a:xfrm>
            <a:off x="3904977" y="1062601"/>
            <a:ext cx="7734227" cy="4940718"/>
          </a:xfrm>
          <a:prstGeom prst="rect">
            <a:avLst/>
          </a:prstGeom>
        </p:spPr>
      </p:pic>
      <p:sp>
        <p:nvSpPr>
          <p:cNvPr id="8" name="TextBox 7">
            <a:extLst>
              <a:ext uri="{FF2B5EF4-FFF2-40B4-BE49-F238E27FC236}">
                <a16:creationId xmlns:a16="http://schemas.microsoft.com/office/drawing/2014/main" id="{A1DA4141-6FAA-45DF-82A8-38A7936BBFCC}"/>
              </a:ext>
            </a:extLst>
          </p:cNvPr>
          <p:cNvSpPr txBox="1"/>
          <p:nvPr/>
        </p:nvSpPr>
        <p:spPr>
          <a:xfrm>
            <a:off x="544944" y="1294256"/>
            <a:ext cx="3176752" cy="4477407"/>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400" dirty="0"/>
              <a:t>This is the </a:t>
            </a:r>
            <a:r>
              <a:rPr lang="en-US" sz="2400" b="1" dirty="0"/>
              <a:t>correlation matrix </a:t>
            </a:r>
            <a:r>
              <a:rPr lang="en-US" sz="2400" dirty="0"/>
              <a:t>we can see that the </a:t>
            </a:r>
            <a:r>
              <a:rPr lang="en-US" sz="2400" dirty="0" err="1"/>
              <a:t>cpu</a:t>
            </a:r>
            <a:r>
              <a:rPr lang="en-US" sz="2400" dirty="0"/>
              <a:t> bandwidth , the memory and the malaria flight time total are not correlated to anyone.  </a:t>
            </a:r>
            <a:endParaRPr lang="en-GB" sz="2400" dirty="0" err="1"/>
          </a:p>
        </p:txBody>
      </p:sp>
    </p:spTree>
    <p:extLst>
      <p:ext uri="{BB962C8B-B14F-4D97-AF65-F5344CB8AC3E}">
        <p14:creationId xmlns:p14="http://schemas.microsoft.com/office/powerpoint/2010/main" val="185393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2DA8CC-83ED-4969-BFF1-FC21A419DE27}"/>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5FA07BDD-7D96-4334-AD03-4EDBF9297EF8}"/>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43</a:t>
            </a:fld>
            <a:endParaRPr lang="en-US" dirty="0"/>
          </a:p>
        </p:txBody>
      </p:sp>
      <p:sp>
        <p:nvSpPr>
          <p:cNvPr id="5" name="Title 4">
            <a:extLst>
              <a:ext uri="{FF2B5EF4-FFF2-40B4-BE49-F238E27FC236}">
                <a16:creationId xmlns:a16="http://schemas.microsoft.com/office/drawing/2014/main" id="{D9ECA44A-CCAC-4B9C-B25C-0D35C2677E85}"/>
              </a:ext>
            </a:extLst>
          </p:cNvPr>
          <p:cNvSpPr>
            <a:spLocks noGrp="1"/>
          </p:cNvSpPr>
          <p:nvPr>
            <p:ph type="title"/>
          </p:nvPr>
        </p:nvSpPr>
        <p:spPr/>
        <p:txBody>
          <a:bodyPr/>
          <a:lstStyle/>
          <a:p>
            <a:r>
              <a:rPr lang="it-IT" dirty="0"/>
              <a:t>Mosquitto charts (2)</a:t>
            </a:r>
            <a:endParaRPr lang="en-GB" dirty="0"/>
          </a:p>
        </p:txBody>
      </p:sp>
      <p:pic>
        <p:nvPicPr>
          <p:cNvPr id="7" name="Picture 6">
            <a:extLst>
              <a:ext uri="{FF2B5EF4-FFF2-40B4-BE49-F238E27FC236}">
                <a16:creationId xmlns:a16="http://schemas.microsoft.com/office/drawing/2014/main" id="{8BD71D5A-EBDF-41B7-9106-FA6E62737ABF}"/>
              </a:ext>
            </a:extLst>
          </p:cNvPr>
          <p:cNvPicPr>
            <a:picLocks noChangeAspect="1"/>
          </p:cNvPicPr>
          <p:nvPr/>
        </p:nvPicPr>
        <p:blipFill>
          <a:blip r:embed="rId3"/>
          <a:stretch>
            <a:fillRect/>
          </a:stretch>
        </p:blipFill>
        <p:spPr>
          <a:xfrm>
            <a:off x="411867" y="1806165"/>
            <a:ext cx="5928898" cy="3897640"/>
          </a:xfrm>
          <a:prstGeom prst="rect">
            <a:avLst/>
          </a:prstGeom>
        </p:spPr>
      </p:pic>
      <p:pic>
        <p:nvPicPr>
          <p:cNvPr id="9" name="Picture 8">
            <a:extLst>
              <a:ext uri="{FF2B5EF4-FFF2-40B4-BE49-F238E27FC236}">
                <a16:creationId xmlns:a16="http://schemas.microsoft.com/office/drawing/2014/main" id="{681A0A1E-2C03-4000-B808-DC9CFDE6F8E5}"/>
              </a:ext>
            </a:extLst>
          </p:cNvPr>
          <p:cNvPicPr>
            <a:picLocks noChangeAspect="1"/>
          </p:cNvPicPr>
          <p:nvPr/>
        </p:nvPicPr>
        <p:blipFill rotWithShape="1">
          <a:blip r:embed="rId4"/>
          <a:srcRect l="1" r="47643"/>
          <a:stretch/>
        </p:blipFill>
        <p:spPr>
          <a:xfrm>
            <a:off x="6700020" y="2177890"/>
            <a:ext cx="4947991" cy="3246008"/>
          </a:xfrm>
          <a:prstGeom prst="rect">
            <a:avLst/>
          </a:prstGeom>
        </p:spPr>
      </p:pic>
      <p:sp>
        <p:nvSpPr>
          <p:cNvPr id="10" name="TextBox 9">
            <a:extLst>
              <a:ext uri="{FF2B5EF4-FFF2-40B4-BE49-F238E27FC236}">
                <a16:creationId xmlns:a16="http://schemas.microsoft.com/office/drawing/2014/main" id="{10F0DB85-1186-41E7-92B2-6103AE505DFD}"/>
              </a:ext>
            </a:extLst>
          </p:cNvPr>
          <p:cNvSpPr txBox="1"/>
          <p:nvPr/>
        </p:nvSpPr>
        <p:spPr>
          <a:xfrm>
            <a:off x="1353498" y="1382197"/>
            <a:ext cx="3617553" cy="52728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400" b="1" dirty="0">
                <a:solidFill>
                  <a:srgbClr val="01A982"/>
                </a:solidFill>
              </a:rPr>
              <a:t>MSG PER SECOND</a:t>
            </a:r>
            <a:endParaRPr lang="en-GB" sz="1400" b="1" dirty="0" err="1">
              <a:solidFill>
                <a:srgbClr val="01A982"/>
              </a:solidFill>
            </a:endParaRPr>
          </a:p>
        </p:txBody>
      </p:sp>
      <p:sp>
        <p:nvSpPr>
          <p:cNvPr id="11" name="TextBox 10">
            <a:extLst>
              <a:ext uri="{FF2B5EF4-FFF2-40B4-BE49-F238E27FC236}">
                <a16:creationId xmlns:a16="http://schemas.microsoft.com/office/drawing/2014/main" id="{799D2B41-8C15-42C8-AD69-744D7C5C97B3}"/>
              </a:ext>
            </a:extLst>
          </p:cNvPr>
          <p:cNvSpPr txBox="1"/>
          <p:nvPr/>
        </p:nvSpPr>
        <p:spPr>
          <a:xfrm>
            <a:off x="7503994" y="1634843"/>
            <a:ext cx="3617553" cy="52728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400" b="1" dirty="0">
                <a:solidFill>
                  <a:srgbClr val="01A982"/>
                </a:solidFill>
              </a:rPr>
              <a:t>MALARIA TIME STDDEV </a:t>
            </a:r>
            <a:endParaRPr lang="en-GB" sz="1400" b="1" dirty="0" err="1">
              <a:solidFill>
                <a:srgbClr val="01A982"/>
              </a:solidFill>
            </a:endParaRPr>
          </a:p>
        </p:txBody>
      </p:sp>
      <p:pic>
        <p:nvPicPr>
          <p:cNvPr id="13" name="Picture 12">
            <a:extLst>
              <a:ext uri="{FF2B5EF4-FFF2-40B4-BE49-F238E27FC236}">
                <a16:creationId xmlns:a16="http://schemas.microsoft.com/office/drawing/2014/main" id="{22CB70C7-3452-4002-8778-A89725156E06}"/>
              </a:ext>
            </a:extLst>
          </p:cNvPr>
          <p:cNvPicPr>
            <a:picLocks noChangeAspect="1"/>
          </p:cNvPicPr>
          <p:nvPr/>
        </p:nvPicPr>
        <p:blipFill rotWithShape="1">
          <a:blip r:embed="rId5"/>
          <a:srcRect l="1694" t="37316" r="48387" b="41917"/>
          <a:stretch/>
        </p:blipFill>
        <p:spPr>
          <a:xfrm>
            <a:off x="5380540" y="613778"/>
            <a:ext cx="6086168" cy="865239"/>
          </a:xfrm>
          <a:prstGeom prst="rect">
            <a:avLst/>
          </a:prstGeom>
        </p:spPr>
      </p:pic>
      <p:sp>
        <p:nvSpPr>
          <p:cNvPr id="14" name="TextBox 13">
            <a:extLst>
              <a:ext uri="{FF2B5EF4-FFF2-40B4-BE49-F238E27FC236}">
                <a16:creationId xmlns:a16="http://schemas.microsoft.com/office/drawing/2014/main" id="{CE1A5664-2F9A-49AB-8C73-67472B0B0CDE}"/>
              </a:ext>
            </a:extLst>
          </p:cNvPr>
          <p:cNvSpPr txBox="1"/>
          <p:nvPr/>
        </p:nvSpPr>
        <p:spPr>
          <a:xfrm>
            <a:off x="4911365" y="391852"/>
            <a:ext cx="695418" cy="1253204"/>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100" b="1" dirty="0"/>
              <a:t>1)</a:t>
            </a:r>
          </a:p>
          <a:p>
            <a:pPr marL="0" indent="0" algn="ctr">
              <a:lnSpc>
                <a:spcPct val="90000"/>
              </a:lnSpc>
              <a:spcBef>
                <a:spcPts val="400"/>
              </a:spcBef>
              <a:buFont typeface="MetricHPE" panose="020B0503030202060203" pitchFamily="34" charset="0"/>
              <a:buNone/>
            </a:pPr>
            <a:r>
              <a:rPr lang="en-US" sz="1100" b="1" dirty="0"/>
              <a:t>2)</a:t>
            </a:r>
          </a:p>
          <a:p>
            <a:pPr marL="0" indent="0" algn="ctr">
              <a:lnSpc>
                <a:spcPct val="90000"/>
              </a:lnSpc>
              <a:spcBef>
                <a:spcPts val="400"/>
              </a:spcBef>
              <a:buFont typeface="MetricHPE" panose="020B0503030202060203" pitchFamily="34" charset="0"/>
              <a:buNone/>
            </a:pPr>
            <a:r>
              <a:rPr lang="en-US" sz="1100" b="1" dirty="0"/>
              <a:t>3)</a:t>
            </a:r>
          </a:p>
          <a:p>
            <a:pPr marL="0" indent="0" algn="ctr">
              <a:lnSpc>
                <a:spcPct val="90000"/>
              </a:lnSpc>
              <a:spcBef>
                <a:spcPts val="400"/>
              </a:spcBef>
              <a:buFont typeface="MetricHPE" panose="020B0503030202060203" pitchFamily="34" charset="0"/>
              <a:buNone/>
            </a:pPr>
            <a:r>
              <a:rPr lang="en-US" sz="1100" b="1" dirty="0"/>
              <a:t>4)</a:t>
            </a:r>
            <a:endParaRPr lang="en-GB" sz="1100" b="1" dirty="0" err="1"/>
          </a:p>
        </p:txBody>
      </p:sp>
    </p:spTree>
    <p:extLst>
      <p:ext uri="{BB962C8B-B14F-4D97-AF65-F5344CB8AC3E}">
        <p14:creationId xmlns:p14="http://schemas.microsoft.com/office/powerpoint/2010/main" val="334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1AAE7B-7526-4B41-9CC9-700424FB2D31}"/>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0C5A4D73-A327-429B-9BAE-8294D2ED2F7E}"/>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44</a:t>
            </a:fld>
            <a:endParaRPr lang="en-US" dirty="0"/>
          </a:p>
        </p:txBody>
      </p:sp>
      <p:sp>
        <p:nvSpPr>
          <p:cNvPr id="5" name="Title 4">
            <a:extLst>
              <a:ext uri="{FF2B5EF4-FFF2-40B4-BE49-F238E27FC236}">
                <a16:creationId xmlns:a16="http://schemas.microsoft.com/office/drawing/2014/main" id="{CA6F6105-5FE6-4973-963F-CC74371D58F4}"/>
              </a:ext>
            </a:extLst>
          </p:cNvPr>
          <p:cNvSpPr>
            <a:spLocks noGrp="1"/>
          </p:cNvSpPr>
          <p:nvPr>
            <p:ph type="title"/>
          </p:nvPr>
        </p:nvSpPr>
        <p:spPr/>
        <p:txBody>
          <a:bodyPr/>
          <a:lstStyle/>
          <a:p>
            <a:r>
              <a:rPr lang="it-IT" dirty="0"/>
              <a:t>MOSQUITTO CHARTS (3)</a:t>
            </a:r>
            <a:endParaRPr lang="en-GB" dirty="0"/>
          </a:p>
        </p:txBody>
      </p:sp>
      <p:pic>
        <p:nvPicPr>
          <p:cNvPr id="7" name="Picture 6">
            <a:extLst>
              <a:ext uri="{FF2B5EF4-FFF2-40B4-BE49-F238E27FC236}">
                <a16:creationId xmlns:a16="http://schemas.microsoft.com/office/drawing/2014/main" id="{5CF38FEB-29E6-48A1-8EC5-0683144FFED0}"/>
              </a:ext>
            </a:extLst>
          </p:cNvPr>
          <p:cNvPicPr>
            <a:picLocks noChangeAspect="1"/>
          </p:cNvPicPr>
          <p:nvPr/>
        </p:nvPicPr>
        <p:blipFill rotWithShape="1">
          <a:blip r:embed="rId3"/>
          <a:srcRect r="47183"/>
          <a:stretch/>
        </p:blipFill>
        <p:spPr>
          <a:xfrm>
            <a:off x="6096000" y="1629469"/>
            <a:ext cx="5346164" cy="3476613"/>
          </a:xfrm>
          <a:prstGeom prst="rect">
            <a:avLst/>
          </a:prstGeom>
        </p:spPr>
      </p:pic>
      <p:pic>
        <p:nvPicPr>
          <p:cNvPr id="9" name="Picture 8">
            <a:extLst>
              <a:ext uri="{FF2B5EF4-FFF2-40B4-BE49-F238E27FC236}">
                <a16:creationId xmlns:a16="http://schemas.microsoft.com/office/drawing/2014/main" id="{75354F68-128C-45E8-96FB-5AAD0A953303}"/>
              </a:ext>
            </a:extLst>
          </p:cNvPr>
          <p:cNvPicPr>
            <a:picLocks noChangeAspect="1"/>
          </p:cNvPicPr>
          <p:nvPr/>
        </p:nvPicPr>
        <p:blipFill rotWithShape="1">
          <a:blip r:embed="rId4"/>
          <a:srcRect r="47238"/>
          <a:stretch/>
        </p:blipFill>
        <p:spPr>
          <a:xfrm>
            <a:off x="440628" y="1653994"/>
            <a:ext cx="5191279" cy="3379412"/>
          </a:xfrm>
          <a:prstGeom prst="rect">
            <a:avLst/>
          </a:prstGeom>
        </p:spPr>
      </p:pic>
      <p:sp>
        <p:nvSpPr>
          <p:cNvPr id="31" name="TextBox 30">
            <a:extLst>
              <a:ext uri="{FF2B5EF4-FFF2-40B4-BE49-F238E27FC236}">
                <a16:creationId xmlns:a16="http://schemas.microsoft.com/office/drawing/2014/main" id="{E3705F4F-0DCC-4E08-AFBF-389780855E03}"/>
              </a:ext>
            </a:extLst>
          </p:cNvPr>
          <p:cNvSpPr txBox="1"/>
          <p:nvPr/>
        </p:nvSpPr>
        <p:spPr>
          <a:xfrm>
            <a:off x="1493056" y="1228515"/>
            <a:ext cx="3617553" cy="52728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400" b="1" dirty="0">
                <a:solidFill>
                  <a:srgbClr val="01A982"/>
                </a:solidFill>
              </a:rPr>
              <a:t>PACKETS TRANSMITTED</a:t>
            </a:r>
            <a:endParaRPr lang="en-GB" sz="1400" b="1" dirty="0" err="1">
              <a:solidFill>
                <a:srgbClr val="01A982"/>
              </a:solidFill>
            </a:endParaRPr>
          </a:p>
        </p:txBody>
      </p:sp>
      <p:sp>
        <p:nvSpPr>
          <p:cNvPr id="32" name="TextBox 31">
            <a:extLst>
              <a:ext uri="{FF2B5EF4-FFF2-40B4-BE49-F238E27FC236}">
                <a16:creationId xmlns:a16="http://schemas.microsoft.com/office/drawing/2014/main" id="{0ADC6200-D6C0-463B-8558-D3D0F68241D1}"/>
              </a:ext>
            </a:extLst>
          </p:cNvPr>
          <p:cNvSpPr txBox="1"/>
          <p:nvPr/>
        </p:nvSpPr>
        <p:spPr>
          <a:xfrm>
            <a:off x="7263351" y="1224638"/>
            <a:ext cx="3617553" cy="52728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400" b="1" dirty="0">
                <a:solidFill>
                  <a:srgbClr val="01A982"/>
                </a:solidFill>
              </a:rPr>
              <a:t>PACKETS RECIVED</a:t>
            </a:r>
            <a:endParaRPr lang="en-GB" sz="1400" b="1" dirty="0" err="1">
              <a:solidFill>
                <a:srgbClr val="01A982"/>
              </a:solidFill>
            </a:endParaRPr>
          </a:p>
        </p:txBody>
      </p:sp>
    </p:spTree>
    <p:extLst>
      <p:ext uri="{BB962C8B-B14F-4D97-AF65-F5344CB8AC3E}">
        <p14:creationId xmlns:p14="http://schemas.microsoft.com/office/powerpoint/2010/main" val="301993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E1CC28-7D05-4CFF-A28B-B037ACBB8859}"/>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9FEBB5BD-FB0E-4B1F-95FC-9DB4659A19AA}"/>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45</a:t>
            </a:fld>
            <a:endParaRPr lang="en-US" dirty="0"/>
          </a:p>
        </p:txBody>
      </p:sp>
      <p:sp>
        <p:nvSpPr>
          <p:cNvPr id="5" name="Title 4">
            <a:extLst>
              <a:ext uri="{FF2B5EF4-FFF2-40B4-BE49-F238E27FC236}">
                <a16:creationId xmlns:a16="http://schemas.microsoft.com/office/drawing/2014/main" id="{85ADDC9B-7151-45F9-94C3-3EDE2A507596}"/>
              </a:ext>
            </a:extLst>
          </p:cNvPr>
          <p:cNvSpPr>
            <a:spLocks noGrp="1"/>
          </p:cNvSpPr>
          <p:nvPr>
            <p:ph type="title"/>
          </p:nvPr>
        </p:nvSpPr>
        <p:spPr/>
        <p:txBody>
          <a:bodyPr/>
          <a:lstStyle/>
          <a:p>
            <a:r>
              <a:rPr lang="en-US" dirty="0">
                <a:solidFill>
                  <a:srgbClr val="01A982"/>
                </a:solidFill>
                <a:highlight>
                  <a:srgbClr val="000000"/>
                </a:highlight>
              </a:rPr>
              <a:t>CHAPTER 3 - APPLICATION OF MACHINE LEARNING TECHNIQUES</a:t>
            </a:r>
            <a:endParaRPr lang="en-GB" dirty="0">
              <a:solidFill>
                <a:srgbClr val="01A982"/>
              </a:solidFill>
              <a:highlight>
                <a:srgbClr val="000000"/>
              </a:highlight>
            </a:endParaRPr>
          </a:p>
        </p:txBody>
      </p:sp>
      <p:sp>
        <p:nvSpPr>
          <p:cNvPr id="9" name="TextBox 8">
            <a:extLst>
              <a:ext uri="{FF2B5EF4-FFF2-40B4-BE49-F238E27FC236}">
                <a16:creationId xmlns:a16="http://schemas.microsoft.com/office/drawing/2014/main" id="{600E854E-0A42-4CC9-9F2D-51910E054FA4}"/>
              </a:ext>
            </a:extLst>
          </p:cNvPr>
          <p:cNvSpPr txBox="1"/>
          <p:nvPr/>
        </p:nvSpPr>
        <p:spPr>
          <a:xfrm>
            <a:off x="753374" y="1820436"/>
            <a:ext cx="6096000" cy="2923877"/>
          </a:xfrm>
          <a:prstGeom prst="rect">
            <a:avLst/>
          </a:prstGeom>
          <a:noFill/>
          <a:ln w="57150">
            <a:noFill/>
            <a:miter lim="800000"/>
          </a:ln>
        </p:spPr>
        <p:txBody>
          <a:bodyPr wrap="square">
            <a:spAutoFit/>
          </a:bodyPr>
          <a:lstStyle/>
          <a:p>
            <a:pPr marL="0" indent="0">
              <a:buNone/>
            </a:pPr>
            <a:r>
              <a:rPr lang="en-US" sz="2400" b="1" dirty="0">
                <a:solidFill>
                  <a:srgbClr val="01A982"/>
                </a:solidFill>
              </a:rPr>
              <a:t>SECTIONS :</a:t>
            </a:r>
          </a:p>
          <a:p>
            <a:pPr marL="411480" lvl="2" indent="0">
              <a:buNone/>
            </a:pPr>
            <a:endParaRPr lang="en-US" sz="2000" dirty="0"/>
          </a:p>
          <a:p>
            <a:pPr marL="411480" lvl="2" indent="0">
              <a:buNone/>
            </a:pPr>
            <a:r>
              <a:rPr lang="en-US" sz="2000" b="1" dirty="0"/>
              <a:t>3.1 – What is Machine Learning (ML) ? Why is used ?</a:t>
            </a:r>
          </a:p>
          <a:p>
            <a:pPr marL="411480" lvl="2" indent="0">
              <a:buNone/>
            </a:pPr>
            <a:endParaRPr lang="en-US" sz="2000" b="1" dirty="0"/>
          </a:p>
          <a:p>
            <a:pPr marL="411480" lvl="2" indent="0">
              <a:buNone/>
            </a:pPr>
            <a:r>
              <a:rPr lang="en-US" sz="2000" b="1" dirty="0"/>
              <a:t>3.2 – Supervised Learning and Regression techniques </a:t>
            </a:r>
          </a:p>
          <a:p>
            <a:pPr marL="411480" lvl="2" indent="0">
              <a:buNone/>
            </a:pPr>
            <a:endParaRPr lang="en-US" sz="2000" b="1" dirty="0"/>
          </a:p>
          <a:p>
            <a:pPr marL="411480" lvl="2" indent="0">
              <a:buNone/>
            </a:pPr>
            <a:r>
              <a:rPr lang="en-US" sz="2000" b="1" dirty="0"/>
              <a:t>3.2.1 – ML algorithms used </a:t>
            </a:r>
          </a:p>
          <a:p>
            <a:pPr marL="411480" lvl="2" indent="0">
              <a:buNone/>
            </a:pPr>
            <a:endParaRPr lang="en-US" sz="2000" b="1" dirty="0"/>
          </a:p>
          <a:p>
            <a:pPr marL="411480" lvl="2" indent="0">
              <a:buNone/>
            </a:pPr>
            <a:r>
              <a:rPr lang="en-US" sz="2000" b="1" dirty="0"/>
              <a:t>3.3 – How to characterize a dataset with ML </a:t>
            </a:r>
            <a:endParaRPr lang="en-GB" sz="2000" b="1" dirty="0"/>
          </a:p>
        </p:txBody>
      </p:sp>
      <p:pic>
        <p:nvPicPr>
          <p:cNvPr id="10" name="Picture 9">
            <a:extLst>
              <a:ext uri="{FF2B5EF4-FFF2-40B4-BE49-F238E27FC236}">
                <a16:creationId xmlns:a16="http://schemas.microsoft.com/office/drawing/2014/main" id="{9336394C-A1D7-4027-B3A1-F86B37DAEB70}"/>
              </a:ext>
            </a:extLst>
          </p:cNvPr>
          <p:cNvPicPr>
            <a:picLocks noChangeAspect="1"/>
          </p:cNvPicPr>
          <p:nvPr/>
        </p:nvPicPr>
        <p:blipFill>
          <a:blip r:embed="rId3"/>
          <a:stretch>
            <a:fillRect/>
          </a:stretch>
        </p:blipFill>
        <p:spPr>
          <a:xfrm>
            <a:off x="7914946" y="1820436"/>
            <a:ext cx="3627593" cy="31158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2718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A7D2FB-A85D-4C34-BC64-8C3B23E251AB}"/>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D40B9536-E1EB-4196-86BF-A28E0D891FBE}"/>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46</a:t>
            </a:fld>
            <a:endParaRPr lang="en-US" dirty="0"/>
          </a:p>
        </p:txBody>
      </p:sp>
      <p:sp>
        <p:nvSpPr>
          <p:cNvPr id="5" name="Title 4">
            <a:extLst>
              <a:ext uri="{FF2B5EF4-FFF2-40B4-BE49-F238E27FC236}">
                <a16:creationId xmlns:a16="http://schemas.microsoft.com/office/drawing/2014/main" id="{23D74AE2-27CE-4F7D-AD2D-348F398EA3D4}"/>
              </a:ext>
            </a:extLst>
          </p:cNvPr>
          <p:cNvSpPr>
            <a:spLocks noGrp="1"/>
          </p:cNvSpPr>
          <p:nvPr>
            <p:ph type="title"/>
          </p:nvPr>
        </p:nvSpPr>
        <p:spPr/>
        <p:txBody>
          <a:bodyPr/>
          <a:lstStyle/>
          <a:p>
            <a:r>
              <a:rPr lang="en-US" dirty="0"/>
              <a:t>APPLICATION OF MACHINE LEARNING TECHNIQUES</a:t>
            </a:r>
            <a:endParaRPr lang="en-GB" dirty="0"/>
          </a:p>
        </p:txBody>
      </p:sp>
      <p:sp>
        <p:nvSpPr>
          <p:cNvPr id="6" name="TextBox 5">
            <a:extLst>
              <a:ext uri="{FF2B5EF4-FFF2-40B4-BE49-F238E27FC236}">
                <a16:creationId xmlns:a16="http://schemas.microsoft.com/office/drawing/2014/main" id="{42FF09B1-3616-46C3-99FF-AA030AAC48AF}"/>
              </a:ext>
            </a:extLst>
          </p:cNvPr>
          <p:cNvSpPr txBox="1"/>
          <p:nvPr/>
        </p:nvSpPr>
        <p:spPr>
          <a:xfrm>
            <a:off x="3631495" y="1038258"/>
            <a:ext cx="4929010" cy="504496"/>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2400" b="1" dirty="0">
                <a:solidFill>
                  <a:srgbClr val="01A982"/>
                </a:solidFill>
              </a:rPr>
              <a:t>WHAT</a:t>
            </a:r>
            <a:r>
              <a:rPr lang="en-US" sz="2400" b="1" dirty="0"/>
              <a:t> IS THE MACHINE LEARNING ? </a:t>
            </a:r>
            <a:endParaRPr lang="en-GB" sz="2400" b="1" dirty="0" err="1"/>
          </a:p>
        </p:txBody>
      </p:sp>
      <p:sp>
        <p:nvSpPr>
          <p:cNvPr id="7" name="TextBox 6">
            <a:extLst>
              <a:ext uri="{FF2B5EF4-FFF2-40B4-BE49-F238E27FC236}">
                <a16:creationId xmlns:a16="http://schemas.microsoft.com/office/drawing/2014/main" id="{40C7FEDF-8EBF-43B6-8BA3-F5E0D3434936}"/>
              </a:ext>
            </a:extLst>
          </p:cNvPr>
          <p:cNvSpPr txBox="1"/>
          <p:nvPr/>
        </p:nvSpPr>
        <p:spPr>
          <a:xfrm>
            <a:off x="751570" y="1627115"/>
            <a:ext cx="7656310" cy="1032535"/>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b="1" dirty="0"/>
              <a:t>Machine Learning </a:t>
            </a:r>
            <a:r>
              <a:rPr lang="en-US" dirty="0"/>
              <a:t>(ML) is a form of Artificial Intelligence (AI) that enables a system to learn from data rather than through explicit programming. However, machine learning is not a simple process. Machine learning uses a variety of </a:t>
            </a:r>
            <a:r>
              <a:rPr lang="en-US" b="1" dirty="0"/>
              <a:t>algorithms</a:t>
            </a:r>
            <a:r>
              <a:rPr lang="en-US" dirty="0"/>
              <a:t> that iteratively learn from data to improve, describe data, and predict outcomes.</a:t>
            </a:r>
            <a:endParaRPr lang="en-GB" dirty="0" err="1"/>
          </a:p>
        </p:txBody>
      </p:sp>
      <p:sp>
        <p:nvSpPr>
          <p:cNvPr id="8" name="TextBox 7">
            <a:extLst>
              <a:ext uri="{FF2B5EF4-FFF2-40B4-BE49-F238E27FC236}">
                <a16:creationId xmlns:a16="http://schemas.microsoft.com/office/drawing/2014/main" id="{9C5D8DA8-CA41-41EC-A775-1B1F48CAF915}"/>
              </a:ext>
            </a:extLst>
          </p:cNvPr>
          <p:cNvSpPr txBox="1"/>
          <p:nvPr/>
        </p:nvSpPr>
        <p:spPr>
          <a:xfrm>
            <a:off x="3379901" y="2993889"/>
            <a:ext cx="5054866" cy="34506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400" b="1" dirty="0">
                <a:solidFill>
                  <a:srgbClr val="01A982"/>
                </a:solidFill>
              </a:rPr>
              <a:t>WHY</a:t>
            </a:r>
            <a:r>
              <a:rPr lang="en-US" sz="2400" b="1" dirty="0"/>
              <a:t> IS MACHINE LEARNING USED ? </a:t>
            </a:r>
            <a:endParaRPr lang="en-GB" sz="2400" b="1" dirty="0" err="1"/>
          </a:p>
        </p:txBody>
      </p:sp>
      <p:sp>
        <p:nvSpPr>
          <p:cNvPr id="9" name="TextBox 8">
            <a:extLst>
              <a:ext uri="{FF2B5EF4-FFF2-40B4-BE49-F238E27FC236}">
                <a16:creationId xmlns:a16="http://schemas.microsoft.com/office/drawing/2014/main" id="{672DDA2E-E6EE-468A-ADCB-04D71FA9C167}"/>
              </a:ext>
            </a:extLst>
          </p:cNvPr>
          <p:cNvSpPr txBox="1"/>
          <p:nvPr/>
        </p:nvSpPr>
        <p:spPr>
          <a:xfrm>
            <a:off x="406284" y="3284473"/>
            <a:ext cx="11002100" cy="2932977"/>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there are undeniable practical advantages to machine learning, namely:</a:t>
            </a:r>
          </a:p>
          <a:p>
            <a:pPr marL="0" indent="0" algn="ctr">
              <a:lnSpc>
                <a:spcPct val="90000"/>
              </a:lnSpc>
              <a:spcBef>
                <a:spcPts val="400"/>
              </a:spcBef>
              <a:buFont typeface="MetricHPE" panose="020B0503030202060203" pitchFamily="34" charset="0"/>
              <a:buNone/>
            </a:pPr>
            <a:endParaRPr lang="en-US" sz="900" dirty="0"/>
          </a:p>
          <a:p>
            <a:pPr marL="285750" indent="-285750">
              <a:lnSpc>
                <a:spcPct val="90000"/>
              </a:lnSpc>
              <a:spcBef>
                <a:spcPts val="400"/>
              </a:spcBef>
              <a:buFont typeface="Arial" panose="020B0604020202020204" pitchFamily="34" charset="0"/>
              <a:buChar char="•"/>
            </a:pPr>
            <a:r>
              <a:rPr lang="en-US" b="1" dirty="0"/>
              <a:t>Intelligent BIG DATA management </a:t>
            </a:r>
            <a:r>
              <a:rPr lang="en-US" dirty="0"/>
              <a:t>– The sheer volume and variety of data being generated as humans and other environmental forces interact with technology would be impossible to process and draw insights from without the speed and sophistication of machine learning. </a:t>
            </a:r>
            <a:r>
              <a:rPr lang="en-US" u="sng" dirty="0"/>
              <a:t>In fact, in our case we dealt with big data relating to the world of VNFs</a:t>
            </a:r>
          </a:p>
          <a:p>
            <a:pPr marL="285750" indent="-285750">
              <a:lnSpc>
                <a:spcPct val="90000"/>
              </a:lnSpc>
              <a:spcBef>
                <a:spcPts val="400"/>
              </a:spcBef>
              <a:buFont typeface="Arial" panose="020B0604020202020204" pitchFamily="34" charset="0"/>
              <a:buChar char="•"/>
            </a:pPr>
            <a:r>
              <a:rPr lang="en-US" b="1" dirty="0"/>
              <a:t>Smart devices </a:t>
            </a:r>
            <a:r>
              <a:rPr lang="en-US" dirty="0"/>
              <a:t>– From wearable devices that track health and fitness goals to self-driving cars to "smart cities" with infrastructure that can automatically reduce wasted time and energy, the Internet of Things (IoT) holds great promise, and machine learning can help make sense of this significant increase in data.</a:t>
            </a:r>
          </a:p>
          <a:p>
            <a:pPr marL="285750" indent="-285750">
              <a:lnSpc>
                <a:spcPct val="90000"/>
              </a:lnSpc>
              <a:spcBef>
                <a:spcPts val="400"/>
              </a:spcBef>
              <a:buFont typeface="Arial" panose="020B0604020202020204" pitchFamily="34" charset="0"/>
              <a:buChar char="•"/>
            </a:pPr>
            <a:r>
              <a:rPr lang="en-US" b="1" dirty="0"/>
              <a:t>Rich consumer experiences </a:t>
            </a:r>
            <a:r>
              <a:rPr lang="en-US" dirty="0"/>
              <a:t>– Machine learning enables search engines, web apps and other technology to </a:t>
            </a:r>
            <a:r>
              <a:rPr lang="en-US" dirty="0" err="1"/>
              <a:t>customise</a:t>
            </a:r>
            <a:r>
              <a:rPr lang="en-US" dirty="0"/>
              <a:t> results and recommendations to match user preferences, creating delightfully </a:t>
            </a:r>
            <a:r>
              <a:rPr lang="en-US" dirty="0" err="1"/>
              <a:t>personalised</a:t>
            </a:r>
            <a:r>
              <a:rPr lang="en-US" dirty="0"/>
              <a:t> experiences for consumers.</a:t>
            </a:r>
            <a:endParaRPr lang="en-GB" dirty="0" err="1"/>
          </a:p>
        </p:txBody>
      </p:sp>
      <p:pic>
        <p:nvPicPr>
          <p:cNvPr id="4100" name="Picture 4" descr="Five ways machine learning can improve your sales - CatalogPlayer">
            <a:extLst>
              <a:ext uri="{FF2B5EF4-FFF2-40B4-BE49-F238E27FC236}">
                <a16:creationId xmlns:a16="http://schemas.microsoft.com/office/drawing/2014/main" id="{66B1BF2E-995E-4EC9-B9A9-7170A7DA8D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0108" y="1147709"/>
            <a:ext cx="2883808" cy="1782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243AEB0-C6AE-4599-B41F-6B8A6ADA6833}"/>
              </a:ext>
            </a:extLst>
          </p:cNvPr>
          <p:cNvSpPr txBox="1"/>
          <p:nvPr/>
        </p:nvSpPr>
        <p:spPr>
          <a:xfrm>
            <a:off x="603114" y="5980228"/>
            <a:ext cx="3381555" cy="237222"/>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GB" sz="600" dirty="0">
                <a:hlinkClick r:id="rId4">
                  <a:extLst>
                    <a:ext uri="{A12FA001-AC4F-418D-AE19-62706E023703}">
                      <ahyp:hlinkClr xmlns:ahyp="http://schemas.microsoft.com/office/drawing/2018/hyperlinkcolor" val="tx"/>
                    </a:ext>
                  </a:extLst>
                </a:hlinkClick>
              </a:rPr>
              <a:t>(</a:t>
            </a:r>
            <a:r>
              <a:rPr lang="en-GB" sz="600" dirty="0">
                <a:solidFill>
                  <a:srgbClr val="01A982"/>
                </a:solidFill>
                <a:hlinkClick r:id="rId4">
                  <a:extLst>
                    <a:ext uri="{A12FA001-AC4F-418D-AE19-62706E023703}">
                      <ahyp:hlinkClr xmlns:ahyp="http://schemas.microsoft.com/office/drawing/2018/hyperlinkcolor" val="tx"/>
                    </a:ext>
                  </a:extLst>
                </a:hlinkClick>
              </a:rPr>
              <a:t>https://catalogplayer.com/en/uncategorized/five-ways-machine-learning-can-improve-your-sales/9872/</a:t>
            </a:r>
            <a:r>
              <a:rPr lang="en-GB" sz="600" dirty="0"/>
              <a:t>) </a:t>
            </a:r>
          </a:p>
        </p:txBody>
      </p:sp>
    </p:spTree>
    <p:extLst>
      <p:ext uri="{BB962C8B-B14F-4D97-AF65-F5344CB8AC3E}">
        <p14:creationId xmlns:p14="http://schemas.microsoft.com/office/powerpoint/2010/main" val="339069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A7A0D9-8331-4F43-8F13-7737694373A5}"/>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2921AC68-98E0-419B-9130-F7D77F8B5B8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47</a:t>
            </a:fld>
            <a:endParaRPr lang="en-US" dirty="0"/>
          </a:p>
        </p:txBody>
      </p:sp>
      <p:sp>
        <p:nvSpPr>
          <p:cNvPr id="5" name="Title 4">
            <a:extLst>
              <a:ext uri="{FF2B5EF4-FFF2-40B4-BE49-F238E27FC236}">
                <a16:creationId xmlns:a16="http://schemas.microsoft.com/office/drawing/2014/main" id="{FA7ECDF4-CF54-4151-95E4-871C03CAF385}"/>
              </a:ext>
            </a:extLst>
          </p:cNvPr>
          <p:cNvSpPr>
            <a:spLocks noGrp="1"/>
          </p:cNvSpPr>
          <p:nvPr>
            <p:ph type="title"/>
          </p:nvPr>
        </p:nvSpPr>
        <p:spPr>
          <a:xfrm>
            <a:off x="346865" y="597615"/>
            <a:ext cx="11498270" cy="401362"/>
          </a:xfrm>
        </p:spPr>
        <p:txBody>
          <a:bodyPr/>
          <a:lstStyle/>
          <a:p>
            <a:r>
              <a:rPr lang="en-US" dirty="0"/>
              <a:t>APPLICATION OF MACHINE LEARNING TECHNIQUES</a:t>
            </a:r>
            <a:br>
              <a:rPr lang="en-US" dirty="0"/>
            </a:br>
            <a:endParaRPr lang="en-GB" dirty="0"/>
          </a:p>
        </p:txBody>
      </p:sp>
      <p:pic>
        <p:nvPicPr>
          <p:cNvPr id="2050" name="Picture 2" descr="EURIX sviluppa modelli di Machine Learning – EURIX">
            <a:extLst>
              <a:ext uri="{FF2B5EF4-FFF2-40B4-BE49-F238E27FC236}">
                <a16:creationId xmlns:a16="http://schemas.microsoft.com/office/drawing/2014/main" id="{2A69B560-2CD7-48B1-BC9F-6F73CD42A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3666" y="1346456"/>
            <a:ext cx="3005428" cy="183932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F94C60C-FC28-4704-B0D9-C9F5C31F3B31}"/>
              </a:ext>
            </a:extLst>
          </p:cNvPr>
          <p:cNvCxnSpPr>
            <a:cxnSpLocks/>
          </p:cNvCxnSpPr>
          <p:nvPr/>
        </p:nvCxnSpPr>
        <p:spPr>
          <a:xfrm>
            <a:off x="4656814" y="2781184"/>
            <a:ext cx="143918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7EBDD5D-7039-40DF-8AC1-E9EC3EAE2B19}"/>
              </a:ext>
            </a:extLst>
          </p:cNvPr>
          <p:cNvSpPr txBox="1"/>
          <p:nvPr/>
        </p:nvSpPr>
        <p:spPr>
          <a:xfrm>
            <a:off x="6276232" y="2171680"/>
            <a:ext cx="5449209" cy="3123307"/>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b="1" dirty="0"/>
              <a:t>Regression</a:t>
            </a:r>
            <a:r>
              <a:rPr lang="en-US" dirty="0"/>
              <a:t> is a </a:t>
            </a:r>
            <a:r>
              <a:rPr lang="en-US" b="1" dirty="0"/>
              <a:t>ML</a:t>
            </a:r>
            <a:r>
              <a:rPr lang="en-US" dirty="0"/>
              <a:t> technique for investigating the relationship between independent variables or features and a dependent variable or outcome. It's used as a method for predictive modelling in machine learning, in which an </a:t>
            </a:r>
            <a:r>
              <a:rPr lang="en-US" b="1" dirty="0"/>
              <a:t>algorithm</a:t>
            </a:r>
            <a:r>
              <a:rPr lang="en-US" dirty="0"/>
              <a:t> is used to predict continuous outcomes</a:t>
            </a:r>
          </a:p>
          <a:p>
            <a:pPr marL="0" indent="0" algn="ctr">
              <a:lnSpc>
                <a:spcPct val="90000"/>
              </a:lnSpc>
              <a:spcBef>
                <a:spcPts val="400"/>
              </a:spcBef>
              <a:buFont typeface="MetricHPE" panose="020B0503030202060203" pitchFamily="34" charset="0"/>
              <a:buNone/>
            </a:pPr>
            <a:endParaRPr lang="en-US" dirty="0"/>
          </a:p>
          <a:p>
            <a:pPr marL="0" indent="0" algn="ctr">
              <a:lnSpc>
                <a:spcPct val="90000"/>
              </a:lnSpc>
              <a:spcBef>
                <a:spcPts val="400"/>
              </a:spcBef>
              <a:buFont typeface="MetricHPE" panose="020B0503030202060203" pitchFamily="34" charset="0"/>
              <a:buNone/>
            </a:pPr>
            <a:r>
              <a:rPr lang="en-US" dirty="0"/>
              <a:t>There are many and various algorithms, I have specifically analyzed the </a:t>
            </a:r>
            <a:r>
              <a:rPr lang="en-US" b="1" dirty="0"/>
              <a:t>Random Forest</a:t>
            </a:r>
            <a:r>
              <a:rPr lang="en-US" dirty="0"/>
              <a:t> and </a:t>
            </a:r>
            <a:r>
              <a:rPr lang="en-US" b="1" dirty="0"/>
              <a:t>Gradient Boosting </a:t>
            </a:r>
            <a:endParaRPr lang="en-US" dirty="0"/>
          </a:p>
          <a:p>
            <a:pPr marL="0" indent="0" algn="ctr">
              <a:lnSpc>
                <a:spcPct val="90000"/>
              </a:lnSpc>
              <a:spcBef>
                <a:spcPts val="400"/>
              </a:spcBef>
              <a:buFont typeface="MetricHPE" panose="020B0503030202060203" pitchFamily="34" charset="0"/>
              <a:buNone/>
            </a:pPr>
            <a:endParaRPr lang="en-US" dirty="0"/>
          </a:p>
          <a:p>
            <a:pPr marL="0" indent="0" algn="ctr">
              <a:lnSpc>
                <a:spcPct val="90000"/>
              </a:lnSpc>
              <a:spcBef>
                <a:spcPts val="400"/>
              </a:spcBef>
              <a:buFont typeface="MetricHPE" panose="020B0503030202060203" pitchFamily="34" charset="0"/>
              <a:buNone/>
            </a:pPr>
            <a:r>
              <a:rPr lang="en-US" dirty="0"/>
              <a:t>The general mainly scope is that  developing a model using historical data to make a prediction on new data where we do not have the answer.</a:t>
            </a:r>
          </a:p>
          <a:p>
            <a:pPr marL="0" indent="0" algn="ctr">
              <a:lnSpc>
                <a:spcPct val="90000"/>
              </a:lnSpc>
              <a:spcBef>
                <a:spcPts val="400"/>
              </a:spcBef>
              <a:buFont typeface="MetricHPE" panose="020B0503030202060203" pitchFamily="34" charset="0"/>
              <a:buNone/>
            </a:pPr>
            <a:endParaRPr lang="en-US" dirty="0"/>
          </a:p>
          <a:p>
            <a:pPr marL="0" indent="0" algn="ctr">
              <a:lnSpc>
                <a:spcPct val="90000"/>
              </a:lnSpc>
              <a:spcBef>
                <a:spcPts val="400"/>
              </a:spcBef>
              <a:buFont typeface="MetricHPE" panose="020B0503030202060203" pitchFamily="34" charset="0"/>
              <a:buNone/>
            </a:pPr>
            <a:r>
              <a:rPr lang="en-US" dirty="0"/>
              <a:t>In a mathematical way the </a:t>
            </a:r>
            <a:r>
              <a:rPr lang="en-US" b="1" dirty="0"/>
              <a:t>Regression</a:t>
            </a:r>
            <a:r>
              <a:rPr lang="en-US" dirty="0"/>
              <a:t> modeling is the task of approximating a mapping function (</a:t>
            </a:r>
            <a:r>
              <a:rPr lang="en-US" b="1" dirty="0"/>
              <a:t>f</a:t>
            </a:r>
            <a:r>
              <a:rPr lang="en-US" dirty="0"/>
              <a:t>) from input variables (</a:t>
            </a:r>
            <a:r>
              <a:rPr lang="en-US" b="1" dirty="0">
                <a:solidFill>
                  <a:srgbClr val="01A982"/>
                </a:solidFill>
              </a:rPr>
              <a:t>x</a:t>
            </a:r>
            <a:r>
              <a:rPr lang="en-US" dirty="0"/>
              <a:t>) to a continuous output variable (</a:t>
            </a:r>
            <a:r>
              <a:rPr lang="en-US" b="1" dirty="0">
                <a:solidFill>
                  <a:srgbClr val="FF0000"/>
                </a:solidFill>
              </a:rPr>
              <a:t>y</a:t>
            </a:r>
            <a:r>
              <a:rPr lang="en-US" dirty="0"/>
              <a:t>).</a:t>
            </a:r>
          </a:p>
          <a:p>
            <a:pPr marL="0" indent="0" algn="ctr">
              <a:lnSpc>
                <a:spcPct val="90000"/>
              </a:lnSpc>
              <a:spcBef>
                <a:spcPts val="400"/>
              </a:spcBef>
              <a:buFont typeface="MetricHPE" panose="020B0503030202060203" pitchFamily="34" charset="0"/>
              <a:buNone/>
            </a:pPr>
            <a:endParaRPr lang="en-GB" dirty="0" err="1"/>
          </a:p>
        </p:txBody>
      </p:sp>
      <p:cxnSp>
        <p:nvCxnSpPr>
          <p:cNvPr id="11" name="Straight Arrow Connector 10">
            <a:extLst>
              <a:ext uri="{FF2B5EF4-FFF2-40B4-BE49-F238E27FC236}">
                <a16:creationId xmlns:a16="http://schemas.microsoft.com/office/drawing/2014/main" id="{1AEE9F88-12DC-4D3A-A5C6-2183CE4548AB}"/>
              </a:ext>
            </a:extLst>
          </p:cNvPr>
          <p:cNvCxnSpPr>
            <a:cxnSpLocks/>
          </p:cNvCxnSpPr>
          <p:nvPr/>
        </p:nvCxnSpPr>
        <p:spPr>
          <a:xfrm flipH="1">
            <a:off x="4561819" y="5126592"/>
            <a:ext cx="143918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93BA45-4B6C-4B4F-9478-3BA44CE87578}"/>
              </a:ext>
            </a:extLst>
          </p:cNvPr>
          <p:cNvSpPr txBox="1"/>
          <p:nvPr/>
        </p:nvSpPr>
        <p:spPr>
          <a:xfrm>
            <a:off x="637533" y="4831297"/>
            <a:ext cx="3917695" cy="796668"/>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400" b="1" dirty="0"/>
              <a:t>In our case :</a:t>
            </a:r>
          </a:p>
          <a:p>
            <a:pPr marL="0" indent="0">
              <a:lnSpc>
                <a:spcPct val="90000"/>
              </a:lnSpc>
              <a:spcBef>
                <a:spcPts val="400"/>
              </a:spcBef>
              <a:buFont typeface="MetricHPE" panose="020B0503030202060203" pitchFamily="34" charset="0"/>
              <a:buNone/>
            </a:pPr>
            <a:r>
              <a:rPr lang="en-GB" sz="2400" b="1" dirty="0"/>
              <a:t>           x</a:t>
            </a:r>
            <a:r>
              <a:rPr lang="en-GB" sz="2400" dirty="0"/>
              <a:t> = </a:t>
            </a:r>
            <a:r>
              <a:rPr lang="en-GB" sz="2400" b="1" dirty="0">
                <a:solidFill>
                  <a:srgbClr val="01A982"/>
                </a:solidFill>
              </a:rPr>
              <a:t>metrics extracted</a:t>
            </a:r>
          </a:p>
          <a:p>
            <a:pPr marL="0" indent="0">
              <a:lnSpc>
                <a:spcPct val="90000"/>
              </a:lnSpc>
              <a:spcBef>
                <a:spcPts val="400"/>
              </a:spcBef>
              <a:buFont typeface="MetricHPE" panose="020B0503030202060203" pitchFamily="34" charset="0"/>
              <a:buNone/>
            </a:pPr>
            <a:r>
              <a:rPr lang="en-GB" sz="2400" b="1" dirty="0"/>
              <a:t>           y </a:t>
            </a:r>
            <a:r>
              <a:rPr lang="en-GB" sz="2400" dirty="0"/>
              <a:t>= </a:t>
            </a:r>
            <a:r>
              <a:rPr lang="en-GB" sz="2400" b="1" dirty="0">
                <a:solidFill>
                  <a:srgbClr val="FF0000"/>
                </a:solidFill>
              </a:rPr>
              <a:t>CPU BANDWITH</a:t>
            </a:r>
          </a:p>
        </p:txBody>
      </p:sp>
      <p:sp>
        <p:nvSpPr>
          <p:cNvPr id="4" name="TextBox 3">
            <a:extLst>
              <a:ext uri="{FF2B5EF4-FFF2-40B4-BE49-F238E27FC236}">
                <a16:creationId xmlns:a16="http://schemas.microsoft.com/office/drawing/2014/main" id="{BECF426C-C117-4C02-A42F-F9102409F3E0}"/>
              </a:ext>
            </a:extLst>
          </p:cNvPr>
          <p:cNvSpPr txBox="1"/>
          <p:nvPr/>
        </p:nvSpPr>
        <p:spPr>
          <a:xfrm>
            <a:off x="707846" y="3032844"/>
            <a:ext cx="3847382" cy="856890"/>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600" dirty="0"/>
              <a:t>Machine Learning is a very powerful tool that allows you to do many things. In this case, I used a technique called "</a:t>
            </a:r>
            <a:r>
              <a:rPr lang="en-US" sz="1600" u="sng" dirty="0"/>
              <a:t>regression</a:t>
            </a:r>
            <a:r>
              <a:rPr lang="en-US" sz="1600" dirty="0"/>
              <a:t>" to study the datasets of VNF.</a:t>
            </a:r>
            <a:endParaRPr lang="en-GB" sz="1600" dirty="0" err="1"/>
          </a:p>
        </p:txBody>
      </p:sp>
      <p:sp>
        <p:nvSpPr>
          <p:cNvPr id="6" name="TextBox 5">
            <a:extLst>
              <a:ext uri="{FF2B5EF4-FFF2-40B4-BE49-F238E27FC236}">
                <a16:creationId xmlns:a16="http://schemas.microsoft.com/office/drawing/2014/main" id="{34C62967-B8BF-48F4-864F-349DD0E9AE9B}"/>
              </a:ext>
            </a:extLst>
          </p:cNvPr>
          <p:cNvSpPr txBox="1"/>
          <p:nvPr/>
        </p:nvSpPr>
        <p:spPr>
          <a:xfrm>
            <a:off x="6878128" y="2612007"/>
            <a:ext cx="4433978" cy="33835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GB" sz="900" dirty="0">
                <a:hlinkClick r:id="rId4">
                  <a:extLst>
                    <a:ext uri="{A12FA001-AC4F-418D-AE19-62706E023703}">
                      <ahyp:hlinkClr xmlns:ahyp="http://schemas.microsoft.com/office/drawing/2018/hyperlinkcolor" val="tx"/>
                    </a:ext>
                  </a:extLst>
                </a:hlinkClick>
              </a:rPr>
              <a:t>(</a:t>
            </a:r>
            <a:r>
              <a:rPr lang="en-GB" sz="900" dirty="0">
                <a:solidFill>
                  <a:srgbClr val="01A982"/>
                </a:solidFill>
                <a:hlinkClick r:id="rId4">
                  <a:extLst>
                    <a:ext uri="{A12FA001-AC4F-418D-AE19-62706E023703}">
                      <ahyp:hlinkClr xmlns:ahyp="http://schemas.microsoft.com/office/drawing/2018/hyperlinkcolor" val="tx"/>
                    </a:ext>
                  </a:extLst>
                </a:hlinkClick>
              </a:rPr>
              <a:t> https://www.seldon.io/machine-learning-regression-explained</a:t>
            </a:r>
            <a:r>
              <a:rPr lang="en-GB" sz="900" dirty="0"/>
              <a:t> )</a:t>
            </a:r>
          </a:p>
        </p:txBody>
      </p:sp>
    </p:spTree>
    <p:extLst>
      <p:ext uri="{BB962C8B-B14F-4D97-AF65-F5344CB8AC3E}">
        <p14:creationId xmlns:p14="http://schemas.microsoft.com/office/powerpoint/2010/main" val="160873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4B5017-FD5B-490D-BD92-EC7DC91F5AD5}"/>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BA2FCFF6-5348-41A4-9C98-4911606E4E2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48</a:t>
            </a:fld>
            <a:endParaRPr lang="en-US" dirty="0"/>
          </a:p>
        </p:txBody>
      </p:sp>
      <p:sp>
        <p:nvSpPr>
          <p:cNvPr id="5" name="Title 4">
            <a:extLst>
              <a:ext uri="{FF2B5EF4-FFF2-40B4-BE49-F238E27FC236}">
                <a16:creationId xmlns:a16="http://schemas.microsoft.com/office/drawing/2014/main" id="{3326BE49-A128-404D-A619-616CA0214D3F}"/>
              </a:ext>
            </a:extLst>
          </p:cNvPr>
          <p:cNvSpPr>
            <a:spLocks noGrp="1"/>
          </p:cNvSpPr>
          <p:nvPr>
            <p:ph type="title"/>
          </p:nvPr>
        </p:nvSpPr>
        <p:spPr/>
        <p:txBody>
          <a:bodyPr/>
          <a:lstStyle/>
          <a:p>
            <a:r>
              <a:rPr lang="en-US" dirty="0"/>
              <a:t>RANDOM FOREST ALGORITHM</a:t>
            </a:r>
            <a:endParaRPr lang="en-GB" dirty="0"/>
          </a:p>
        </p:txBody>
      </p:sp>
      <p:pic>
        <p:nvPicPr>
          <p:cNvPr id="5122" name="Picture 2" descr="Random Forest Regression. Random Forest Regression is a… | by Chaya Bakshi  | Level Up Coding">
            <a:extLst>
              <a:ext uri="{FF2B5EF4-FFF2-40B4-BE49-F238E27FC236}">
                <a16:creationId xmlns:a16="http://schemas.microsoft.com/office/drawing/2014/main" id="{71E0E210-595B-4994-8E9E-CC3BAA49E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854" y="1839881"/>
            <a:ext cx="5859655" cy="33897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34C78C-3F2D-4CDA-A126-4170CEC1E957}"/>
              </a:ext>
            </a:extLst>
          </p:cNvPr>
          <p:cNvSpPr txBox="1"/>
          <p:nvPr/>
        </p:nvSpPr>
        <p:spPr>
          <a:xfrm>
            <a:off x="529906" y="793213"/>
            <a:ext cx="4961614" cy="5508597"/>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000" b="1" dirty="0"/>
              <a:t>Random Forest </a:t>
            </a:r>
            <a:r>
              <a:rPr lang="en-US" sz="2000" dirty="0"/>
              <a:t>is a Supervised Machine Learning Algorithm that is used widely in Classification and Regression problems. It builds decision trees on different samples and takes their majority vote for classification and average in case of regression. </a:t>
            </a:r>
          </a:p>
          <a:p>
            <a:pPr marL="0" indent="0">
              <a:lnSpc>
                <a:spcPct val="90000"/>
              </a:lnSpc>
              <a:spcBef>
                <a:spcPts val="400"/>
              </a:spcBef>
              <a:buFont typeface="MetricHPE" panose="020B0503030202060203" pitchFamily="34" charset="0"/>
              <a:buNone/>
            </a:pPr>
            <a:endParaRPr lang="en-US" sz="2000" dirty="0"/>
          </a:p>
          <a:p>
            <a:pPr marL="0" indent="0" algn="ctr">
              <a:lnSpc>
                <a:spcPct val="90000"/>
              </a:lnSpc>
              <a:spcBef>
                <a:spcPts val="400"/>
              </a:spcBef>
              <a:buFont typeface="MetricHPE" panose="020B0503030202060203" pitchFamily="34" charset="0"/>
              <a:buNone/>
            </a:pPr>
            <a:r>
              <a:rPr lang="en-US" b="1" dirty="0"/>
              <a:t>STEPS</a:t>
            </a:r>
            <a:r>
              <a:rPr lang="en-US" dirty="0"/>
              <a:t> of Random Forest algorithm : </a:t>
            </a:r>
          </a:p>
          <a:p>
            <a:pPr marL="0" indent="0">
              <a:lnSpc>
                <a:spcPct val="90000"/>
              </a:lnSpc>
              <a:spcBef>
                <a:spcPts val="400"/>
              </a:spcBef>
              <a:buFont typeface="MetricHPE" panose="020B0503030202060203" pitchFamily="34" charset="0"/>
              <a:buNone/>
            </a:pPr>
            <a:r>
              <a:rPr lang="en-US" b="1" dirty="0"/>
              <a:t>1) </a:t>
            </a:r>
            <a:r>
              <a:rPr lang="en-US" dirty="0"/>
              <a:t>Pick at random k data points from the training set.</a:t>
            </a:r>
          </a:p>
          <a:p>
            <a:pPr marL="0" indent="0">
              <a:lnSpc>
                <a:spcPct val="90000"/>
              </a:lnSpc>
              <a:spcBef>
                <a:spcPts val="400"/>
              </a:spcBef>
              <a:buFont typeface="MetricHPE" panose="020B0503030202060203" pitchFamily="34" charset="0"/>
              <a:buNone/>
            </a:pPr>
            <a:r>
              <a:rPr lang="en-US" b="1" dirty="0"/>
              <a:t>2) </a:t>
            </a:r>
            <a:r>
              <a:rPr lang="en-US" dirty="0"/>
              <a:t>Build a decision tree associated to these k data points.</a:t>
            </a:r>
          </a:p>
          <a:p>
            <a:pPr marL="0" indent="0">
              <a:lnSpc>
                <a:spcPct val="90000"/>
              </a:lnSpc>
              <a:spcBef>
                <a:spcPts val="400"/>
              </a:spcBef>
              <a:buFont typeface="MetricHPE" panose="020B0503030202060203" pitchFamily="34" charset="0"/>
              <a:buNone/>
            </a:pPr>
            <a:r>
              <a:rPr lang="en-US" b="1" dirty="0"/>
              <a:t>3) </a:t>
            </a:r>
            <a:r>
              <a:rPr lang="en-US" dirty="0"/>
              <a:t>Choose the number N of trees you want to build and repeat steps 1 and 2.</a:t>
            </a:r>
          </a:p>
          <a:p>
            <a:pPr marL="0" indent="0">
              <a:lnSpc>
                <a:spcPct val="90000"/>
              </a:lnSpc>
              <a:spcBef>
                <a:spcPts val="400"/>
              </a:spcBef>
              <a:buFont typeface="MetricHPE" panose="020B0503030202060203" pitchFamily="34" charset="0"/>
              <a:buNone/>
            </a:pPr>
            <a:r>
              <a:rPr lang="en-US" b="1" dirty="0"/>
              <a:t>4) </a:t>
            </a:r>
            <a:r>
              <a:rPr lang="en-US" dirty="0"/>
              <a:t>For a new data point, make each one of your N-tree trees predict the value of y for the data point in question and assign the new data point to the average across all of the predicted y values.</a:t>
            </a:r>
            <a:endParaRPr lang="en-GB" dirty="0" err="1"/>
          </a:p>
        </p:txBody>
      </p:sp>
      <p:sp>
        <p:nvSpPr>
          <p:cNvPr id="7" name="TextBox 6">
            <a:extLst>
              <a:ext uri="{FF2B5EF4-FFF2-40B4-BE49-F238E27FC236}">
                <a16:creationId xmlns:a16="http://schemas.microsoft.com/office/drawing/2014/main" id="{0976109F-F6A7-4416-99FB-327E9992BBD7}"/>
              </a:ext>
            </a:extLst>
          </p:cNvPr>
          <p:cNvSpPr txBox="1"/>
          <p:nvPr/>
        </p:nvSpPr>
        <p:spPr>
          <a:xfrm>
            <a:off x="7760474" y="1430568"/>
            <a:ext cx="1987826" cy="401362"/>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b="1" dirty="0"/>
              <a:t>metrics</a:t>
            </a:r>
            <a:endParaRPr lang="en-GB" b="1" dirty="0" err="1"/>
          </a:p>
        </p:txBody>
      </p:sp>
      <p:sp>
        <p:nvSpPr>
          <p:cNvPr id="9" name="TextBox 8">
            <a:extLst>
              <a:ext uri="{FF2B5EF4-FFF2-40B4-BE49-F238E27FC236}">
                <a16:creationId xmlns:a16="http://schemas.microsoft.com/office/drawing/2014/main" id="{4665AC65-9CA3-4967-A081-A5987D7AE078}"/>
              </a:ext>
            </a:extLst>
          </p:cNvPr>
          <p:cNvSpPr txBox="1"/>
          <p:nvPr/>
        </p:nvSpPr>
        <p:spPr>
          <a:xfrm>
            <a:off x="7760474" y="5263095"/>
            <a:ext cx="1987826" cy="401362"/>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b="1" dirty="0"/>
              <a:t>CPU </a:t>
            </a:r>
            <a:r>
              <a:rPr lang="en-US" b="1" dirty="0" err="1"/>
              <a:t>bandwith</a:t>
            </a:r>
            <a:endParaRPr lang="en-GB" b="1" dirty="0" err="1"/>
          </a:p>
        </p:txBody>
      </p:sp>
      <p:sp>
        <p:nvSpPr>
          <p:cNvPr id="8" name="TextBox 7">
            <a:extLst>
              <a:ext uri="{FF2B5EF4-FFF2-40B4-BE49-F238E27FC236}">
                <a16:creationId xmlns:a16="http://schemas.microsoft.com/office/drawing/2014/main" id="{BE530AF0-77BE-4F76-8D44-C43DF9C3B72A}"/>
              </a:ext>
            </a:extLst>
          </p:cNvPr>
          <p:cNvSpPr txBox="1"/>
          <p:nvPr/>
        </p:nvSpPr>
        <p:spPr>
          <a:xfrm>
            <a:off x="227666" y="5943876"/>
            <a:ext cx="5566094" cy="23862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GB" sz="1200" dirty="0">
                <a:hlinkClick r:id="rId4"/>
              </a:rPr>
              <a:t>https://en.wikipedia.org/wiki/Random_forest</a:t>
            </a:r>
            <a:r>
              <a:rPr lang="en-GB" sz="1200" dirty="0"/>
              <a:t> </a:t>
            </a:r>
          </a:p>
        </p:txBody>
      </p:sp>
    </p:spTree>
    <p:extLst>
      <p:ext uri="{BB962C8B-B14F-4D97-AF65-F5344CB8AC3E}">
        <p14:creationId xmlns:p14="http://schemas.microsoft.com/office/powerpoint/2010/main" val="23380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A7EA70-2C19-43B1-B010-1BC8CF1A004C}"/>
              </a:ext>
            </a:extLst>
          </p:cNvPr>
          <p:cNvSpPr txBox="1"/>
          <p:nvPr/>
        </p:nvSpPr>
        <p:spPr>
          <a:xfrm>
            <a:off x="309885" y="1185863"/>
            <a:ext cx="5418000" cy="4719637"/>
          </a:xfrm>
          <a:prstGeom prst="rect">
            <a:avLst/>
          </a:prstGeom>
          <a:ln w="57150">
            <a:noFill/>
            <a:miter lim="800000"/>
          </a:ln>
        </p:spPr>
        <p:txBody>
          <a:bodyPr vert="horz" lIns="0" tIns="91440" rIns="0" bIns="91440" rtlCol="0" anchorCtr="0">
            <a:normAutofit/>
          </a:bodyPr>
          <a:lstStyle/>
          <a:p>
            <a:pPr marL="0" indent="0" algn="ctr">
              <a:lnSpc>
                <a:spcPct val="90000"/>
              </a:lnSpc>
              <a:spcBef>
                <a:spcPts val="400"/>
              </a:spcBef>
              <a:buFont typeface="" panose="020B0303030202060203" pitchFamily="34" charset="0"/>
              <a:buNone/>
            </a:pPr>
            <a:r>
              <a:rPr lang="en-US" sz="2000" b="1" dirty="0">
                <a:latin typeface="MetricHPE" panose="020B0503030202060203" pitchFamily="34" charset="0"/>
              </a:rPr>
              <a:t>"Boosting" </a:t>
            </a:r>
            <a:r>
              <a:rPr lang="en-US" sz="2000" dirty="0">
                <a:latin typeface="MetricHPE" panose="020B0503030202060203" pitchFamily="34" charset="0"/>
              </a:rPr>
              <a:t>in machine learning is a way of combining multiple simple models into a single composite model.  As we combine more and more simple models, the complete final model becomes a stronger predictor. The term </a:t>
            </a:r>
            <a:r>
              <a:rPr lang="en-US" sz="2000" b="1" dirty="0">
                <a:latin typeface="MetricHPE" panose="020B0503030202060203" pitchFamily="34" charset="0"/>
              </a:rPr>
              <a:t>"gradient</a:t>
            </a:r>
            <a:r>
              <a:rPr lang="en-US" sz="2000" dirty="0">
                <a:latin typeface="MetricHPE" panose="020B0503030202060203" pitchFamily="34" charset="0"/>
              </a:rPr>
              <a:t>" in "gradient boosting" comes from the fact that the algorithm uses gradient descent to minimize the loss.</a:t>
            </a:r>
          </a:p>
          <a:p>
            <a:pPr marL="0" indent="0">
              <a:lnSpc>
                <a:spcPct val="90000"/>
              </a:lnSpc>
              <a:spcBef>
                <a:spcPts val="400"/>
              </a:spcBef>
              <a:buFont typeface="" panose="020B0303030202060203" pitchFamily="34" charset="0"/>
              <a:buNone/>
            </a:pPr>
            <a:endParaRPr lang="en-US" sz="2000" dirty="0">
              <a:latin typeface="MetricHPE" panose="020B0503030202060203" pitchFamily="34" charset="0"/>
            </a:endParaRPr>
          </a:p>
          <a:p>
            <a:pPr marL="0" indent="0">
              <a:lnSpc>
                <a:spcPct val="90000"/>
              </a:lnSpc>
              <a:spcBef>
                <a:spcPts val="400"/>
              </a:spcBef>
              <a:buFont typeface="" panose="020B0303030202060203" pitchFamily="34" charset="0"/>
              <a:buNone/>
            </a:pPr>
            <a:endParaRPr lang="en-US" sz="600" dirty="0">
              <a:latin typeface="MetricHPE" panose="020B0503030202060203" pitchFamily="34" charset="0"/>
            </a:endParaRPr>
          </a:p>
          <a:p>
            <a:pPr marL="0" indent="0" algn="ctr">
              <a:lnSpc>
                <a:spcPct val="90000"/>
              </a:lnSpc>
              <a:spcBef>
                <a:spcPts val="400"/>
              </a:spcBef>
              <a:buFont typeface="" panose="020B0303030202060203" pitchFamily="34" charset="0"/>
              <a:buNone/>
            </a:pPr>
            <a:r>
              <a:rPr lang="en-US" sz="2000" b="1" dirty="0">
                <a:latin typeface="MetricHPE" panose="020B0503030202060203" pitchFamily="34" charset="0"/>
              </a:rPr>
              <a:t>STEPS</a:t>
            </a:r>
            <a:r>
              <a:rPr lang="en-US" sz="2000" dirty="0">
                <a:latin typeface="MetricHPE" panose="020B0503030202060203" pitchFamily="34" charset="0"/>
              </a:rPr>
              <a:t> of Gradient Boosting algorithm:</a:t>
            </a:r>
          </a:p>
          <a:p>
            <a:pPr lvl="1">
              <a:lnSpc>
                <a:spcPct val="90000"/>
              </a:lnSpc>
              <a:spcBef>
                <a:spcPts val="400"/>
              </a:spcBef>
            </a:pPr>
            <a:r>
              <a:rPr lang="en-US" sz="2000" b="1" dirty="0">
                <a:latin typeface="MetricHPE" panose="020B0503030202060203" pitchFamily="34" charset="0"/>
              </a:rPr>
              <a:t>1) </a:t>
            </a:r>
            <a:r>
              <a:rPr lang="en-US" sz="2000" dirty="0">
                <a:latin typeface="MetricHPE" panose="020B0503030202060203" pitchFamily="34" charset="0"/>
              </a:rPr>
              <a:t>Make the first guess.</a:t>
            </a:r>
          </a:p>
          <a:p>
            <a:pPr lvl="1">
              <a:lnSpc>
                <a:spcPct val="90000"/>
              </a:lnSpc>
              <a:spcBef>
                <a:spcPts val="400"/>
              </a:spcBef>
            </a:pPr>
            <a:r>
              <a:rPr lang="en-US" sz="2000" b="1" dirty="0">
                <a:latin typeface="MetricHPE" panose="020B0503030202060203" pitchFamily="34" charset="0"/>
              </a:rPr>
              <a:t>2) </a:t>
            </a:r>
            <a:r>
              <a:rPr lang="en-US" sz="2000" dirty="0">
                <a:latin typeface="MetricHPE" panose="020B0503030202060203" pitchFamily="34" charset="0"/>
              </a:rPr>
              <a:t>Compute the pseudo-residuals.</a:t>
            </a:r>
          </a:p>
          <a:p>
            <a:pPr lvl="1">
              <a:lnSpc>
                <a:spcPct val="90000"/>
              </a:lnSpc>
              <a:spcBef>
                <a:spcPts val="400"/>
              </a:spcBef>
            </a:pPr>
            <a:r>
              <a:rPr lang="en-US" sz="2000" b="1" dirty="0">
                <a:latin typeface="MetricHPE" panose="020B0503030202060203" pitchFamily="34" charset="0"/>
              </a:rPr>
              <a:t>3) </a:t>
            </a:r>
            <a:r>
              <a:rPr lang="en-US" sz="2000" dirty="0">
                <a:latin typeface="MetricHPE" panose="020B0503030202060203" pitchFamily="34" charset="0"/>
              </a:rPr>
              <a:t>Predict the pseudo-residuals.</a:t>
            </a:r>
          </a:p>
          <a:p>
            <a:pPr lvl="1">
              <a:lnSpc>
                <a:spcPct val="90000"/>
              </a:lnSpc>
              <a:spcBef>
                <a:spcPts val="400"/>
              </a:spcBef>
            </a:pPr>
            <a:r>
              <a:rPr lang="en-US" sz="2000" b="1" dirty="0">
                <a:latin typeface="MetricHPE" panose="020B0503030202060203" pitchFamily="34" charset="0"/>
              </a:rPr>
              <a:t>4) </a:t>
            </a:r>
            <a:r>
              <a:rPr lang="en-US" sz="2000" dirty="0">
                <a:latin typeface="MetricHPE" panose="020B0503030202060203" pitchFamily="34" charset="0"/>
              </a:rPr>
              <a:t>Make a prediction and compute the residuals.</a:t>
            </a:r>
          </a:p>
          <a:p>
            <a:pPr lvl="1">
              <a:lnSpc>
                <a:spcPct val="90000"/>
              </a:lnSpc>
              <a:spcBef>
                <a:spcPts val="400"/>
              </a:spcBef>
            </a:pPr>
            <a:r>
              <a:rPr lang="en-US" sz="2000" b="1" dirty="0">
                <a:latin typeface="MetricHPE" panose="020B0503030202060203" pitchFamily="34" charset="0"/>
              </a:rPr>
              <a:t>5) </a:t>
            </a:r>
            <a:r>
              <a:rPr lang="en-US" sz="2000" dirty="0">
                <a:latin typeface="MetricHPE" panose="020B0503030202060203" pitchFamily="34" charset="0"/>
              </a:rPr>
              <a:t>Make a second prediction.</a:t>
            </a:r>
          </a:p>
        </p:txBody>
      </p:sp>
      <p:pic>
        <p:nvPicPr>
          <p:cNvPr id="6148" name="Picture 4" descr="Gradient Boosting Technique – Towards AI">
            <a:extLst>
              <a:ext uri="{FF2B5EF4-FFF2-40B4-BE49-F238E27FC236}">
                <a16:creationId xmlns:a16="http://schemas.microsoft.com/office/drawing/2014/main" id="{61079494-AA36-40E2-92B9-E03D627FA5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66926" y="1757363"/>
            <a:ext cx="6015189" cy="3576635"/>
          </a:xfrm>
          <a:prstGeom prst="rect">
            <a:avLst/>
          </a:prstGeom>
          <a:solidFill>
            <a:srgbClr val="FFFFFF"/>
          </a:solidFill>
          <a:ln>
            <a:noFill/>
            <a:miter lim="800000"/>
          </a:ln>
        </p:spPr>
      </p:pic>
      <p:sp>
        <p:nvSpPr>
          <p:cNvPr id="2" name="Footer Placeholder 1">
            <a:extLst>
              <a:ext uri="{FF2B5EF4-FFF2-40B4-BE49-F238E27FC236}">
                <a16:creationId xmlns:a16="http://schemas.microsoft.com/office/drawing/2014/main" id="{92BF9B3E-07D3-4160-967C-0E313FF979EA}"/>
              </a:ext>
            </a:extLst>
          </p:cNvPr>
          <p:cNvSpPr>
            <a:spLocks noGrp="1"/>
          </p:cNvSpPr>
          <p:nvPr>
            <p:ph type="ftr" sz="quarter" idx="22"/>
          </p:nvPr>
        </p:nvSpPr>
        <p:spPr>
          <a:xfrm>
            <a:off x="3721696" y="6129337"/>
            <a:ext cx="7481160" cy="411581"/>
          </a:xfrm>
        </p:spPr>
        <p:txBody>
          <a:bodyPr vert="horz" lIns="90000" tIns="0" rIns="90000" bIns="0" rtlCol="0" anchor="b">
            <a:normAutofit/>
          </a:bodyPr>
          <a:lstStyle/>
          <a:p>
            <a:pPr>
              <a:spcAft>
                <a:spcPts val="600"/>
              </a:spcAft>
            </a:pPr>
            <a:r>
              <a:rPr lang="en-US" kern="1200" cap="all" baseline="0">
                <a:latin typeface="MetricHPE" panose="020B0503030202060203" pitchFamily="34" charset="0"/>
                <a:ea typeface="+mn-ea"/>
                <a:cs typeface="+mn-cs"/>
              </a:rPr>
              <a:t>CONFIDENTIAL | AUTHORIZED</a:t>
            </a:r>
          </a:p>
        </p:txBody>
      </p:sp>
      <p:sp>
        <p:nvSpPr>
          <p:cNvPr id="3" name="Slide Number Placeholder 2">
            <a:extLst>
              <a:ext uri="{FF2B5EF4-FFF2-40B4-BE49-F238E27FC236}">
                <a16:creationId xmlns:a16="http://schemas.microsoft.com/office/drawing/2014/main" id="{F28E2F3B-852A-4E4C-924F-97F0CC42B162}"/>
              </a:ext>
            </a:extLst>
          </p:cNvPr>
          <p:cNvSpPr>
            <a:spLocks noGrp="1"/>
          </p:cNvSpPr>
          <p:nvPr>
            <p:ph type="sldNum" sz="quarter" idx="23"/>
          </p:nvPr>
        </p:nvSpPr>
        <p:spPr>
          <a:xfrm>
            <a:off x="11202856" y="6301811"/>
            <a:ext cx="684344" cy="365125"/>
          </a:xfrm>
        </p:spPr>
        <p:txBody>
          <a:bodyPr vert="horz" lIns="91440" tIns="45720" rIns="91440" bIns="45720" rtlCol="0" anchor="ctr">
            <a:normAutofit/>
          </a:bodyPr>
          <a:lstStyle/>
          <a:p>
            <a:pPr defTabSz="1088421">
              <a:spcAft>
                <a:spcPts val="600"/>
              </a:spcAft>
            </a:pPr>
            <a:fld id="{104FC826-72BB-4AF1-BA01-A94F7396A7DC}" type="slidenum">
              <a:rPr lang="en-US" smtClean="0"/>
              <a:pPr defTabSz="1088421">
                <a:spcAft>
                  <a:spcPts val="600"/>
                </a:spcAft>
              </a:pPr>
              <a:t>49</a:t>
            </a:fld>
            <a:endParaRPr lang="en-US"/>
          </a:p>
        </p:txBody>
      </p:sp>
      <p:sp>
        <p:nvSpPr>
          <p:cNvPr id="5" name="Title 4">
            <a:extLst>
              <a:ext uri="{FF2B5EF4-FFF2-40B4-BE49-F238E27FC236}">
                <a16:creationId xmlns:a16="http://schemas.microsoft.com/office/drawing/2014/main" id="{35165977-1ACD-4075-B627-B2D12E3E196B}"/>
              </a:ext>
            </a:extLst>
          </p:cNvPr>
          <p:cNvSpPr>
            <a:spLocks noGrp="1"/>
          </p:cNvSpPr>
          <p:nvPr>
            <p:ph type="title"/>
          </p:nvPr>
        </p:nvSpPr>
        <p:spPr>
          <a:xfrm>
            <a:off x="285743" y="391852"/>
            <a:ext cx="11498270" cy="401362"/>
          </a:xfrm>
        </p:spPr>
        <p:txBody>
          <a:bodyPr vert="horz" lIns="91440" tIns="91440" rIns="91440" bIns="91440" rtlCol="0" anchor="ctr" anchorCtr="0">
            <a:noAutofit/>
          </a:bodyPr>
          <a:lstStyle/>
          <a:p>
            <a:r>
              <a:rPr lang="en-US" b="0" kern="1200" cap="all" baseline="0" dirty="0">
                <a:latin typeface="+mj-lt"/>
                <a:ea typeface="+mj-ea"/>
                <a:cs typeface="+mj-cs"/>
              </a:rPr>
              <a:t>GRADIENT BOOSTING ALGORITHM</a:t>
            </a:r>
          </a:p>
        </p:txBody>
      </p:sp>
      <p:sp>
        <p:nvSpPr>
          <p:cNvPr id="7" name="TextBox 6">
            <a:extLst>
              <a:ext uri="{FF2B5EF4-FFF2-40B4-BE49-F238E27FC236}">
                <a16:creationId xmlns:a16="http://schemas.microsoft.com/office/drawing/2014/main" id="{E3FDA7DA-FF8F-4AF8-B530-8FC8DDE047D0}"/>
              </a:ext>
            </a:extLst>
          </p:cNvPr>
          <p:cNvSpPr txBox="1"/>
          <p:nvPr/>
        </p:nvSpPr>
        <p:spPr>
          <a:xfrm>
            <a:off x="747423" y="5726142"/>
            <a:ext cx="4710118" cy="30103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GB" sz="1200" dirty="0">
                <a:hlinkClick r:id="rId3"/>
              </a:rPr>
              <a:t>https://en.wikipedia.org/wiki/Gradient_boosting</a:t>
            </a:r>
            <a:r>
              <a:rPr lang="en-GB" sz="1200" dirty="0"/>
              <a:t> </a:t>
            </a:r>
          </a:p>
        </p:txBody>
      </p:sp>
    </p:spTree>
    <p:extLst>
      <p:ext uri="{BB962C8B-B14F-4D97-AF65-F5344CB8AC3E}">
        <p14:creationId xmlns:p14="http://schemas.microsoft.com/office/powerpoint/2010/main" val="350382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8145A8-55E5-4813-9F06-41B5523E20EA}"/>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D37ACB80-1CE4-4B3A-9408-2445B249EF57}"/>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5</a:t>
            </a:fld>
            <a:endParaRPr lang="en-US" dirty="0"/>
          </a:p>
        </p:txBody>
      </p:sp>
      <p:sp>
        <p:nvSpPr>
          <p:cNvPr id="5" name="Title 4">
            <a:extLst>
              <a:ext uri="{FF2B5EF4-FFF2-40B4-BE49-F238E27FC236}">
                <a16:creationId xmlns:a16="http://schemas.microsoft.com/office/drawing/2014/main" id="{65AC7049-AA5B-41B7-82FB-888B21D63DDF}"/>
              </a:ext>
            </a:extLst>
          </p:cNvPr>
          <p:cNvSpPr>
            <a:spLocks noGrp="1"/>
          </p:cNvSpPr>
          <p:nvPr>
            <p:ph type="title"/>
          </p:nvPr>
        </p:nvSpPr>
        <p:spPr/>
        <p:txBody>
          <a:bodyPr/>
          <a:lstStyle/>
          <a:p>
            <a:r>
              <a:rPr lang="it-IT" dirty="0"/>
              <a:t>1.2 - introduction to nfv</a:t>
            </a:r>
            <a:endParaRPr lang="en-GB" dirty="0"/>
          </a:p>
        </p:txBody>
      </p:sp>
      <p:sp>
        <p:nvSpPr>
          <p:cNvPr id="7" name="TextBox 6">
            <a:extLst>
              <a:ext uri="{FF2B5EF4-FFF2-40B4-BE49-F238E27FC236}">
                <a16:creationId xmlns:a16="http://schemas.microsoft.com/office/drawing/2014/main" id="{0FC45C47-0B16-4157-A232-67C127F0074A}"/>
              </a:ext>
            </a:extLst>
          </p:cNvPr>
          <p:cNvSpPr txBox="1"/>
          <p:nvPr/>
        </p:nvSpPr>
        <p:spPr>
          <a:xfrm>
            <a:off x="285743" y="1336119"/>
            <a:ext cx="8100011" cy="4616648"/>
          </a:xfrm>
          <a:prstGeom prst="rect">
            <a:avLst/>
          </a:prstGeom>
          <a:noFill/>
          <a:ln w="57150">
            <a:noFill/>
            <a:miter lim="800000"/>
          </a:ln>
        </p:spPr>
        <p:txBody>
          <a:bodyPr wrap="square">
            <a:spAutoFit/>
          </a:bodyPr>
          <a:lstStyle/>
          <a:p>
            <a:r>
              <a:rPr lang="en-US" sz="1400" dirty="0"/>
              <a:t>My studies are based on some components (VNFs) of the </a:t>
            </a:r>
            <a:r>
              <a:rPr lang="en-US" sz="1400" b="1" dirty="0"/>
              <a:t>Network Functions Virtualization</a:t>
            </a:r>
            <a:r>
              <a:rPr lang="en-US" sz="1400" dirty="0"/>
              <a:t>, (</a:t>
            </a:r>
            <a:r>
              <a:rPr lang="en-US" sz="1400" b="1" dirty="0"/>
              <a:t>NFV</a:t>
            </a:r>
            <a:r>
              <a:rPr lang="en-US" sz="1400" dirty="0"/>
              <a:t>) is an approach to telecommunications networking where the network entities that traditionally used dedicated hardware items are now replaced with computers on which software runs to provide the same functionality.</a:t>
            </a:r>
          </a:p>
          <a:p>
            <a:endParaRPr lang="en-US" sz="1400" dirty="0"/>
          </a:p>
          <a:p>
            <a:r>
              <a:rPr lang="en-US" sz="1400" dirty="0"/>
              <a:t>By running a network based around NFV, Network Functions Virtualization techniques, it is easier to expand and modify the network, and it is able to provide considerably more flexibility as well as being able to </a:t>
            </a:r>
            <a:r>
              <a:rPr lang="en-US" sz="1400" dirty="0" err="1"/>
              <a:t>standardise</a:t>
            </a:r>
            <a:r>
              <a:rPr lang="en-US" sz="1400" dirty="0"/>
              <a:t> on much of the hardware as it consists of additional computing power. In this way costs can be considerably reduced.</a:t>
            </a:r>
          </a:p>
          <a:p>
            <a:endParaRPr lang="en-US" sz="1400" dirty="0"/>
          </a:p>
          <a:p>
            <a:r>
              <a:rPr lang="en-US" sz="1400" b="1" dirty="0"/>
              <a:t>NFV</a:t>
            </a:r>
            <a:r>
              <a:rPr lang="en-US" sz="1400" dirty="0"/>
              <a:t>, is a concept that virtualizes major elements of a network. In this way, rather than having a dedicated item of hardware to provide a given function, software running on a computer / server is used.</a:t>
            </a:r>
          </a:p>
          <a:p>
            <a:endParaRPr lang="en-US" sz="1400" dirty="0"/>
          </a:p>
          <a:p>
            <a:r>
              <a:rPr lang="en-US" sz="1400" dirty="0"/>
              <a:t>Entire classes of network node functions can be set up as building blocks that can be connected to create overall telecommunications networks.</a:t>
            </a:r>
          </a:p>
          <a:p>
            <a:endParaRPr lang="en-US" sz="1400" dirty="0"/>
          </a:p>
          <a:p>
            <a:r>
              <a:rPr lang="en-US" sz="1400" dirty="0"/>
              <a:t>NFV </a:t>
            </a:r>
            <a:r>
              <a:rPr lang="en-US" sz="1400" dirty="0" err="1"/>
              <a:t>utilises</a:t>
            </a:r>
            <a:r>
              <a:rPr lang="en-US" sz="1400" dirty="0"/>
              <a:t> traditional server virtualization, but extends the concept significantly. In this way one or more virtual machines running different software and providing different processes, on top of industry standard high volume servers, are able to provide the functions of switches and storage, or even cloud computing infrastructure, instead of having custom hardware appliances for each network function.</a:t>
            </a:r>
          </a:p>
          <a:p>
            <a:endParaRPr lang="en-US" sz="1400" dirty="0"/>
          </a:p>
          <a:p>
            <a:r>
              <a:rPr lang="en-US" sz="1400" dirty="0"/>
              <a:t>In particular I spent my time analyzing a specific component of NFV namely </a:t>
            </a:r>
            <a:r>
              <a:rPr lang="en-US" sz="1400" b="1" u="sng" dirty="0"/>
              <a:t>VNF</a:t>
            </a:r>
            <a:r>
              <a:rPr lang="en-US" sz="1400" b="1" dirty="0"/>
              <a:t> </a:t>
            </a:r>
            <a:r>
              <a:rPr lang="en-US" sz="1400" dirty="0"/>
              <a:t>that is </a:t>
            </a:r>
            <a:r>
              <a:rPr lang="en-US" sz="1400" b="0" i="0" dirty="0">
                <a:solidFill>
                  <a:srgbClr val="282829"/>
                </a:solidFill>
                <a:effectLst/>
              </a:rPr>
              <a:t>a logical outcome of Network Functions Virtualization (NFV).</a:t>
            </a:r>
            <a:endParaRPr lang="en-US" sz="1400" b="1" dirty="0"/>
          </a:p>
        </p:txBody>
      </p:sp>
      <p:pic>
        <p:nvPicPr>
          <p:cNvPr id="9" name="Picture 8">
            <a:extLst>
              <a:ext uri="{FF2B5EF4-FFF2-40B4-BE49-F238E27FC236}">
                <a16:creationId xmlns:a16="http://schemas.microsoft.com/office/drawing/2014/main" id="{D7EEC6CC-74D2-4877-8CF8-C2F1C5B5F620}"/>
              </a:ext>
            </a:extLst>
          </p:cNvPr>
          <p:cNvPicPr>
            <a:picLocks noChangeAspect="1"/>
          </p:cNvPicPr>
          <p:nvPr/>
        </p:nvPicPr>
        <p:blipFill>
          <a:blip r:embed="rId3"/>
          <a:stretch>
            <a:fillRect/>
          </a:stretch>
        </p:blipFill>
        <p:spPr>
          <a:xfrm>
            <a:off x="8509359" y="2420026"/>
            <a:ext cx="3500150" cy="1802503"/>
          </a:xfrm>
          <a:prstGeom prst="rect">
            <a:avLst/>
          </a:prstGeom>
        </p:spPr>
      </p:pic>
    </p:spTree>
    <p:extLst>
      <p:ext uri="{BB962C8B-B14F-4D97-AF65-F5344CB8AC3E}">
        <p14:creationId xmlns:p14="http://schemas.microsoft.com/office/powerpoint/2010/main" val="280983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203810D-AE2D-4FD9-ACDD-526818F24846}"/>
              </a:ext>
            </a:extLst>
          </p:cNvPr>
          <p:cNvSpPr>
            <a:spLocks noGrp="1"/>
          </p:cNvSpPr>
          <p:nvPr>
            <p:ph type="ftr" sz="quarter" idx="22"/>
          </p:nvPr>
        </p:nvSpPr>
        <p:spPr/>
        <p:txBody>
          <a:bodyPr/>
          <a:lstStyle/>
          <a:p>
            <a:r>
              <a:rPr lang="en-US" dirty="0"/>
              <a:t>CONFIDENTIAL | AUTHORIZED</a:t>
            </a:r>
          </a:p>
        </p:txBody>
      </p:sp>
      <p:sp>
        <p:nvSpPr>
          <p:cNvPr id="7" name="Slide Number Placeholder 6">
            <a:extLst>
              <a:ext uri="{FF2B5EF4-FFF2-40B4-BE49-F238E27FC236}">
                <a16:creationId xmlns:a16="http://schemas.microsoft.com/office/drawing/2014/main" id="{71D915C1-ABA2-4BFC-9D73-5CC51E4E271D}"/>
              </a:ext>
            </a:extLst>
          </p:cNvPr>
          <p:cNvSpPr>
            <a:spLocks noGrp="1"/>
          </p:cNvSpPr>
          <p:nvPr>
            <p:ph type="sldNum" sz="quarter" idx="23"/>
          </p:nvPr>
        </p:nvSpPr>
        <p:spPr/>
        <p:txBody>
          <a:bodyPr/>
          <a:lstStyle/>
          <a:p>
            <a:pPr defTabSz="1088421">
              <a:buFontTx/>
              <a:buBlip>
                <a:blip r:embed="rId2"/>
              </a:buBlip>
            </a:pPr>
            <a:fld id="{104FC826-72BB-4AF1-BA01-A94F7396A7DC}" type="slidenum">
              <a:rPr lang="en-US" smtClean="0"/>
              <a:pPr defTabSz="1088421">
                <a:buFontTx/>
                <a:buBlip>
                  <a:blip r:embed="rId2"/>
                </a:buBlip>
              </a:pPr>
              <a:t>50</a:t>
            </a:fld>
            <a:endParaRPr lang="en-US" dirty="0"/>
          </a:p>
        </p:txBody>
      </p:sp>
      <p:sp>
        <p:nvSpPr>
          <p:cNvPr id="8" name="Title 7">
            <a:extLst>
              <a:ext uri="{FF2B5EF4-FFF2-40B4-BE49-F238E27FC236}">
                <a16:creationId xmlns:a16="http://schemas.microsoft.com/office/drawing/2014/main" id="{82CC82E9-85C9-47A2-9EE6-2991B3A049A3}"/>
              </a:ext>
            </a:extLst>
          </p:cNvPr>
          <p:cNvSpPr>
            <a:spLocks noGrp="1"/>
          </p:cNvSpPr>
          <p:nvPr>
            <p:ph type="title"/>
          </p:nvPr>
        </p:nvSpPr>
        <p:spPr/>
        <p:txBody>
          <a:bodyPr/>
          <a:lstStyle/>
          <a:p>
            <a:r>
              <a:rPr lang="en-US" dirty="0"/>
              <a:t>3.3 - How to characterize a dataset with ML </a:t>
            </a:r>
            <a:endParaRPr lang="en-GB" dirty="0"/>
          </a:p>
        </p:txBody>
      </p:sp>
      <p:pic>
        <p:nvPicPr>
          <p:cNvPr id="24582" name="Picture 6" descr="Big data - Free networking icons">
            <a:extLst>
              <a:ext uri="{FF2B5EF4-FFF2-40B4-BE49-F238E27FC236}">
                <a16:creationId xmlns:a16="http://schemas.microsoft.com/office/drawing/2014/main" id="{7B310BEF-FE28-4122-AE21-EBEF6E4F4F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6476" y="2115554"/>
            <a:ext cx="529459" cy="529459"/>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Big Data Icon #355935 - Free Icons Library">
            <a:extLst>
              <a:ext uri="{FF2B5EF4-FFF2-40B4-BE49-F238E27FC236}">
                <a16:creationId xmlns:a16="http://schemas.microsoft.com/office/drawing/2014/main" id="{5B4214C8-1B85-46A9-AF99-CFF3EF71FD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0747" y="2115554"/>
            <a:ext cx="525517" cy="5255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386EF4-25C0-4497-B168-ADE58DEBFB58}"/>
              </a:ext>
            </a:extLst>
          </p:cNvPr>
          <p:cNvSpPr txBox="1"/>
          <p:nvPr/>
        </p:nvSpPr>
        <p:spPr>
          <a:xfrm>
            <a:off x="512395" y="1855413"/>
            <a:ext cx="3479102" cy="1102842"/>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400" dirty="0"/>
              <a:t>These steps in this slide indicate the path that the data take to then arrive at a final forecast (of what you want to analyze). </a:t>
            </a:r>
            <a:r>
              <a:rPr lang="en-US" sz="1400" u="sng" dirty="0"/>
              <a:t>This slide generally represents how Machine Learning is applied</a:t>
            </a:r>
            <a:r>
              <a:rPr lang="en-US" sz="1400" dirty="0"/>
              <a:t>. </a:t>
            </a:r>
            <a:endParaRPr lang="en-GB" sz="1400" dirty="0" err="1"/>
          </a:p>
        </p:txBody>
      </p:sp>
      <p:cxnSp>
        <p:nvCxnSpPr>
          <p:cNvPr id="22" name="Straight Arrow Connector 21">
            <a:extLst>
              <a:ext uri="{FF2B5EF4-FFF2-40B4-BE49-F238E27FC236}">
                <a16:creationId xmlns:a16="http://schemas.microsoft.com/office/drawing/2014/main" id="{27F9C7B0-EB88-4883-B565-A5FA6B3F4EED}"/>
              </a:ext>
            </a:extLst>
          </p:cNvPr>
          <p:cNvCxnSpPr>
            <a:cxnSpLocks/>
          </p:cNvCxnSpPr>
          <p:nvPr/>
        </p:nvCxnSpPr>
        <p:spPr>
          <a:xfrm>
            <a:off x="6072350" y="2372254"/>
            <a:ext cx="92155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4DA03C9-D8D5-4B7A-B8FC-F766D067F470}"/>
              </a:ext>
            </a:extLst>
          </p:cNvPr>
          <p:cNvSpPr txBox="1"/>
          <p:nvPr/>
        </p:nvSpPr>
        <p:spPr>
          <a:xfrm>
            <a:off x="7081346" y="1530914"/>
            <a:ext cx="1545021" cy="34027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400" b="1" dirty="0"/>
              <a:t>DATA PREPOCESSING  </a:t>
            </a:r>
            <a:endParaRPr lang="en-GB" sz="1400" b="1" dirty="0" err="1"/>
          </a:p>
        </p:txBody>
      </p:sp>
      <p:cxnSp>
        <p:nvCxnSpPr>
          <p:cNvPr id="26" name="Straight Arrow Connector 25">
            <a:extLst>
              <a:ext uri="{FF2B5EF4-FFF2-40B4-BE49-F238E27FC236}">
                <a16:creationId xmlns:a16="http://schemas.microsoft.com/office/drawing/2014/main" id="{1E05EAF1-449E-4CDC-938C-712479ACC88C}"/>
              </a:ext>
            </a:extLst>
          </p:cNvPr>
          <p:cNvCxnSpPr>
            <a:cxnSpLocks/>
          </p:cNvCxnSpPr>
          <p:nvPr/>
        </p:nvCxnSpPr>
        <p:spPr>
          <a:xfrm>
            <a:off x="8738612" y="2378313"/>
            <a:ext cx="92155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4590" name="Picture 14" descr="Free Icon | Algorithm">
            <a:extLst>
              <a:ext uri="{FF2B5EF4-FFF2-40B4-BE49-F238E27FC236}">
                <a16:creationId xmlns:a16="http://schemas.microsoft.com/office/drawing/2014/main" id="{A8E1401B-3131-4E48-9E4C-73F22422CC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4004" y="1973208"/>
            <a:ext cx="1214085" cy="121408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72F5BA6-AB36-48B6-A12B-30E287C52CF6}"/>
              </a:ext>
            </a:extLst>
          </p:cNvPr>
          <p:cNvSpPr txBox="1"/>
          <p:nvPr/>
        </p:nvSpPr>
        <p:spPr>
          <a:xfrm>
            <a:off x="9634788" y="1546698"/>
            <a:ext cx="1910240" cy="34027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400" b="1" dirty="0"/>
              <a:t>MACHINE LEARNING ALGORITHMS </a:t>
            </a:r>
            <a:endParaRPr lang="en-GB" sz="1400" b="1" dirty="0" err="1"/>
          </a:p>
        </p:txBody>
      </p:sp>
      <p:cxnSp>
        <p:nvCxnSpPr>
          <p:cNvPr id="19" name="Connector: Elbow 18">
            <a:extLst>
              <a:ext uri="{FF2B5EF4-FFF2-40B4-BE49-F238E27FC236}">
                <a16:creationId xmlns:a16="http://schemas.microsoft.com/office/drawing/2014/main" id="{08C616DF-E1DC-4D08-B6A3-DAECA9AB0E9B}"/>
              </a:ext>
            </a:extLst>
          </p:cNvPr>
          <p:cNvCxnSpPr>
            <a:cxnSpLocks/>
          </p:cNvCxnSpPr>
          <p:nvPr/>
        </p:nvCxnSpPr>
        <p:spPr>
          <a:xfrm rot="10800000" flipV="1">
            <a:off x="8568522" y="3382500"/>
            <a:ext cx="1942525" cy="1238037"/>
          </a:xfrm>
          <a:prstGeom prst="bentConnector3">
            <a:avLst>
              <a:gd name="adj1" fmla="val -1537"/>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5CE9BC0-9C67-49C5-9882-737DE7C9EC64}"/>
              </a:ext>
            </a:extLst>
          </p:cNvPr>
          <p:cNvSpPr txBox="1"/>
          <p:nvPr/>
        </p:nvSpPr>
        <p:spPr>
          <a:xfrm>
            <a:off x="7089155" y="3771788"/>
            <a:ext cx="1545021" cy="34027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400" b="1" dirty="0"/>
              <a:t>TRAINING DATA</a:t>
            </a:r>
            <a:endParaRPr lang="en-GB" sz="1400" b="1" dirty="0" err="1"/>
          </a:p>
        </p:txBody>
      </p:sp>
      <p:cxnSp>
        <p:nvCxnSpPr>
          <p:cNvPr id="40" name="Straight Arrow Connector 39">
            <a:extLst>
              <a:ext uri="{FF2B5EF4-FFF2-40B4-BE49-F238E27FC236}">
                <a16:creationId xmlns:a16="http://schemas.microsoft.com/office/drawing/2014/main" id="{281F03CA-D5B6-439A-B592-CD771CD8EA00}"/>
              </a:ext>
            </a:extLst>
          </p:cNvPr>
          <p:cNvCxnSpPr>
            <a:cxnSpLocks/>
          </p:cNvCxnSpPr>
          <p:nvPr/>
        </p:nvCxnSpPr>
        <p:spPr>
          <a:xfrm flipH="1">
            <a:off x="6072350" y="4585423"/>
            <a:ext cx="1002802"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4598" name="Picture 22" descr="Machine-learning Icons - Free SVG &amp; PNG Machine-learning Images - Noun  Project">
            <a:extLst>
              <a:ext uri="{FF2B5EF4-FFF2-40B4-BE49-F238E27FC236}">
                <a16:creationId xmlns:a16="http://schemas.microsoft.com/office/drawing/2014/main" id="{2FC7062C-9AF3-4EC4-BD04-490C9BF0E4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250" y="4112061"/>
            <a:ext cx="1084269" cy="973385"/>
          </a:xfrm>
          <a:prstGeom prst="rect">
            <a:avLst/>
          </a:prstGeom>
          <a:noFill/>
          <a:extLst>
            <a:ext uri="{909E8E84-426E-40DD-AFC4-6F175D3DCCD1}">
              <a14:hiddenFill xmlns:a14="http://schemas.microsoft.com/office/drawing/2010/main">
                <a:solidFill>
                  <a:srgbClr val="FFFFFF"/>
                </a:solidFill>
              </a14:hiddenFill>
            </a:ext>
          </a:extLst>
        </p:spPr>
      </p:pic>
      <p:pic>
        <p:nvPicPr>
          <p:cNvPr id="24602" name="Picture 26" descr="Artificial, data, intelligence, learning, machine, train icon - Download on  Iconfinder">
            <a:extLst>
              <a:ext uri="{FF2B5EF4-FFF2-40B4-BE49-F238E27FC236}">
                <a16:creationId xmlns:a16="http://schemas.microsoft.com/office/drawing/2014/main" id="{771B692D-8BB7-4EEB-9BC5-765D887573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0483" y="4146620"/>
            <a:ext cx="1102363" cy="1102363"/>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35A738CA-1D5E-45BE-BEEB-DC705CEFCA2D}"/>
              </a:ext>
            </a:extLst>
          </p:cNvPr>
          <p:cNvSpPr txBox="1"/>
          <p:nvPr/>
        </p:nvSpPr>
        <p:spPr>
          <a:xfrm>
            <a:off x="4598486" y="3755708"/>
            <a:ext cx="1545021" cy="34027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400" b="1" dirty="0"/>
              <a:t>MODEL</a:t>
            </a:r>
            <a:endParaRPr lang="en-GB" sz="1400" b="1" dirty="0" err="1"/>
          </a:p>
        </p:txBody>
      </p:sp>
      <p:pic>
        <p:nvPicPr>
          <p:cNvPr id="24604" name="Picture 28" descr="Pages icon PNG and SVG Vector Free Download">
            <a:extLst>
              <a:ext uri="{FF2B5EF4-FFF2-40B4-BE49-F238E27FC236}">
                <a16:creationId xmlns:a16="http://schemas.microsoft.com/office/drawing/2014/main" id="{6A800DDD-BE3B-4440-A8FD-903D774686F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62382" y="4090983"/>
            <a:ext cx="782364" cy="955795"/>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AC552DBF-2757-4FC4-8895-E36B38CB124A}"/>
              </a:ext>
            </a:extLst>
          </p:cNvPr>
          <p:cNvCxnSpPr>
            <a:cxnSpLocks/>
          </p:cNvCxnSpPr>
          <p:nvPr/>
        </p:nvCxnSpPr>
        <p:spPr>
          <a:xfrm flipH="1">
            <a:off x="3560369" y="4572282"/>
            <a:ext cx="1002802"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DE1A0C1-FD45-40C9-A426-DB3F340EE938}"/>
              </a:ext>
            </a:extLst>
          </p:cNvPr>
          <p:cNvSpPr txBox="1"/>
          <p:nvPr/>
        </p:nvSpPr>
        <p:spPr>
          <a:xfrm>
            <a:off x="2026594" y="3773071"/>
            <a:ext cx="1545021" cy="34027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400" b="1" dirty="0"/>
              <a:t>RESULTS</a:t>
            </a:r>
            <a:endParaRPr lang="en-GB" sz="1400" b="1" dirty="0" err="1"/>
          </a:p>
        </p:txBody>
      </p:sp>
      <p:sp>
        <p:nvSpPr>
          <p:cNvPr id="33" name="TextBox 32">
            <a:extLst>
              <a:ext uri="{FF2B5EF4-FFF2-40B4-BE49-F238E27FC236}">
                <a16:creationId xmlns:a16="http://schemas.microsoft.com/office/drawing/2014/main" id="{23EEDBD2-19E9-4F37-9F21-C9B69D8A4A54}"/>
              </a:ext>
            </a:extLst>
          </p:cNvPr>
          <p:cNvSpPr txBox="1"/>
          <p:nvPr/>
        </p:nvSpPr>
        <p:spPr>
          <a:xfrm>
            <a:off x="2017985" y="5124925"/>
            <a:ext cx="1702676" cy="76380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400" b="1" dirty="0">
                <a:highlight>
                  <a:srgbClr val="FFFF00"/>
                </a:highlight>
              </a:rPr>
              <a:t>OUTPUT</a:t>
            </a:r>
            <a:r>
              <a:rPr lang="en-US" sz="1400" b="1" dirty="0"/>
              <a:t> </a:t>
            </a:r>
          </a:p>
          <a:p>
            <a:pPr marL="0" indent="0" algn="ctr">
              <a:lnSpc>
                <a:spcPct val="90000"/>
              </a:lnSpc>
              <a:spcBef>
                <a:spcPts val="400"/>
              </a:spcBef>
              <a:buFont typeface="MetricHPE" panose="020B0503030202060203" pitchFamily="34" charset="0"/>
              <a:buNone/>
            </a:pPr>
            <a:r>
              <a:rPr lang="en-US" sz="1400" dirty="0"/>
              <a:t>Prediction of CPU bandwidth </a:t>
            </a:r>
            <a:endParaRPr lang="en-GB" sz="1400" dirty="0" err="1"/>
          </a:p>
        </p:txBody>
      </p:sp>
      <p:pic>
        <p:nvPicPr>
          <p:cNvPr id="2" name="Picture 1">
            <a:extLst>
              <a:ext uri="{FF2B5EF4-FFF2-40B4-BE49-F238E27FC236}">
                <a16:creationId xmlns:a16="http://schemas.microsoft.com/office/drawing/2014/main" id="{80AAC958-AB00-42D9-826E-0B36B83DEF50}"/>
              </a:ext>
            </a:extLst>
          </p:cNvPr>
          <p:cNvPicPr>
            <a:picLocks noChangeAspect="1"/>
          </p:cNvPicPr>
          <p:nvPr/>
        </p:nvPicPr>
        <p:blipFill>
          <a:blip r:embed="rId9"/>
          <a:stretch>
            <a:fillRect/>
          </a:stretch>
        </p:blipFill>
        <p:spPr>
          <a:xfrm>
            <a:off x="4338738" y="1973208"/>
            <a:ext cx="1657573" cy="798091"/>
          </a:xfrm>
          <a:prstGeom prst="rect">
            <a:avLst/>
          </a:prstGeom>
        </p:spPr>
      </p:pic>
      <p:pic>
        <p:nvPicPr>
          <p:cNvPr id="4" name="Graphic 3" descr="Badge 1 with solid fill">
            <a:extLst>
              <a:ext uri="{FF2B5EF4-FFF2-40B4-BE49-F238E27FC236}">
                <a16:creationId xmlns:a16="http://schemas.microsoft.com/office/drawing/2014/main" id="{47DA52F0-3F11-48C0-B426-533C273E1E2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80473" y="1502523"/>
            <a:ext cx="340274" cy="340274"/>
          </a:xfrm>
          <a:prstGeom prst="rect">
            <a:avLst/>
          </a:prstGeom>
        </p:spPr>
      </p:pic>
      <p:pic>
        <p:nvPicPr>
          <p:cNvPr id="11" name="Graphic 10" descr="Badge with solid fill">
            <a:extLst>
              <a:ext uri="{FF2B5EF4-FFF2-40B4-BE49-F238E27FC236}">
                <a16:creationId xmlns:a16="http://schemas.microsoft.com/office/drawing/2014/main" id="{1CC63639-B26C-4680-92B8-3C7F880E4C0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15233" y="1493648"/>
            <a:ext cx="344935" cy="344935"/>
          </a:xfrm>
          <a:prstGeom prst="rect">
            <a:avLst/>
          </a:prstGeom>
        </p:spPr>
      </p:pic>
      <p:pic>
        <p:nvPicPr>
          <p:cNvPr id="15" name="Graphic 14" descr="Badge 3 with solid fill">
            <a:extLst>
              <a:ext uri="{FF2B5EF4-FFF2-40B4-BE49-F238E27FC236}">
                <a16:creationId xmlns:a16="http://schemas.microsoft.com/office/drawing/2014/main" id="{A1B12229-16E1-4EAF-8E90-F1530B35A1F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56151" y="3769456"/>
            <a:ext cx="344935" cy="344935"/>
          </a:xfrm>
          <a:prstGeom prst="rect">
            <a:avLst/>
          </a:prstGeom>
        </p:spPr>
      </p:pic>
      <p:pic>
        <p:nvPicPr>
          <p:cNvPr id="18" name="Graphic 17" descr="Badge 4 with solid fill">
            <a:extLst>
              <a:ext uri="{FF2B5EF4-FFF2-40B4-BE49-F238E27FC236}">
                <a16:creationId xmlns:a16="http://schemas.microsoft.com/office/drawing/2014/main" id="{B922E683-351A-475F-8775-716938C4F9E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36494" y="3765570"/>
            <a:ext cx="344935" cy="344935"/>
          </a:xfrm>
          <a:prstGeom prst="rect">
            <a:avLst/>
          </a:prstGeom>
        </p:spPr>
      </p:pic>
      <p:pic>
        <p:nvPicPr>
          <p:cNvPr id="21" name="Graphic 20" descr="Badge 5 with solid fill">
            <a:extLst>
              <a:ext uri="{FF2B5EF4-FFF2-40B4-BE49-F238E27FC236}">
                <a16:creationId xmlns:a16="http://schemas.microsoft.com/office/drawing/2014/main" id="{FBCD0F3C-811F-4919-909F-DB27FC32ABCC}"/>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43559" y="3761972"/>
            <a:ext cx="344935" cy="344935"/>
          </a:xfrm>
          <a:prstGeom prst="rect">
            <a:avLst/>
          </a:prstGeom>
        </p:spPr>
      </p:pic>
      <p:sp>
        <p:nvSpPr>
          <p:cNvPr id="23" name="TextBox 22">
            <a:extLst>
              <a:ext uri="{FF2B5EF4-FFF2-40B4-BE49-F238E27FC236}">
                <a16:creationId xmlns:a16="http://schemas.microsoft.com/office/drawing/2014/main" id="{2B848A21-938B-4E97-BD2A-893EC64CB11E}"/>
              </a:ext>
            </a:extLst>
          </p:cNvPr>
          <p:cNvSpPr txBox="1"/>
          <p:nvPr/>
        </p:nvSpPr>
        <p:spPr>
          <a:xfrm>
            <a:off x="7234070" y="2724223"/>
            <a:ext cx="1255188" cy="31491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400" b="1" dirty="0">
                <a:highlight>
                  <a:srgbClr val="FFFF00"/>
                </a:highlight>
              </a:rPr>
              <a:t>INPUT</a:t>
            </a:r>
            <a:r>
              <a:rPr lang="it-IT" dirty="0"/>
              <a:t> </a:t>
            </a:r>
            <a:endParaRPr lang="en-GB" dirty="0" err="1"/>
          </a:p>
        </p:txBody>
      </p:sp>
    </p:spTree>
    <p:extLst>
      <p:ext uri="{BB962C8B-B14F-4D97-AF65-F5344CB8AC3E}">
        <p14:creationId xmlns:p14="http://schemas.microsoft.com/office/powerpoint/2010/main" val="83142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A5DB9B-F568-4B0A-B172-FE3D60E4B49A}"/>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51</a:t>
            </a:fld>
            <a:endParaRPr lang="en-US" dirty="0"/>
          </a:p>
        </p:txBody>
      </p:sp>
      <p:sp>
        <p:nvSpPr>
          <p:cNvPr id="5" name="Title 4">
            <a:extLst>
              <a:ext uri="{FF2B5EF4-FFF2-40B4-BE49-F238E27FC236}">
                <a16:creationId xmlns:a16="http://schemas.microsoft.com/office/drawing/2014/main" id="{FDC0F054-262B-4AA2-86C7-449B281E44D3}"/>
              </a:ext>
            </a:extLst>
          </p:cNvPr>
          <p:cNvSpPr>
            <a:spLocks noGrp="1"/>
          </p:cNvSpPr>
          <p:nvPr>
            <p:ph type="title"/>
          </p:nvPr>
        </p:nvSpPr>
        <p:spPr/>
        <p:txBody>
          <a:bodyPr/>
          <a:lstStyle/>
          <a:p>
            <a:r>
              <a:rPr lang="it-IT" dirty="0"/>
              <a:t>     - DATA PREPROCESSING</a:t>
            </a:r>
            <a:endParaRPr lang="en-GB" dirty="0"/>
          </a:p>
        </p:txBody>
      </p:sp>
      <p:pic>
        <p:nvPicPr>
          <p:cNvPr id="7" name="Graphic 6" descr="Badge 1 with solid fill">
            <a:extLst>
              <a:ext uri="{FF2B5EF4-FFF2-40B4-BE49-F238E27FC236}">
                <a16:creationId xmlns:a16="http://schemas.microsoft.com/office/drawing/2014/main" id="{CFB255F4-CBA4-4A60-88EE-4FF2EFB93B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906" y="317452"/>
            <a:ext cx="550161" cy="550161"/>
          </a:xfrm>
          <a:prstGeom prst="rect">
            <a:avLst/>
          </a:prstGeom>
        </p:spPr>
      </p:pic>
      <p:pic>
        <p:nvPicPr>
          <p:cNvPr id="8" name="Picture 7">
            <a:extLst>
              <a:ext uri="{FF2B5EF4-FFF2-40B4-BE49-F238E27FC236}">
                <a16:creationId xmlns:a16="http://schemas.microsoft.com/office/drawing/2014/main" id="{DB2C2EDF-183C-48E7-B689-743873799FC8}"/>
              </a:ext>
            </a:extLst>
          </p:cNvPr>
          <p:cNvPicPr>
            <a:picLocks noChangeAspect="1"/>
          </p:cNvPicPr>
          <p:nvPr/>
        </p:nvPicPr>
        <p:blipFill>
          <a:blip r:embed="rId5"/>
          <a:stretch>
            <a:fillRect/>
          </a:stretch>
        </p:blipFill>
        <p:spPr>
          <a:xfrm>
            <a:off x="262481" y="2078878"/>
            <a:ext cx="5496008" cy="3858899"/>
          </a:xfrm>
          <a:prstGeom prst="rect">
            <a:avLst/>
          </a:prstGeom>
        </p:spPr>
      </p:pic>
      <p:sp>
        <p:nvSpPr>
          <p:cNvPr id="9" name="TextBox 8">
            <a:extLst>
              <a:ext uri="{FF2B5EF4-FFF2-40B4-BE49-F238E27FC236}">
                <a16:creationId xmlns:a16="http://schemas.microsoft.com/office/drawing/2014/main" id="{277B34C4-52AC-4D99-9A19-724E714B6D0B}"/>
              </a:ext>
            </a:extLst>
          </p:cNvPr>
          <p:cNvSpPr txBox="1"/>
          <p:nvPr/>
        </p:nvSpPr>
        <p:spPr>
          <a:xfrm>
            <a:off x="5824204" y="391852"/>
            <a:ext cx="5894094" cy="593891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050" b="1" dirty="0">
                <a:solidFill>
                  <a:srgbClr val="00B050"/>
                </a:solidFill>
              </a:rPr>
              <a:t>Data Cleaning </a:t>
            </a:r>
            <a:r>
              <a:rPr lang="en-US" sz="1050" dirty="0">
                <a:solidFill>
                  <a:srgbClr val="00B050"/>
                </a:solidFill>
              </a:rPr>
              <a:t>:</a:t>
            </a:r>
            <a:r>
              <a:rPr lang="en-US" sz="1050" b="1" dirty="0">
                <a:solidFill>
                  <a:srgbClr val="00B050"/>
                </a:solidFill>
              </a:rPr>
              <a:t> </a:t>
            </a:r>
            <a:r>
              <a:rPr lang="en-US" sz="1000" dirty="0"/>
              <a:t>is particularly done as part of data preprocessing to clean the data by filling missing values, smoothing the noisy data, resolving the inconsistency, and removing outliers.	                                                                                          </a:t>
            </a:r>
          </a:p>
          <a:p>
            <a:pPr marL="0" indent="0">
              <a:lnSpc>
                <a:spcPct val="90000"/>
              </a:lnSpc>
              <a:spcBef>
                <a:spcPts val="400"/>
              </a:spcBef>
              <a:buFont typeface="MetricHPE" panose="020B0503030202060203" pitchFamily="34" charset="0"/>
              <a:buNone/>
            </a:pPr>
            <a:r>
              <a:rPr lang="en-US" sz="1000" b="1" dirty="0"/>
              <a:t>Missing Data </a:t>
            </a:r>
            <a:r>
              <a:rPr lang="en-US" sz="1000" dirty="0"/>
              <a:t>:  Here are a few ways to solve this issue:                                                                                                          - Ignore those tuples : this method should be considered when the dataset is huge and numerous missing values are present within a tuple.                                                                                                                                                                           - Fill in the missing values : there are many methods to achieve this, such as filling in the values manually, predicting the missing values using regression method, or numerical methods like attribute mean.</a:t>
            </a:r>
          </a:p>
          <a:p>
            <a:pPr marL="0" indent="0">
              <a:lnSpc>
                <a:spcPct val="90000"/>
              </a:lnSpc>
              <a:spcBef>
                <a:spcPts val="400"/>
              </a:spcBef>
              <a:buFont typeface="MetricHPE" panose="020B0503030202060203" pitchFamily="34" charset="0"/>
              <a:buNone/>
            </a:pPr>
            <a:r>
              <a:rPr lang="en-US" sz="1000" b="1" dirty="0"/>
              <a:t>Noisy Data </a:t>
            </a:r>
            <a:r>
              <a:rPr lang="en-US" sz="1000" dirty="0"/>
              <a:t>: it involves removing a random error or variance in a measured variable. It can be done with the help of the following techniques:</a:t>
            </a:r>
          </a:p>
          <a:p>
            <a:pPr marL="0" indent="0">
              <a:lnSpc>
                <a:spcPct val="90000"/>
              </a:lnSpc>
              <a:spcBef>
                <a:spcPts val="400"/>
              </a:spcBef>
              <a:buFont typeface="MetricHPE" panose="020B0503030202060203" pitchFamily="34" charset="0"/>
              <a:buNone/>
            </a:pPr>
            <a:r>
              <a:rPr lang="en-US" sz="1000" dirty="0"/>
              <a:t>-</a:t>
            </a:r>
            <a:r>
              <a:rPr lang="en-US" sz="1000" b="1" dirty="0"/>
              <a:t> Binning </a:t>
            </a:r>
            <a:r>
              <a:rPr lang="en-US" sz="1000" dirty="0"/>
              <a:t>: it is the technique that works on sorted data values to smoothen any noise present in it. The data is divided into equal-sized bins, and each bin/bucket is dealt with independently</a:t>
            </a:r>
          </a:p>
          <a:p>
            <a:pPr marL="0" indent="0">
              <a:lnSpc>
                <a:spcPct val="90000"/>
              </a:lnSpc>
              <a:spcBef>
                <a:spcPts val="400"/>
              </a:spcBef>
              <a:buFont typeface="MetricHPE" panose="020B0503030202060203" pitchFamily="34" charset="0"/>
              <a:buNone/>
            </a:pPr>
            <a:r>
              <a:rPr lang="en-US" sz="1000" dirty="0"/>
              <a:t>-</a:t>
            </a:r>
            <a:r>
              <a:rPr lang="en-US" sz="1000" b="1" dirty="0"/>
              <a:t> Regression</a:t>
            </a:r>
            <a:r>
              <a:rPr lang="en-US" sz="1000" dirty="0"/>
              <a:t> : this data mining technique is generally used for prediction. It helps to smoothen noise by fitting all the data points in a regression function. </a:t>
            </a:r>
          </a:p>
          <a:p>
            <a:pPr>
              <a:lnSpc>
                <a:spcPct val="90000"/>
              </a:lnSpc>
              <a:spcBef>
                <a:spcPts val="400"/>
              </a:spcBef>
            </a:pPr>
            <a:r>
              <a:rPr lang="en-US" sz="1000" b="1" dirty="0"/>
              <a:t>- Clustering</a:t>
            </a:r>
            <a:r>
              <a:rPr lang="en-US" sz="1000" dirty="0"/>
              <a:t> : creation of groups/clusters from data having similar values. The values that don't lie in the cluster can be treated as noisy data and can be removed.</a:t>
            </a:r>
          </a:p>
          <a:p>
            <a:pPr>
              <a:lnSpc>
                <a:spcPct val="90000"/>
              </a:lnSpc>
              <a:spcBef>
                <a:spcPts val="400"/>
              </a:spcBef>
            </a:pPr>
            <a:endParaRPr lang="en-US" sz="1000" dirty="0"/>
          </a:p>
          <a:p>
            <a:pPr>
              <a:lnSpc>
                <a:spcPct val="90000"/>
              </a:lnSpc>
              <a:spcBef>
                <a:spcPts val="400"/>
              </a:spcBef>
            </a:pPr>
            <a:r>
              <a:rPr lang="en-US" sz="1050" b="1" dirty="0">
                <a:solidFill>
                  <a:srgbClr val="00B050"/>
                </a:solidFill>
              </a:rPr>
              <a:t>Data Transformation </a:t>
            </a:r>
            <a:r>
              <a:rPr lang="en-US" sz="1050" dirty="0"/>
              <a:t>:</a:t>
            </a:r>
            <a:r>
              <a:rPr lang="en-US" sz="1050" b="1" dirty="0">
                <a:solidFill>
                  <a:srgbClr val="00B050"/>
                </a:solidFill>
              </a:rPr>
              <a:t> </a:t>
            </a:r>
            <a:r>
              <a:rPr lang="en-US" sz="1000" dirty="0"/>
              <a:t>once data clearing has been done, we need to consolidate the quality data into alternate forms by changing the value, structure, or format of data using the below-mentioned Data Transformation strategies.</a:t>
            </a:r>
          </a:p>
          <a:p>
            <a:pPr>
              <a:lnSpc>
                <a:spcPct val="90000"/>
              </a:lnSpc>
              <a:spcBef>
                <a:spcPts val="400"/>
              </a:spcBef>
            </a:pPr>
            <a:r>
              <a:rPr lang="en-US" sz="1000" b="1" dirty="0"/>
              <a:t>Normalization</a:t>
            </a:r>
            <a:r>
              <a:rPr lang="en-US" sz="1000" dirty="0"/>
              <a:t> : It is the most important Data Transformation technique widely used. The numerical attributes are scaled up or down to fit within a specified range.</a:t>
            </a:r>
          </a:p>
          <a:p>
            <a:pPr>
              <a:lnSpc>
                <a:spcPct val="90000"/>
              </a:lnSpc>
              <a:spcBef>
                <a:spcPts val="400"/>
              </a:spcBef>
            </a:pPr>
            <a:r>
              <a:rPr lang="en-US" sz="1000" b="1" dirty="0"/>
              <a:t>Attribute Selection </a:t>
            </a:r>
            <a:r>
              <a:rPr lang="en-US" sz="1000" dirty="0"/>
              <a:t>:</a:t>
            </a:r>
            <a:r>
              <a:rPr lang="en-US" sz="1000" b="1" dirty="0"/>
              <a:t> </a:t>
            </a:r>
            <a:r>
              <a:rPr lang="en-US" sz="1000" dirty="0"/>
              <a:t>new properties of data are created from existing attributes to help in the data mining process. For example, date of birth, data attribute can be transformed to another property like </a:t>
            </a:r>
            <a:r>
              <a:rPr lang="en-US" sz="1000" dirty="0" err="1"/>
              <a:t>is_senior_citizen</a:t>
            </a:r>
            <a:r>
              <a:rPr lang="en-US" sz="1000" dirty="0"/>
              <a:t> for each tuple.</a:t>
            </a:r>
          </a:p>
          <a:p>
            <a:pPr>
              <a:lnSpc>
                <a:spcPct val="90000"/>
              </a:lnSpc>
              <a:spcBef>
                <a:spcPts val="400"/>
              </a:spcBef>
            </a:pPr>
            <a:r>
              <a:rPr lang="en-US" sz="1000" b="1" dirty="0"/>
              <a:t>Discretization</a:t>
            </a:r>
            <a:r>
              <a:rPr lang="en-US" sz="1000" dirty="0"/>
              <a:t> : where the raw values of numeric attribute (</a:t>
            </a:r>
            <a:r>
              <a:rPr lang="en-US" sz="1000" i="1" dirty="0" err="1"/>
              <a:t>e.g</a:t>
            </a:r>
            <a:r>
              <a:rPr lang="en-US" sz="1000" dirty="0"/>
              <a:t> </a:t>
            </a:r>
            <a:r>
              <a:rPr lang="en-US" sz="1000" i="1" dirty="0"/>
              <a:t>age</a:t>
            </a:r>
            <a:r>
              <a:rPr lang="en-US" sz="1000" dirty="0"/>
              <a:t>) are replaced by interval labels (</a:t>
            </a:r>
            <a:r>
              <a:rPr lang="en-US" sz="1000" i="1" dirty="0" err="1"/>
              <a:t>e.g</a:t>
            </a:r>
            <a:r>
              <a:rPr lang="en-US" sz="1000" i="1" dirty="0"/>
              <a:t> 10-20, 11-20</a:t>
            </a:r>
            <a:r>
              <a:rPr lang="en-US" sz="1000" dirty="0"/>
              <a:t>). The labels, in turn, can be recursively organized into higher-level concepts, resulting in a concept hierarchy for the numeric attribute.</a:t>
            </a:r>
          </a:p>
          <a:p>
            <a:pPr>
              <a:lnSpc>
                <a:spcPct val="90000"/>
              </a:lnSpc>
              <a:spcBef>
                <a:spcPts val="400"/>
              </a:spcBef>
            </a:pPr>
            <a:r>
              <a:rPr lang="en-US" sz="1000" b="1" dirty="0"/>
              <a:t>Concept </a:t>
            </a:r>
            <a:r>
              <a:rPr lang="en-US" sz="1000" b="1" dirty="0" err="1"/>
              <a:t>Hiererchy</a:t>
            </a:r>
            <a:r>
              <a:rPr lang="en-US" sz="1000" b="1" dirty="0"/>
              <a:t> Generation </a:t>
            </a:r>
            <a:r>
              <a:rPr lang="en-US" sz="1000" dirty="0"/>
              <a:t>: where attributes such as </a:t>
            </a:r>
            <a:r>
              <a:rPr lang="en-US" sz="1000" i="1" dirty="0"/>
              <a:t>street </a:t>
            </a:r>
            <a:r>
              <a:rPr lang="en-US" sz="1000" dirty="0"/>
              <a:t>can be generalized to higher-level concepts, like </a:t>
            </a:r>
            <a:r>
              <a:rPr lang="en-US" sz="1000" i="1" dirty="0"/>
              <a:t>city or country</a:t>
            </a:r>
            <a:r>
              <a:rPr lang="en-US" sz="1000" dirty="0"/>
              <a:t>.</a:t>
            </a:r>
          </a:p>
          <a:p>
            <a:pPr>
              <a:lnSpc>
                <a:spcPct val="90000"/>
              </a:lnSpc>
              <a:spcBef>
                <a:spcPts val="400"/>
              </a:spcBef>
            </a:pPr>
            <a:endParaRPr lang="en-GB" sz="1000" dirty="0"/>
          </a:p>
          <a:p>
            <a:pPr>
              <a:lnSpc>
                <a:spcPct val="90000"/>
              </a:lnSpc>
              <a:spcBef>
                <a:spcPts val="400"/>
              </a:spcBef>
            </a:pPr>
            <a:r>
              <a:rPr lang="en-GB" sz="1050" b="1" dirty="0">
                <a:solidFill>
                  <a:srgbClr val="00B050"/>
                </a:solidFill>
              </a:rPr>
              <a:t>Data Reduction </a:t>
            </a:r>
            <a:r>
              <a:rPr lang="en-GB" sz="1000" dirty="0"/>
              <a:t>: </a:t>
            </a:r>
            <a:r>
              <a:rPr lang="en-US" sz="1000" dirty="0"/>
              <a:t>the size of the dataset in a data warehouse can be too large to be handled by data analysis and data mining </a:t>
            </a:r>
            <a:r>
              <a:rPr lang="en-US" sz="1000" dirty="0" err="1"/>
              <a:t>algorithms.n</a:t>
            </a:r>
            <a:r>
              <a:rPr lang="en-US" sz="1000" dirty="0"/>
              <a:t> One possible solution is to obtain a reduced representation of the dataset that is much smaller in volume but produces the same quality of analytical results.</a:t>
            </a:r>
          </a:p>
          <a:p>
            <a:pPr>
              <a:lnSpc>
                <a:spcPct val="90000"/>
              </a:lnSpc>
              <a:spcBef>
                <a:spcPts val="400"/>
              </a:spcBef>
            </a:pPr>
            <a:r>
              <a:rPr lang="en-US" sz="1000" b="1" dirty="0"/>
              <a:t>Data Cube Aggregation </a:t>
            </a:r>
            <a:r>
              <a:rPr lang="en-US" sz="1000" dirty="0"/>
              <a:t>: It is a way of data reduction, in which the gathered data is expressed in a summary form.</a:t>
            </a:r>
          </a:p>
          <a:p>
            <a:pPr>
              <a:lnSpc>
                <a:spcPct val="90000"/>
              </a:lnSpc>
              <a:spcBef>
                <a:spcPts val="400"/>
              </a:spcBef>
            </a:pPr>
            <a:r>
              <a:rPr lang="en-US" sz="1000" b="1" dirty="0"/>
              <a:t>Attribute Subset Selection </a:t>
            </a:r>
            <a:r>
              <a:rPr lang="en-US" sz="1000" dirty="0"/>
              <a:t>:</a:t>
            </a:r>
            <a:r>
              <a:rPr lang="en-US" sz="1000" b="1" dirty="0"/>
              <a:t> </a:t>
            </a:r>
            <a:r>
              <a:rPr lang="en-US" sz="1000" dirty="0"/>
              <a:t>it is very important to be specific in the selection of attributes. Otherwise, it might lead to high dimensional data, which are difficult to train due to underfitting/overfitting problems.</a:t>
            </a:r>
          </a:p>
          <a:p>
            <a:pPr>
              <a:lnSpc>
                <a:spcPct val="90000"/>
              </a:lnSpc>
              <a:spcBef>
                <a:spcPts val="400"/>
              </a:spcBef>
            </a:pPr>
            <a:r>
              <a:rPr lang="en-US" sz="1000" b="1" dirty="0"/>
              <a:t>Numerosity Reduction </a:t>
            </a:r>
            <a:r>
              <a:rPr lang="en-US" sz="1000" dirty="0"/>
              <a:t>: the data can be represented as a model or equation like a regression model. This would save the burden of storing huge datasets instead of a model.</a:t>
            </a:r>
          </a:p>
          <a:p>
            <a:pPr>
              <a:lnSpc>
                <a:spcPct val="90000"/>
              </a:lnSpc>
              <a:spcBef>
                <a:spcPts val="400"/>
              </a:spcBef>
            </a:pPr>
            <a:r>
              <a:rPr lang="en-US" sz="1000" b="1" dirty="0"/>
              <a:t>Dimensionality Reduction </a:t>
            </a:r>
            <a:r>
              <a:rPr lang="en-US" sz="1000" dirty="0"/>
              <a:t>techniques are used to perform feature extraction. The dimensionality of a dataset refers to the attributes or individual features of the data. </a:t>
            </a:r>
            <a:endParaRPr lang="en-GB" sz="1000" dirty="0"/>
          </a:p>
        </p:txBody>
      </p:sp>
      <p:sp>
        <p:nvSpPr>
          <p:cNvPr id="10" name="TextBox 9">
            <a:extLst>
              <a:ext uri="{FF2B5EF4-FFF2-40B4-BE49-F238E27FC236}">
                <a16:creationId xmlns:a16="http://schemas.microsoft.com/office/drawing/2014/main" id="{064B5344-1289-4E21-AA5D-454643B719D1}"/>
              </a:ext>
            </a:extLst>
          </p:cNvPr>
          <p:cNvSpPr txBox="1"/>
          <p:nvPr/>
        </p:nvSpPr>
        <p:spPr>
          <a:xfrm>
            <a:off x="349809" y="1187201"/>
            <a:ext cx="5200657" cy="728025"/>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400" b="1" dirty="0"/>
              <a:t>Data preprocessing </a:t>
            </a:r>
            <a:r>
              <a:rPr lang="en-US" sz="1400" dirty="0"/>
              <a:t>is the process of transforming raw data into an understandable format. It is also an important step in data mining as we cannot work with raw data. The quality of the data should be checked before applying machine learning or data mining algorithms.</a:t>
            </a:r>
            <a:endParaRPr lang="en-GB" sz="1400" dirty="0" err="1"/>
          </a:p>
        </p:txBody>
      </p:sp>
    </p:spTree>
    <p:extLst>
      <p:ext uri="{BB962C8B-B14F-4D97-AF65-F5344CB8AC3E}">
        <p14:creationId xmlns:p14="http://schemas.microsoft.com/office/powerpoint/2010/main" val="146828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92C200-8A29-4EA5-BCEA-5B7B8F7CCF81}"/>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20D8C61E-069A-4892-9743-2FD23622BDC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52</a:t>
            </a:fld>
            <a:endParaRPr lang="en-US" dirty="0"/>
          </a:p>
        </p:txBody>
      </p:sp>
      <p:sp>
        <p:nvSpPr>
          <p:cNvPr id="5" name="Title 4">
            <a:extLst>
              <a:ext uri="{FF2B5EF4-FFF2-40B4-BE49-F238E27FC236}">
                <a16:creationId xmlns:a16="http://schemas.microsoft.com/office/drawing/2014/main" id="{E659EDEB-7020-4D24-AD05-CAEF975D7C63}"/>
              </a:ext>
            </a:extLst>
          </p:cNvPr>
          <p:cNvSpPr>
            <a:spLocks noGrp="1"/>
          </p:cNvSpPr>
          <p:nvPr>
            <p:ph type="title"/>
          </p:nvPr>
        </p:nvSpPr>
        <p:spPr/>
        <p:txBody>
          <a:bodyPr/>
          <a:lstStyle/>
          <a:p>
            <a:r>
              <a:rPr lang="it-IT" dirty="0"/>
              <a:t>     - Machine learning algorithms </a:t>
            </a:r>
            <a:endParaRPr lang="en-GB" dirty="0"/>
          </a:p>
        </p:txBody>
      </p:sp>
      <p:pic>
        <p:nvPicPr>
          <p:cNvPr id="7" name="Graphic 6" descr="Badge with solid fill">
            <a:extLst>
              <a:ext uri="{FF2B5EF4-FFF2-40B4-BE49-F238E27FC236}">
                <a16:creationId xmlns:a16="http://schemas.microsoft.com/office/drawing/2014/main" id="{B4ADFE6B-4129-45CC-BBC2-FD7B595F4F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295" y="333841"/>
            <a:ext cx="517384" cy="517384"/>
          </a:xfrm>
          <a:prstGeom prst="rect">
            <a:avLst/>
          </a:prstGeom>
        </p:spPr>
      </p:pic>
      <p:sp>
        <p:nvSpPr>
          <p:cNvPr id="8" name="TextBox 7">
            <a:extLst>
              <a:ext uri="{FF2B5EF4-FFF2-40B4-BE49-F238E27FC236}">
                <a16:creationId xmlns:a16="http://schemas.microsoft.com/office/drawing/2014/main" id="{4503F4D7-0924-4077-88AE-ED4D3757DF60}"/>
              </a:ext>
            </a:extLst>
          </p:cNvPr>
          <p:cNvSpPr txBox="1"/>
          <p:nvPr/>
        </p:nvSpPr>
        <p:spPr>
          <a:xfrm>
            <a:off x="285743" y="1135721"/>
            <a:ext cx="11642583" cy="774619"/>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b="1" dirty="0"/>
              <a:t>OVERVIEW</a:t>
            </a:r>
            <a:r>
              <a:rPr lang="en-US" dirty="0"/>
              <a:t> : Use of Machine Learning to create a regression model (based on the datasets) with the help of </a:t>
            </a:r>
            <a:r>
              <a:rPr lang="en-US" u="sng" dirty="0"/>
              <a:t>Random Forest</a:t>
            </a:r>
            <a:r>
              <a:rPr lang="en-US" dirty="0"/>
              <a:t>, </a:t>
            </a:r>
            <a:r>
              <a:rPr lang="en-US" u="sng" dirty="0"/>
              <a:t>Gradient Boosting </a:t>
            </a:r>
            <a:r>
              <a:rPr lang="en-US" dirty="0"/>
              <a:t>and </a:t>
            </a:r>
            <a:r>
              <a:rPr lang="en-US" u="sng" dirty="0" err="1"/>
              <a:t>XGBoosting</a:t>
            </a:r>
            <a:r>
              <a:rPr lang="en-US" dirty="0"/>
              <a:t> algorithms . Step </a:t>
            </a:r>
            <a:r>
              <a:rPr lang="en-US" b="1" dirty="0"/>
              <a:t>3</a:t>
            </a:r>
            <a:r>
              <a:rPr lang="en-US" dirty="0"/>
              <a:t>,</a:t>
            </a:r>
            <a:r>
              <a:rPr lang="en-US" b="1" dirty="0"/>
              <a:t>4</a:t>
            </a:r>
            <a:r>
              <a:rPr lang="en-US" dirty="0"/>
              <a:t> and </a:t>
            </a:r>
            <a:r>
              <a:rPr lang="en-US" b="1" dirty="0"/>
              <a:t>5</a:t>
            </a:r>
            <a:r>
              <a:rPr lang="en-US" dirty="0"/>
              <a:t> are managed by the ML algorithms . </a:t>
            </a:r>
          </a:p>
          <a:p>
            <a:pPr marL="0" indent="0">
              <a:lnSpc>
                <a:spcPct val="90000"/>
              </a:lnSpc>
              <a:spcBef>
                <a:spcPts val="400"/>
              </a:spcBef>
              <a:buFont typeface="MetricHPE" panose="020B0503030202060203" pitchFamily="34" charset="0"/>
              <a:buNone/>
            </a:pPr>
            <a:r>
              <a:rPr lang="en-US" dirty="0"/>
              <a:t>Before analyzing the steps in detail it is important to better understand some general things : </a:t>
            </a:r>
            <a:endParaRPr lang="en-GB" dirty="0" err="1"/>
          </a:p>
        </p:txBody>
      </p:sp>
      <p:sp>
        <p:nvSpPr>
          <p:cNvPr id="9" name="TextBox 8">
            <a:extLst>
              <a:ext uri="{FF2B5EF4-FFF2-40B4-BE49-F238E27FC236}">
                <a16:creationId xmlns:a16="http://schemas.microsoft.com/office/drawing/2014/main" id="{8889CFF0-9B85-412C-9B6B-0D2055FDBA3B}"/>
              </a:ext>
            </a:extLst>
          </p:cNvPr>
          <p:cNvSpPr txBox="1"/>
          <p:nvPr/>
        </p:nvSpPr>
        <p:spPr>
          <a:xfrm>
            <a:off x="372749" y="2236494"/>
            <a:ext cx="11339725" cy="3766825"/>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b="1" dirty="0"/>
              <a:t>What is a Machine Learning algorithm?</a:t>
            </a:r>
          </a:p>
          <a:p>
            <a:pPr marL="0" indent="0">
              <a:lnSpc>
                <a:spcPct val="90000"/>
              </a:lnSpc>
              <a:spcBef>
                <a:spcPts val="400"/>
              </a:spcBef>
              <a:buFont typeface="MetricHPE" panose="020B0503030202060203" pitchFamily="34" charset="0"/>
              <a:buNone/>
            </a:pPr>
            <a:r>
              <a:rPr lang="en-US" dirty="0"/>
              <a:t>A machine learning algorithm is a mathematical method to find patterns in a set of data. Machine Learning algorithms are often drawn from statistics, calculus, and linear algebra. Some popular examples of machine learning algorithms include linear regression, decision trees, random forest, and </a:t>
            </a:r>
            <a:r>
              <a:rPr lang="en-US" dirty="0" err="1"/>
              <a:t>XGBoost</a:t>
            </a:r>
            <a:r>
              <a:rPr lang="en-US" dirty="0"/>
              <a:t>.</a:t>
            </a:r>
          </a:p>
          <a:p>
            <a:pPr marL="0" indent="0">
              <a:lnSpc>
                <a:spcPct val="90000"/>
              </a:lnSpc>
              <a:spcBef>
                <a:spcPts val="400"/>
              </a:spcBef>
              <a:buFont typeface="MetricHPE" panose="020B0503030202060203" pitchFamily="34" charset="0"/>
              <a:buNone/>
            </a:pPr>
            <a:endParaRPr lang="en-GB" dirty="0"/>
          </a:p>
          <a:p>
            <a:pPr marL="0" indent="0">
              <a:lnSpc>
                <a:spcPct val="90000"/>
              </a:lnSpc>
              <a:spcBef>
                <a:spcPts val="400"/>
              </a:spcBef>
              <a:buFont typeface="MetricHPE" panose="020B0503030202060203" pitchFamily="34" charset="0"/>
              <a:buNone/>
            </a:pPr>
            <a:r>
              <a:rPr lang="en-US" b="1" dirty="0"/>
              <a:t>What is a Machine Learning Model?</a:t>
            </a:r>
          </a:p>
          <a:p>
            <a:pPr marL="0" indent="0">
              <a:lnSpc>
                <a:spcPct val="90000"/>
              </a:lnSpc>
              <a:spcBef>
                <a:spcPts val="400"/>
              </a:spcBef>
              <a:buFont typeface="MetricHPE" panose="020B0503030202060203" pitchFamily="34" charset="0"/>
              <a:buNone/>
            </a:pPr>
            <a:r>
              <a:rPr lang="en-US" dirty="0"/>
              <a:t>A machine learning model is a program that can find patterns or make decisions from a previously unseen dataset. For example, in natural language processing, machine learning models can parse and correctly recognize the intent behind previously unheard sentences or combinations of words. </a:t>
            </a:r>
          </a:p>
          <a:p>
            <a:pPr marL="0" indent="0">
              <a:lnSpc>
                <a:spcPct val="90000"/>
              </a:lnSpc>
              <a:spcBef>
                <a:spcPts val="400"/>
              </a:spcBef>
              <a:buFont typeface="MetricHPE" panose="020B0503030202060203" pitchFamily="34" charset="0"/>
              <a:buNone/>
            </a:pPr>
            <a:endParaRPr lang="en-US" dirty="0"/>
          </a:p>
          <a:p>
            <a:pPr marL="0" indent="0">
              <a:lnSpc>
                <a:spcPct val="90000"/>
              </a:lnSpc>
              <a:spcBef>
                <a:spcPts val="400"/>
              </a:spcBef>
              <a:buFont typeface="MetricHPE" panose="020B0503030202060203" pitchFamily="34" charset="0"/>
              <a:buNone/>
            </a:pPr>
            <a:r>
              <a:rPr lang="en-US" b="1" dirty="0"/>
              <a:t>What is Model Training in machine learning? </a:t>
            </a:r>
          </a:p>
          <a:p>
            <a:pPr marL="0" indent="0">
              <a:lnSpc>
                <a:spcPct val="90000"/>
              </a:lnSpc>
              <a:spcBef>
                <a:spcPts val="400"/>
              </a:spcBef>
              <a:buFont typeface="MetricHPE" panose="020B0503030202060203" pitchFamily="34" charset="0"/>
              <a:buNone/>
            </a:pPr>
            <a:r>
              <a:rPr lang="en-US" dirty="0"/>
              <a:t>The process of running a machine learning algorithm on a dataset (called training data) and optimizing the algorithm to find certain patterns or outputs is called model training. The resulting function with rules and data structures is called the trained machine learning model.</a:t>
            </a:r>
          </a:p>
        </p:txBody>
      </p:sp>
    </p:spTree>
    <p:extLst>
      <p:ext uri="{BB962C8B-B14F-4D97-AF65-F5344CB8AC3E}">
        <p14:creationId xmlns:p14="http://schemas.microsoft.com/office/powerpoint/2010/main" val="219840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D97AA3-8DBF-41EB-BAD9-50447A54B69E}"/>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811D8980-A8E6-4D1C-B5FB-460ED3BD13E9}"/>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53</a:t>
            </a:fld>
            <a:endParaRPr lang="en-US" dirty="0"/>
          </a:p>
        </p:txBody>
      </p:sp>
      <p:pic>
        <p:nvPicPr>
          <p:cNvPr id="7" name="Content Placeholder 6" descr="Badge 3 with solid fill">
            <a:extLst>
              <a:ext uri="{FF2B5EF4-FFF2-40B4-BE49-F238E27FC236}">
                <a16:creationId xmlns:a16="http://schemas.microsoft.com/office/drawing/2014/main" id="{17E3677F-B35F-4B97-9897-8DB444481CC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082" y="317770"/>
            <a:ext cx="533810" cy="533810"/>
          </a:xfrm>
        </p:spPr>
      </p:pic>
      <p:sp>
        <p:nvSpPr>
          <p:cNvPr id="5" name="Title 4">
            <a:extLst>
              <a:ext uri="{FF2B5EF4-FFF2-40B4-BE49-F238E27FC236}">
                <a16:creationId xmlns:a16="http://schemas.microsoft.com/office/drawing/2014/main" id="{A30EE0BD-80E0-47F8-87CF-5EF3DD0ADDAB}"/>
              </a:ext>
            </a:extLst>
          </p:cNvPr>
          <p:cNvSpPr>
            <a:spLocks noGrp="1"/>
          </p:cNvSpPr>
          <p:nvPr>
            <p:ph type="title"/>
          </p:nvPr>
        </p:nvSpPr>
        <p:spPr/>
        <p:txBody>
          <a:bodyPr/>
          <a:lstStyle/>
          <a:p>
            <a:r>
              <a:rPr lang="it-IT" dirty="0"/>
              <a:t>    - Training data</a:t>
            </a:r>
            <a:endParaRPr lang="en-GB" dirty="0"/>
          </a:p>
        </p:txBody>
      </p:sp>
      <p:sp>
        <p:nvSpPr>
          <p:cNvPr id="8" name="TextBox 7">
            <a:extLst>
              <a:ext uri="{FF2B5EF4-FFF2-40B4-BE49-F238E27FC236}">
                <a16:creationId xmlns:a16="http://schemas.microsoft.com/office/drawing/2014/main" id="{135D17E7-1427-4C25-B123-881531726D24}"/>
              </a:ext>
            </a:extLst>
          </p:cNvPr>
          <p:cNvSpPr txBox="1"/>
          <p:nvPr/>
        </p:nvSpPr>
        <p:spPr>
          <a:xfrm>
            <a:off x="361457" y="1066942"/>
            <a:ext cx="11275302" cy="1065830"/>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Training is the most important step in machine learning. In training, you pass the prepared data to your machine learning model to find patterns and make predictions. It results in the model learning from the data so that it can accomplish the task set. Over time, with training, the model gets better at predicting. </a:t>
            </a:r>
            <a:endParaRPr lang="en-GB" dirty="0" err="1"/>
          </a:p>
        </p:txBody>
      </p:sp>
      <p:sp>
        <p:nvSpPr>
          <p:cNvPr id="9" name="TextBox 8">
            <a:extLst>
              <a:ext uri="{FF2B5EF4-FFF2-40B4-BE49-F238E27FC236}">
                <a16:creationId xmlns:a16="http://schemas.microsoft.com/office/drawing/2014/main" id="{400B82CE-0FD2-4ECA-B55C-5DB096EC3069}"/>
              </a:ext>
            </a:extLst>
          </p:cNvPr>
          <p:cNvSpPr txBox="1"/>
          <p:nvPr/>
        </p:nvSpPr>
        <p:spPr>
          <a:xfrm>
            <a:off x="597983" y="4035060"/>
            <a:ext cx="10873789" cy="1380337"/>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800" dirty="0"/>
              <a:t>So the entire dataset is divided into two sets which we call :</a:t>
            </a:r>
          </a:p>
          <a:p>
            <a:pPr marL="0" indent="0">
              <a:lnSpc>
                <a:spcPct val="90000"/>
              </a:lnSpc>
              <a:spcBef>
                <a:spcPts val="400"/>
              </a:spcBef>
              <a:buFont typeface="MetricHPE" panose="020B0503030202060203" pitchFamily="34" charset="0"/>
              <a:buNone/>
            </a:pPr>
            <a:r>
              <a:rPr lang="en-US" sz="1800" b="1" dirty="0"/>
              <a:t>- training set </a:t>
            </a:r>
            <a:r>
              <a:rPr lang="en-US" sz="1800" dirty="0"/>
              <a:t>:  will be used in the training phase to allow the model to learn the hidden reaction between the data.</a:t>
            </a:r>
          </a:p>
          <a:p>
            <a:pPr marL="0" indent="0">
              <a:lnSpc>
                <a:spcPct val="90000"/>
              </a:lnSpc>
              <a:spcBef>
                <a:spcPts val="400"/>
              </a:spcBef>
              <a:buFont typeface="MetricHPE" panose="020B0503030202060203" pitchFamily="34" charset="0"/>
              <a:buNone/>
            </a:pPr>
            <a:r>
              <a:rPr lang="en-US" sz="1800" b="1" dirty="0"/>
              <a:t>- testing set </a:t>
            </a:r>
            <a:r>
              <a:rPr lang="en-US" sz="1800" dirty="0"/>
              <a:t>: will be used in the testing phase to evaluate the generalization performance of the model, calculating the error between the predicted and actual results.</a:t>
            </a:r>
            <a:endParaRPr lang="en-GB" sz="1800" dirty="0" err="1"/>
          </a:p>
        </p:txBody>
      </p:sp>
      <p:sp>
        <p:nvSpPr>
          <p:cNvPr id="11" name="TextBox 10">
            <a:extLst>
              <a:ext uri="{FF2B5EF4-FFF2-40B4-BE49-F238E27FC236}">
                <a16:creationId xmlns:a16="http://schemas.microsoft.com/office/drawing/2014/main" id="{896CD822-1D86-42DA-A9D5-6F64EB3C55C3}"/>
              </a:ext>
            </a:extLst>
          </p:cNvPr>
          <p:cNvSpPr txBox="1"/>
          <p:nvPr/>
        </p:nvSpPr>
        <p:spPr>
          <a:xfrm>
            <a:off x="361457" y="2348134"/>
            <a:ext cx="11025218" cy="154923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Initial training data is a limited resource that needs to be allocated carefully. Some of it can be used to train your model, and some of it can be used to test the model – but you can’t use the same data for each step. Can’t properly test a model unless have given it a new data set that it hasn’t encountered before. Splitting the training data into two or more sets allows you to train and then validate the model using a single source of data. This allows you to see if the model is overfit, meaning that it performs well with the training data but poorly with the test data.</a:t>
            </a:r>
            <a:endParaRPr lang="en-GB" dirty="0" err="1"/>
          </a:p>
        </p:txBody>
      </p:sp>
    </p:spTree>
    <p:extLst>
      <p:ext uri="{BB962C8B-B14F-4D97-AF65-F5344CB8AC3E}">
        <p14:creationId xmlns:p14="http://schemas.microsoft.com/office/powerpoint/2010/main" val="301423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33AC9E-64F2-43E0-8FE2-960FEA34A058}"/>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C5C2A0C8-CC6A-4E51-8D81-39498B0791B7}"/>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54</a:t>
            </a:fld>
            <a:endParaRPr lang="en-US" dirty="0"/>
          </a:p>
        </p:txBody>
      </p:sp>
      <p:pic>
        <p:nvPicPr>
          <p:cNvPr id="6" name="Picture 5">
            <a:extLst>
              <a:ext uri="{FF2B5EF4-FFF2-40B4-BE49-F238E27FC236}">
                <a16:creationId xmlns:a16="http://schemas.microsoft.com/office/drawing/2014/main" id="{53440F56-FD37-4104-B9D5-270DEBB1517C}"/>
              </a:ext>
            </a:extLst>
          </p:cNvPr>
          <p:cNvPicPr>
            <a:picLocks noChangeAspect="1"/>
          </p:cNvPicPr>
          <p:nvPr/>
        </p:nvPicPr>
        <p:blipFill rotWithShape="1">
          <a:blip r:embed="rId3"/>
          <a:srcRect b="5019"/>
          <a:stretch/>
        </p:blipFill>
        <p:spPr>
          <a:xfrm>
            <a:off x="920993" y="3727890"/>
            <a:ext cx="7481160" cy="2465074"/>
          </a:xfrm>
          <a:prstGeom prst="rect">
            <a:avLst/>
          </a:prstGeom>
        </p:spPr>
      </p:pic>
      <p:pic>
        <p:nvPicPr>
          <p:cNvPr id="10" name="Content Placeholder 6" descr="Badge 3 with solid fill">
            <a:extLst>
              <a:ext uri="{FF2B5EF4-FFF2-40B4-BE49-F238E27FC236}">
                <a16:creationId xmlns:a16="http://schemas.microsoft.com/office/drawing/2014/main" id="{EA5D1B44-BD41-4E31-A170-8129ADF67B03}"/>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082" y="317770"/>
            <a:ext cx="533810" cy="533810"/>
          </a:xfrm>
        </p:spPr>
      </p:pic>
      <p:sp>
        <p:nvSpPr>
          <p:cNvPr id="11" name="Title 4">
            <a:extLst>
              <a:ext uri="{FF2B5EF4-FFF2-40B4-BE49-F238E27FC236}">
                <a16:creationId xmlns:a16="http://schemas.microsoft.com/office/drawing/2014/main" id="{F02EC4FD-B423-45F6-917A-4D1BDF4AD0B4}"/>
              </a:ext>
            </a:extLst>
          </p:cNvPr>
          <p:cNvSpPr>
            <a:spLocks noGrp="1"/>
          </p:cNvSpPr>
          <p:nvPr>
            <p:ph type="title"/>
          </p:nvPr>
        </p:nvSpPr>
        <p:spPr>
          <a:xfrm>
            <a:off x="285743" y="391852"/>
            <a:ext cx="11498270" cy="401362"/>
          </a:xfrm>
        </p:spPr>
        <p:txBody>
          <a:bodyPr/>
          <a:lstStyle/>
          <a:p>
            <a:r>
              <a:rPr lang="it-IT" dirty="0"/>
              <a:t>    - Training data</a:t>
            </a:r>
            <a:endParaRPr lang="en-GB" dirty="0"/>
          </a:p>
        </p:txBody>
      </p:sp>
      <p:sp>
        <p:nvSpPr>
          <p:cNvPr id="12" name="TextBox 11">
            <a:extLst>
              <a:ext uri="{FF2B5EF4-FFF2-40B4-BE49-F238E27FC236}">
                <a16:creationId xmlns:a16="http://schemas.microsoft.com/office/drawing/2014/main" id="{BAC1BD25-F9BC-4954-B7EC-EC996F41353F}"/>
              </a:ext>
            </a:extLst>
          </p:cNvPr>
          <p:cNvSpPr txBox="1"/>
          <p:nvPr/>
        </p:nvSpPr>
        <p:spPr>
          <a:xfrm>
            <a:off x="285743" y="1266448"/>
            <a:ext cx="11498270" cy="1461255"/>
          </a:xfrm>
          <a:prstGeom prst="rect">
            <a:avLst/>
          </a:prstGeom>
          <a:noFill/>
          <a:ln w="57150">
            <a:noFill/>
            <a:miter lim="800000"/>
          </a:ln>
        </p:spPr>
        <p:txBody>
          <a:bodyPr wrap="square" lIns="90000" tIns="90000" rIns="90000" bIns="90000" rtlCol="0" anchor="ctr" anchorCtr="0">
            <a:noAutofit/>
          </a:bodyPr>
          <a:lstStyle/>
          <a:p>
            <a:pPr>
              <a:lnSpc>
                <a:spcPct val="90000"/>
              </a:lnSpc>
              <a:spcBef>
                <a:spcPts val="400"/>
              </a:spcBef>
            </a:pPr>
            <a:r>
              <a:rPr lang="en-US" sz="1400" dirty="0"/>
              <a:t>After choosing an algorithm to train the dataset, it is necessary to optimize the parameters of the algorithms to have greater feedback and precision from them, this part is called “ </a:t>
            </a:r>
            <a:r>
              <a:rPr lang="en-US" sz="1400" b="1" dirty="0"/>
              <a:t>Tune the Hyperparameters </a:t>
            </a:r>
            <a:r>
              <a:rPr lang="en-US" sz="1400" dirty="0"/>
              <a:t>“ </a:t>
            </a:r>
          </a:p>
          <a:p>
            <a:pPr marL="0" indent="0">
              <a:lnSpc>
                <a:spcPct val="90000"/>
              </a:lnSpc>
              <a:spcBef>
                <a:spcPts val="400"/>
              </a:spcBef>
              <a:buFont typeface="MetricHPE" panose="020B0503030202060203" pitchFamily="34" charset="0"/>
              <a:buNone/>
            </a:pPr>
            <a:endParaRPr lang="en-US" sz="200" dirty="0"/>
          </a:p>
          <a:p>
            <a:pPr marL="0" indent="0">
              <a:lnSpc>
                <a:spcPct val="90000"/>
              </a:lnSpc>
              <a:spcBef>
                <a:spcPts val="400"/>
              </a:spcBef>
              <a:buFont typeface="MetricHPE" panose="020B0503030202060203" pitchFamily="34" charset="0"/>
              <a:buNone/>
            </a:pPr>
            <a:r>
              <a:rPr lang="en-US" sz="1400" dirty="0"/>
              <a:t>Hyperparameters are the high-level attributes set by the data science team before the model is assembled and trained. While many attributes can be learned from the training data, they cannot learn their own hyperparameters.</a:t>
            </a:r>
          </a:p>
          <a:p>
            <a:pPr marL="0" indent="0">
              <a:lnSpc>
                <a:spcPct val="90000"/>
              </a:lnSpc>
              <a:spcBef>
                <a:spcPts val="400"/>
              </a:spcBef>
              <a:buFont typeface="MetricHPE" panose="020B0503030202060203" pitchFamily="34" charset="0"/>
              <a:buNone/>
            </a:pPr>
            <a:endParaRPr lang="en-US" sz="200" dirty="0"/>
          </a:p>
          <a:p>
            <a:pPr marL="0" indent="0">
              <a:lnSpc>
                <a:spcPct val="90000"/>
              </a:lnSpc>
              <a:spcBef>
                <a:spcPts val="400"/>
              </a:spcBef>
              <a:buFont typeface="MetricHPE" panose="020B0503030202060203" pitchFamily="34" charset="0"/>
              <a:buNone/>
            </a:pPr>
            <a:r>
              <a:rPr lang="en-US" sz="1400" dirty="0"/>
              <a:t>As an </a:t>
            </a:r>
            <a:r>
              <a:rPr lang="en-US" sz="1400" b="1" dirty="0"/>
              <a:t>example</a:t>
            </a:r>
            <a:r>
              <a:rPr lang="en-US" sz="1400" dirty="0"/>
              <a:t>, in my case I’m using a </a:t>
            </a:r>
            <a:r>
              <a:rPr lang="en-US" sz="1400" b="1" dirty="0"/>
              <a:t>regression</a:t>
            </a:r>
            <a:r>
              <a:rPr lang="en-US" sz="1400" dirty="0"/>
              <a:t> algorithm, the model can determine the regression coefficients itself by analyzing the data. However, it cannot dictate the strength of the penalty it should use to regularize an overabundance of variables. As another example, a model using the </a:t>
            </a:r>
            <a:r>
              <a:rPr lang="en-US" sz="1400" b="1" dirty="0"/>
              <a:t>random forest technique </a:t>
            </a:r>
            <a:r>
              <a:rPr lang="en-US" sz="1400" dirty="0"/>
              <a:t>can determine where decision trees will be split, but the number of trees to be used needs to be tuned beforehand.</a:t>
            </a:r>
          </a:p>
          <a:p>
            <a:pPr marL="0" indent="0">
              <a:lnSpc>
                <a:spcPct val="90000"/>
              </a:lnSpc>
              <a:spcBef>
                <a:spcPts val="400"/>
              </a:spcBef>
              <a:buFont typeface="MetricHPE" panose="020B0503030202060203" pitchFamily="34" charset="0"/>
              <a:buNone/>
            </a:pPr>
            <a:endParaRPr lang="en-GB" sz="1400" dirty="0" err="1"/>
          </a:p>
        </p:txBody>
      </p:sp>
      <p:sp>
        <p:nvSpPr>
          <p:cNvPr id="13" name="TextBox 12">
            <a:extLst>
              <a:ext uri="{FF2B5EF4-FFF2-40B4-BE49-F238E27FC236}">
                <a16:creationId xmlns:a16="http://schemas.microsoft.com/office/drawing/2014/main" id="{4AF7801E-31D1-45FC-B741-99A2289E4878}"/>
              </a:ext>
            </a:extLst>
          </p:cNvPr>
          <p:cNvSpPr txBox="1"/>
          <p:nvPr/>
        </p:nvSpPr>
        <p:spPr>
          <a:xfrm>
            <a:off x="285743" y="2791777"/>
            <a:ext cx="11839613" cy="1056290"/>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400" dirty="0"/>
              <a:t>This image represents the whole process that the data goes through to finally obtain a </a:t>
            </a:r>
            <a:r>
              <a:rPr lang="en-US" sz="1400" b="1" dirty="0"/>
              <a:t>MODEL</a:t>
            </a:r>
          </a:p>
          <a:p>
            <a:pPr marL="0" indent="0">
              <a:lnSpc>
                <a:spcPct val="90000"/>
              </a:lnSpc>
              <a:spcBef>
                <a:spcPts val="400"/>
              </a:spcBef>
              <a:buFont typeface="MetricHPE" panose="020B0503030202060203" pitchFamily="34" charset="0"/>
              <a:buNone/>
            </a:pPr>
            <a:r>
              <a:rPr lang="en-US" sz="1400" dirty="0"/>
              <a:t>The </a:t>
            </a:r>
            <a:r>
              <a:rPr lang="en-US" sz="1400" b="1" dirty="0"/>
              <a:t>target</a:t>
            </a:r>
            <a:r>
              <a:rPr lang="en-US" sz="1400" dirty="0"/>
              <a:t> variable is the feature of a dataset that you want to understand more clearly. It is the variable that the user would want to predict using the rest of the dataset.</a:t>
            </a:r>
          </a:p>
          <a:p>
            <a:pPr marL="0" indent="0">
              <a:lnSpc>
                <a:spcPct val="90000"/>
              </a:lnSpc>
              <a:spcBef>
                <a:spcPts val="400"/>
              </a:spcBef>
              <a:buFont typeface="MetricHPE" panose="020B0503030202060203" pitchFamily="34" charset="0"/>
              <a:buNone/>
            </a:pPr>
            <a:r>
              <a:rPr lang="en-US" sz="1400" dirty="0"/>
              <a:t>The other </a:t>
            </a:r>
            <a:r>
              <a:rPr lang="en-US" sz="1400" b="1" dirty="0"/>
              <a:t>features</a:t>
            </a:r>
            <a:r>
              <a:rPr lang="en-US" sz="1400" dirty="0"/>
              <a:t> are a set of them (without the target one) that I selected after the data exploration, which help the algorithms to predict the required output.</a:t>
            </a:r>
            <a:endParaRPr lang="en-GB" sz="1400" dirty="0" err="1"/>
          </a:p>
        </p:txBody>
      </p:sp>
      <p:pic>
        <p:nvPicPr>
          <p:cNvPr id="15" name="Picture 14">
            <a:extLst>
              <a:ext uri="{FF2B5EF4-FFF2-40B4-BE49-F238E27FC236}">
                <a16:creationId xmlns:a16="http://schemas.microsoft.com/office/drawing/2014/main" id="{5AC6A032-D39D-487F-A799-7B46E26742E5}"/>
              </a:ext>
            </a:extLst>
          </p:cNvPr>
          <p:cNvPicPr>
            <a:picLocks noChangeAspect="1"/>
          </p:cNvPicPr>
          <p:nvPr/>
        </p:nvPicPr>
        <p:blipFill>
          <a:blip r:embed="rId6"/>
          <a:stretch>
            <a:fillRect/>
          </a:stretch>
        </p:blipFill>
        <p:spPr>
          <a:xfrm>
            <a:off x="8746086" y="4623269"/>
            <a:ext cx="3267240" cy="1320439"/>
          </a:xfrm>
          <a:prstGeom prst="rect">
            <a:avLst/>
          </a:prstGeom>
        </p:spPr>
      </p:pic>
      <p:sp>
        <p:nvSpPr>
          <p:cNvPr id="16" name="TextBox 15">
            <a:extLst>
              <a:ext uri="{FF2B5EF4-FFF2-40B4-BE49-F238E27FC236}">
                <a16:creationId xmlns:a16="http://schemas.microsoft.com/office/drawing/2014/main" id="{93011AE4-3DA8-44C2-A384-31F703CD69C6}"/>
              </a:ext>
            </a:extLst>
          </p:cNvPr>
          <p:cNvSpPr txBox="1"/>
          <p:nvPr/>
        </p:nvSpPr>
        <p:spPr>
          <a:xfrm>
            <a:off x="8746086" y="4265166"/>
            <a:ext cx="3011190" cy="429748"/>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400" b="1" dirty="0"/>
              <a:t>Recap of the process</a:t>
            </a:r>
            <a:endParaRPr lang="en-GB" sz="1400" b="1" dirty="0" err="1"/>
          </a:p>
        </p:txBody>
      </p:sp>
    </p:spTree>
    <p:extLst>
      <p:ext uri="{BB962C8B-B14F-4D97-AF65-F5344CB8AC3E}">
        <p14:creationId xmlns:p14="http://schemas.microsoft.com/office/powerpoint/2010/main" val="301873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016048-1C04-47A8-A788-F67EF5889F06}"/>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F7BB83F1-4CDB-4E26-97CF-C775183BE9F4}"/>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55</a:t>
            </a:fld>
            <a:endParaRPr lang="en-US" dirty="0"/>
          </a:p>
        </p:txBody>
      </p:sp>
      <p:sp>
        <p:nvSpPr>
          <p:cNvPr id="5" name="Title 4">
            <a:extLst>
              <a:ext uri="{FF2B5EF4-FFF2-40B4-BE49-F238E27FC236}">
                <a16:creationId xmlns:a16="http://schemas.microsoft.com/office/drawing/2014/main" id="{C78C9514-9315-4A35-B365-7931248BADB5}"/>
              </a:ext>
            </a:extLst>
          </p:cNvPr>
          <p:cNvSpPr>
            <a:spLocks noGrp="1"/>
          </p:cNvSpPr>
          <p:nvPr>
            <p:ph type="title"/>
          </p:nvPr>
        </p:nvSpPr>
        <p:spPr>
          <a:xfrm>
            <a:off x="285743" y="391852"/>
            <a:ext cx="1894196" cy="401362"/>
          </a:xfrm>
        </p:spPr>
        <p:txBody>
          <a:bodyPr/>
          <a:lstStyle/>
          <a:p>
            <a:r>
              <a:rPr lang="it-IT" dirty="0"/>
              <a:t>    - MODEL </a:t>
            </a:r>
            <a:endParaRPr lang="en-GB" dirty="0"/>
          </a:p>
        </p:txBody>
      </p:sp>
      <p:pic>
        <p:nvPicPr>
          <p:cNvPr id="7170" name="Picture 2">
            <a:extLst>
              <a:ext uri="{FF2B5EF4-FFF2-40B4-BE49-F238E27FC236}">
                <a16:creationId xmlns:a16="http://schemas.microsoft.com/office/drawing/2014/main" id="{D1389FBB-DACC-4150-B89E-0397822526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31" b="4450"/>
          <a:stretch/>
        </p:blipFill>
        <p:spPr bwMode="auto">
          <a:xfrm>
            <a:off x="5248331" y="191064"/>
            <a:ext cx="6167292" cy="6598453"/>
          </a:xfrm>
          <a:prstGeom prst="rect">
            <a:avLst/>
          </a:prstGeom>
          <a:noFill/>
          <a:ln>
            <a:solidFill>
              <a:srgbClr val="F8F6E9"/>
            </a:solidFill>
          </a:ln>
          <a:extLst>
            <a:ext uri="{909E8E84-426E-40DD-AFC4-6F175D3DCCD1}">
              <a14:hiddenFill xmlns:a14="http://schemas.microsoft.com/office/drawing/2010/main">
                <a:solidFill>
                  <a:srgbClr val="FFFFFF"/>
                </a:solidFill>
              </a14:hiddenFill>
            </a:ext>
          </a:extLst>
        </p:spPr>
      </p:pic>
      <p:pic>
        <p:nvPicPr>
          <p:cNvPr id="10" name="Graphic 9" descr="Badge 4 with solid fill">
            <a:extLst>
              <a:ext uri="{FF2B5EF4-FFF2-40B4-BE49-F238E27FC236}">
                <a16:creationId xmlns:a16="http://schemas.microsoft.com/office/drawing/2014/main" id="{A97BE18D-A8EC-4994-A2D8-3B6448949B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70" y="346128"/>
            <a:ext cx="490634" cy="490634"/>
          </a:xfrm>
          <a:prstGeom prst="rect">
            <a:avLst/>
          </a:prstGeom>
        </p:spPr>
      </p:pic>
      <p:sp>
        <p:nvSpPr>
          <p:cNvPr id="11" name="TextBox 10">
            <a:extLst>
              <a:ext uri="{FF2B5EF4-FFF2-40B4-BE49-F238E27FC236}">
                <a16:creationId xmlns:a16="http://schemas.microsoft.com/office/drawing/2014/main" id="{960B2EAC-96DB-457D-9746-4B30F5705F46}"/>
              </a:ext>
            </a:extLst>
          </p:cNvPr>
          <p:cNvSpPr txBox="1"/>
          <p:nvPr/>
        </p:nvSpPr>
        <p:spPr>
          <a:xfrm>
            <a:off x="362310" y="1161692"/>
            <a:ext cx="4284452" cy="1805796"/>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dirty="0"/>
              <a:t>This photo summarizes all the steps to create a machine learning </a:t>
            </a:r>
            <a:r>
              <a:rPr lang="en-US" sz="1600" b="1" dirty="0"/>
              <a:t>model</a:t>
            </a:r>
            <a:r>
              <a:rPr lang="en-US" sz="1600" dirty="0"/>
              <a:t>. The best analogy is to think of the machine learning model as a “program.” The model “program” is comprised of both data and a procedure for using the data to make a prediction.                                          The last step is to obtain and analyze the predicted results after the whole ML process.</a:t>
            </a:r>
            <a:endParaRPr lang="en-GB" sz="1600" dirty="0" err="1"/>
          </a:p>
        </p:txBody>
      </p:sp>
      <p:sp>
        <p:nvSpPr>
          <p:cNvPr id="13" name="Title 4">
            <a:extLst>
              <a:ext uri="{FF2B5EF4-FFF2-40B4-BE49-F238E27FC236}">
                <a16:creationId xmlns:a16="http://schemas.microsoft.com/office/drawing/2014/main" id="{92BCEDC1-B506-43D9-AFAC-06E59611D390}"/>
              </a:ext>
            </a:extLst>
          </p:cNvPr>
          <p:cNvSpPr txBox="1">
            <a:spLocks/>
          </p:cNvSpPr>
          <p:nvPr/>
        </p:nvSpPr>
        <p:spPr>
          <a:xfrm>
            <a:off x="1595816" y="3587217"/>
            <a:ext cx="1968795" cy="401362"/>
          </a:xfrm>
          <a:prstGeom prst="rect">
            <a:avLst/>
          </a:prstGeom>
          <a:ln w="57150">
            <a:noFill/>
            <a:miter lim="800000"/>
          </a:ln>
        </p:spPr>
        <p:txBody>
          <a:bodyPr vert="horz" lIns="91440" tIns="91440" rIns="91440" bIns="91440" rtlCol="0" anchor="ctr" anchorCtr="0">
            <a:noAutofit/>
          </a:bodyPr>
          <a:lstStyle>
            <a:lvl1pPr algn="l" defTabSz="914400" rtl="0" eaLnBrk="1" latinLnBrk="0" hangingPunct="1">
              <a:lnSpc>
                <a:spcPct val="90000"/>
              </a:lnSpc>
              <a:spcBef>
                <a:spcPct val="0"/>
              </a:spcBef>
              <a:buNone/>
              <a:defRPr sz="2800" b="0" kern="1200" cap="all" baseline="0">
                <a:solidFill>
                  <a:schemeClr val="tx1"/>
                </a:solidFill>
                <a:latin typeface="+mj-lt"/>
                <a:ea typeface="+mj-ea"/>
                <a:cs typeface="+mj-cs"/>
              </a:defRPr>
            </a:lvl1pPr>
          </a:lstStyle>
          <a:p>
            <a:r>
              <a:rPr lang="it-IT" dirty="0"/>
              <a:t>    - RESULTS </a:t>
            </a:r>
            <a:endParaRPr lang="en-GB" dirty="0"/>
          </a:p>
        </p:txBody>
      </p:sp>
      <p:cxnSp>
        <p:nvCxnSpPr>
          <p:cNvPr id="14" name="Straight Arrow Connector 13">
            <a:extLst>
              <a:ext uri="{FF2B5EF4-FFF2-40B4-BE49-F238E27FC236}">
                <a16:creationId xmlns:a16="http://schemas.microsoft.com/office/drawing/2014/main" id="{8453A988-192F-4A30-B647-9AD0EFD2B6E1}"/>
              </a:ext>
            </a:extLst>
          </p:cNvPr>
          <p:cNvCxnSpPr>
            <a:stCxn id="11" idx="2"/>
          </p:cNvCxnSpPr>
          <p:nvPr/>
        </p:nvCxnSpPr>
        <p:spPr>
          <a:xfrm>
            <a:off x="2504536" y="2967488"/>
            <a:ext cx="0" cy="57509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Badge 5 with solid fill">
            <a:extLst>
              <a:ext uri="{FF2B5EF4-FFF2-40B4-BE49-F238E27FC236}">
                <a16:creationId xmlns:a16="http://schemas.microsoft.com/office/drawing/2014/main" id="{A9A03BB8-81AB-4833-AA6B-355483FC0A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6364" y="3542581"/>
            <a:ext cx="490634" cy="490634"/>
          </a:xfrm>
          <a:prstGeom prst="rect">
            <a:avLst/>
          </a:prstGeom>
        </p:spPr>
      </p:pic>
      <p:sp>
        <p:nvSpPr>
          <p:cNvPr id="19" name="TextBox 18">
            <a:extLst>
              <a:ext uri="{FF2B5EF4-FFF2-40B4-BE49-F238E27FC236}">
                <a16:creationId xmlns:a16="http://schemas.microsoft.com/office/drawing/2014/main" id="{C481D772-297E-4A56-9EF1-4D2A48C6722A}"/>
              </a:ext>
            </a:extLst>
          </p:cNvPr>
          <p:cNvSpPr txBox="1"/>
          <p:nvPr/>
        </p:nvSpPr>
        <p:spPr>
          <a:xfrm>
            <a:off x="285743" y="4098012"/>
            <a:ext cx="4729080" cy="2031325"/>
          </a:xfrm>
          <a:prstGeom prst="rect">
            <a:avLst/>
          </a:prstGeom>
          <a:noFill/>
          <a:ln w="57150">
            <a:noFill/>
            <a:miter lim="800000"/>
          </a:ln>
        </p:spPr>
        <p:txBody>
          <a:bodyPr wrap="square">
            <a:spAutoFit/>
          </a:bodyPr>
          <a:lstStyle/>
          <a:p>
            <a:r>
              <a:rPr lang="en-US" sz="1400" dirty="0"/>
              <a:t>Results obtained on the basis of the analyzed problem, through specific measures it is possible to obtain various types of results</a:t>
            </a:r>
          </a:p>
          <a:p>
            <a:r>
              <a:rPr lang="en-US" sz="1400" dirty="0"/>
              <a:t>Some example / application :</a:t>
            </a:r>
          </a:p>
          <a:p>
            <a:r>
              <a:rPr lang="en-US" sz="1400" dirty="0"/>
              <a:t>- image recognition and classification;</a:t>
            </a:r>
          </a:p>
          <a:p>
            <a:r>
              <a:rPr lang="en-US" sz="1400" dirty="0"/>
              <a:t>- website optimization</a:t>
            </a:r>
          </a:p>
          <a:p>
            <a:r>
              <a:rPr lang="en-US" sz="1400" dirty="0"/>
              <a:t>- language understanding and processing</a:t>
            </a:r>
          </a:p>
          <a:p>
            <a:r>
              <a:rPr lang="en-US" sz="1400" dirty="0"/>
              <a:t>- resource monitoring</a:t>
            </a:r>
          </a:p>
          <a:p>
            <a:r>
              <a:rPr lang="en-US" sz="1400" dirty="0"/>
              <a:t>and many others …</a:t>
            </a:r>
          </a:p>
          <a:p>
            <a:endParaRPr lang="en-GB" sz="1400" dirty="0"/>
          </a:p>
        </p:txBody>
      </p:sp>
    </p:spTree>
    <p:extLst>
      <p:ext uri="{BB962C8B-B14F-4D97-AF65-F5344CB8AC3E}">
        <p14:creationId xmlns:p14="http://schemas.microsoft.com/office/powerpoint/2010/main" val="252197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8B7D1ED-DF55-4143-9511-32B9FF5D47B6}"/>
              </a:ext>
            </a:extLst>
          </p:cNvPr>
          <p:cNvSpPr>
            <a:spLocks noGrp="1"/>
          </p:cNvSpPr>
          <p:nvPr>
            <p:ph type="ftr" sz="quarter" idx="22"/>
          </p:nvPr>
        </p:nvSpPr>
        <p:spPr/>
        <p:txBody>
          <a:bodyPr/>
          <a:lstStyle/>
          <a:p>
            <a:r>
              <a:rPr lang="en-US" dirty="0"/>
              <a:t>CONFIDENTIAL | AUTHORIZED</a:t>
            </a:r>
          </a:p>
        </p:txBody>
      </p:sp>
      <p:sp>
        <p:nvSpPr>
          <p:cNvPr id="7" name="Slide Number Placeholder 6">
            <a:extLst>
              <a:ext uri="{FF2B5EF4-FFF2-40B4-BE49-F238E27FC236}">
                <a16:creationId xmlns:a16="http://schemas.microsoft.com/office/drawing/2014/main" id="{F8C61CB6-7323-4224-812D-1809458945E5}"/>
              </a:ext>
            </a:extLst>
          </p:cNvPr>
          <p:cNvSpPr>
            <a:spLocks noGrp="1"/>
          </p:cNvSpPr>
          <p:nvPr>
            <p:ph type="sldNum" sz="quarter" idx="23"/>
          </p:nvPr>
        </p:nvSpPr>
        <p:spPr/>
        <p:txBody>
          <a:bodyPr/>
          <a:lstStyle/>
          <a:p>
            <a:pPr defTabSz="1088421">
              <a:buFontTx/>
              <a:buBlip>
                <a:blip r:embed="rId2"/>
              </a:buBlip>
            </a:pPr>
            <a:fld id="{104FC826-72BB-4AF1-BA01-A94F7396A7DC}" type="slidenum">
              <a:rPr lang="en-US" smtClean="0"/>
              <a:pPr defTabSz="1088421">
                <a:buFontTx/>
                <a:buBlip>
                  <a:blip r:embed="rId2"/>
                </a:buBlip>
              </a:pPr>
              <a:t>56</a:t>
            </a:fld>
            <a:endParaRPr lang="en-US" dirty="0"/>
          </a:p>
        </p:txBody>
      </p:sp>
      <p:sp>
        <p:nvSpPr>
          <p:cNvPr id="8" name="Title 7">
            <a:extLst>
              <a:ext uri="{FF2B5EF4-FFF2-40B4-BE49-F238E27FC236}">
                <a16:creationId xmlns:a16="http://schemas.microsoft.com/office/drawing/2014/main" id="{58965007-501D-4FBF-9FF3-B457ABD4B7CA}"/>
              </a:ext>
            </a:extLst>
          </p:cNvPr>
          <p:cNvSpPr>
            <a:spLocks noGrp="1"/>
          </p:cNvSpPr>
          <p:nvPr>
            <p:ph type="title"/>
          </p:nvPr>
        </p:nvSpPr>
        <p:spPr/>
        <p:txBody>
          <a:bodyPr/>
          <a:lstStyle/>
          <a:p>
            <a:r>
              <a:rPr lang="en-US" dirty="0">
                <a:solidFill>
                  <a:srgbClr val="01A982"/>
                </a:solidFill>
                <a:highlight>
                  <a:srgbClr val="000000"/>
                </a:highlight>
              </a:rPr>
              <a:t>CHAPTER 4 - PROCEDURE TO CHARACTERIZE performance of VNF</a:t>
            </a:r>
            <a:r>
              <a:rPr lang="en-US" sz="2000" dirty="0">
                <a:solidFill>
                  <a:srgbClr val="01A982"/>
                </a:solidFill>
                <a:highlight>
                  <a:srgbClr val="000000"/>
                </a:highlight>
              </a:rPr>
              <a:t>s</a:t>
            </a:r>
            <a:r>
              <a:rPr lang="en-US" dirty="0">
                <a:solidFill>
                  <a:srgbClr val="01A982"/>
                </a:solidFill>
                <a:highlight>
                  <a:srgbClr val="000000"/>
                </a:highlight>
              </a:rPr>
              <a:t>  </a:t>
            </a:r>
            <a:endParaRPr lang="en-GB" dirty="0">
              <a:solidFill>
                <a:srgbClr val="01A982"/>
              </a:solidFill>
              <a:highlight>
                <a:srgbClr val="000000"/>
              </a:highlight>
            </a:endParaRPr>
          </a:p>
        </p:txBody>
      </p:sp>
      <p:sp>
        <p:nvSpPr>
          <p:cNvPr id="12" name="TextBox 11">
            <a:extLst>
              <a:ext uri="{FF2B5EF4-FFF2-40B4-BE49-F238E27FC236}">
                <a16:creationId xmlns:a16="http://schemas.microsoft.com/office/drawing/2014/main" id="{1DE1B986-2548-499C-93A4-A8A65C1883D1}"/>
              </a:ext>
            </a:extLst>
          </p:cNvPr>
          <p:cNvSpPr txBox="1"/>
          <p:nvPr/>
        </p:nvSpPr>
        <p:spPr>
          <a:xfrm>
            <a:off x="1113234" y="1768591"/>
            <a:ext cx="6096000" cy="3051092"/>
          </a:xfrm>
          <a:prstGeom prst="rect">
            <a:avLst/>
          </a:prstGeom>
          <a:noFill/>
          <a:ln w="57150">
            <a:noFill/>
            <a:miter lim="800000"/>
          </a:ln>
        </p:spPr>
        <p:txBody>
          <a:bodyPr wrap="square">
            <a:spAutoFit/>
          </a:bodyPr>
          <a:lstStyle/>
          <a:p>
            <a:pPr marL="0" marR="0" lvl="0" indent="0" algn="l"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2400" b="1" i="0" u="none" strike="noStrike" kern="1200" cap="none" spc="0" normalizeH="0" baseline="0" noProof="0" dirty="0">
                <a:ln>
                  <a:noFill/>
                </a:ln>
                <a:solidFill>
                  <a:srgbClr val="01A982"/>
                </a:solidFill>
                <a:effectLst/>
                <a:uLnTx/>
                <a:uFillTx/>
                <a:latin typeface="MetricHPE"/>
                <a:ea typeface="+mn-ea"/>
                <a:cs typeface="+mn-cs"/>
              </a:rPr>
              <a:t>SECTIONS :</a:t>
            </a:r>
          </a:p>
          <a:p>
            <a:pPr marL="0" marR="0" lvl="0" indent="0" algn="l" defTabSz="914400" rtl="0" eaLnBrk="1" fontAlgn="auto" latinLnBrk="0" hangingPunct="1">
              <a:lnSpc>
                <a:spcPct val="90000"/>
              </a:lnSpc>
              <a:spcBef>
                <a:spcPts val="400"/>
              </a:spcBef>
              <a:spcAft>
                <a:spcPts val="0"/>
              </a:spcAft>
              <a:buClrTx/>
              <a:buSzTx/>
              <a:buFont typeface="" panose="020B0303030202060203" pitchFamily="34" charset="0"/>
              <a:buNone/>
              <a:tabLst/>
              <a:defRPr/>
            </a:pPr>
            <a:endParaRPr kumimoji="0" lang="en-US" sz="2000" b="1" i="0" u="none" strike="noStrike" kern="1200" cap="none" spc="0" normalizeH="0" baseline="0" noProof="0" dirty="0">
              <a:ln>
                <a:noFill/>
              </a:ln>
              <a:solidFill>
                <a:prstClr val="black"/>
              </a:solidFill>
              <a:effectLst/>
              <a:uLnTx/>
              <a:uFillTx/>
              <a:latin typeface="MetricHPE"/>
              <a:ea typeface="+mn-ea"/>
              <a:cs typeface="+mn-cs"/>
            </a:endParaRPr>
          </a:p>
          <a:p>
            <a:pPr marL="0" marR="0" lvl="0" indent="0" algn="l"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2000" b="1" i="0" u="none" strike="noStrike" kern="1200" cap="none" spc="0" normalizeH="0" baseline="0" noProof="0" dirty="0">
                <a:ln>
                  <a:noFill/>
                </a:ln>
                <a:solidFill>
                  <a:prstClr val="black"/>
                </a:solidFill>
                <a:effectLst/>
                <a:uLnTx/>
                <a:uFillTx/>
                <a:latin typeface="MetricHPE"/>
                <a:ea typeface="+mn-ea"/>
                <a:cs typeface="+mn-cs"/>
              </a:rPr>
              <a:t>           4.1 – Data Preprocessing</a:t>
            </a:r>
          </a:p>
          <a:p>
            <a:pPr marL="0" marR="0" lvl="0" indent="0" algn="l"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2000" b="1" i="0" u="none" strike="noStrike" kern="1200" cap="none" spc="0" normalizeH="0" baseline="0" noProof="0" dirty="0">
                <a:ln>
                  <a:noFill/>
                </a:ln>
                <a:solidFill>
                  <a:prstClr val="black"/>
                </a:solidFill>
                <a:effectLst/>
                <a:uLnTx/>
                <a:uFillTx/>
                <a:latin typeface="MetricHPE"/>
                <a:ea typeface="+mn-ea"/>
                <a:cs typeface="+mn-cs"/>
              </a:rPr>
              <a:t>           </a:t>
            </a:r>
          </a:p>
          <a:p>
            <a:pPr marL="0" marR="0" lvl="0" indent="0" algn="l"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lang="en-US" sz="2000" b="1" dirty="0">
                <a:solidFill>
                  <a:prstClr val="black"/>
                </a:solidFill>
                <a:latin typeface="MetricHPE"/>
              </a:rPr>
              <a:t>           </a:t>
            </a:r>
            <a:r>
              <a:rPr kumimoji="0" lang="en-US" sz="2000" b="1" i="0" u="none" strike="noStrike" kern="1200" cap="none" spc="0" normalizeH="0" baseline="0" noProof="0" dirty="0">
                <a:ln>
                  <a:noFill/>
                </a:ln>
                <a:solidFill>
                  <a:prstClr val="black"/>
                </a:solidFill>
                <a:effectLst/>
                <a:uLnTx/>
                <a:uFillTx/>
                <a:latin typeface="MetricHPE"/>
                <a:ea typeface="+mn-ea"/>
                <a:cs typeface="+mn-cs"/>
              </a:rPr>
              <a:t>4.2 – Apply learning algorithm to data VNFs</a:t>
            </a:r>
          </a:p>
          <a:p>
            <a:pPr marL="0" marR="0" lvl="0" indent="0" algn="l"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2000" b="1" i="0" u="none" strike="noStrike" kern="1200" cap="none" spc="0" normalizeH="0" baseline="0" noProof="0" dirty="0">
                <a:ln>
                  <a:noFill/>
                </a:ln>
                <a:solidFill>
                  <a:prstClr val="black"/>
                </a:solidFill>
                <a:effectLst/>
                <a:uLnTx/>
                <a:uFillTx/>
                <a:latin typeface="MetricHPE"/>
                <a:ea typeface="+mn-ea"/>
                <a:cs typeface="+mn-cs"/>
              </a:rPr>
              <a:t>           </a:t>
            </a:r>
          </a:p>
          <a:p>
            <a:pPr marL="0" marR="0" lvl="0" indent="0" algn="l"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lang="en-US" sz="2000" b="1" dirty="0">
                <a:solidFill>
                  <a:prstClr val="black"/>
                </a:solidFill>
                <a:latin typeface="MetricHPE"/>
              </a:rPr>
              <a:t>           	</a:t>
            </a:r>
            <a:r>
              <a:rPr kumimoji="0" lang="en-US" sz="2000" b="1" i="0" u="none" strike="noStrike" kern="1200" cap="none" spc="0" normalizeH="0" baseline="0" noProof="0" dirty="0">
                <a:ln>
                  <a:noFill/>
                </a:ln>
                <a:solidFill>
                  <a:prstClr val="black"/>
                </a:solidFill>
                <a:effectLst/>
                <a:uLnTx/>
                <a:uFillTx/>
                <a:latin typeface="MetricHPE"/>
                <a:ea typeface="+mn-ea"/>
                <a:cs typeface="+mn-cs"/>
              </a:rPr>
              <a:t>4.3 – Training data</a:t>
            </a:r>
          </a:p>
          <a:p>
            <a:pPr marL="0" marR="0" lvl="0" indent="0" algn="l"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2000" b="1" i="0" u="none" strike="noStrike" kern="1200" cap="none" spc="0" normalizeH="0" baseline="0" noProof="0" dirty="0">
                <a:ln>
                  <a:noFill/>
                </a:ln>
                <a:solidFill>
                  <a:prstClr val="black"/>
                </a:solidFill>
                <a:effectLst/>
                <a:uLnTx/>
                <a:uFillTx/>
                <a:latin typeface="MetricHPE"/>
                <a:ea typeface="+mn-ea"/>
                <a:cs typeface="+mn-cs"/>
              </a:rPr>
              <a:t>                      </a:t>
            </a:r>
          </a:p>
          <a:p>
            <a:pPr marL="0" marR="0" lvl="0" indent="0" algn="l"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lang="en-US" sz="2000" b="1" dirty="0">
                <a:solidFill>
                  <a:prstClr val="black"/>
                </a:solidFill>
                <a:latin typeface="MetricHPE"/>
              </a:rPr>
              <a:t>           	</a:t>
            </a:r>
            <a:r>
              <a:rPr kumimoji="0" lang="en-US" sz="2000" b="1" i="0" u="none" strike="noStrike" kern="1200" cap="none" spc="0" normalizeH="0" baseline="0" noProof="0" dirty="0">
                <a:ln>
                  <a:noFill/>
                </a:ln>
                <a:solidFill>
                  <a:prstClr val="black"/>
                </a:solidFill>
                <a:effectLst/>
                <a:uLnTx/>
                <a:uFillTx/>
                <a:latin typeface="MetricHPE"/>
                <a:ea typeface="+mn-ea"/>
                <a:cs typeface="+mn-cs"/>
              </a:rPr>
              <a:t>4.4 -  Results</a:t>
            </a:r>
          </a:p>
        </p:txBody>
      </p:sp>
      <p:pic>
        <p:nvPicPr>
          <p:cNvPr id="16" name="Picture 15" descr="Diagram&#10;&#10;Description automatically generated">
            <a:extLst>
              <a:ext uri="{FF2B5EF4-FFF2-40B4-BE49-F238E27FC236}">
                <a16:creationId xmlns:a16="http://schemas.microsoft.com/office/drawing/2014/main" id="{2612582D-9F29-4D6D-89BE-C2AD8CFF76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870"/>
          <a:stretch/>
        </p:blipFill>
        <p:spPr>
          <a:xfrm>
            <a:off x="7073110" y="1605662"/>
            <a:ext cx="4129746" cy="4109136"/>
          </a:xfrm>
          <a:prstGeom prst="ellipse">
            <a:avLst/>
          </a:prstGeom>
          <a:ln>
            <a:noFill/>
          </a:ln>
          <a:effectLst>
            <a:softEdge rad="112500"/>
          </a:effectLst>
        </p:spPr>
      </p:pic>
    </p:spTree>
    <p:extLst>
      <p:ext uri="{BB962C8B-B14F-4D97-AF65-F5344CB8AC3E}">
        <p14:creationId xmlns:p14="http://schemas.microsoft.com/office/powerpoint/2010/main" val="342680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FE8EA5A-4532-4B67-9C44-06011E8BF8C3}"/>
              </a:ext>
            </a:extLst>
          </p:cNvPr>
          <p:cNvSpPr>
            <a:spLocks noGrp="1"/>
          </p:cNvSpPr>
          <p:nvPr>
            <p:ph type="title"/>
          </p:nvPr>
        </p:nvSpPr>
        <p:spPr/>
        <p:txBody>
          <a:bodyPr/>
          <a:lstStyle/>
          <a:p>
            <a:r>
              <a:rPr lang="it-IT" dirty="0"/>
              <a:t>4.1 - DATA PREPROCESSING</a:t>
            </a:r>
            <a:endParaRPr lang="en-GB" dirty="0"/>
          </a:p>
        </p:txBody>
      </p:sp>
      <p:sp>
        <p:nvSpPr>
          <p:cNvPr id="9" name="TextBox 8">
            <a:extLst>
              <a:ext uri="{FF2B5EF4-FFF2-40B4-BE49-F238E27FC236}">
                <a16:creationId xmlns:a16="http://schemas.microsoft.com/office/drawing/2014/main" id="{28095B14-2EC5-46F3-9A0E-FAE02FADFD38}"/>
              </a:ext>
            </a:extLst>
          </p:cNvPr>
          <p:cNvSpPr txBox="1"/>
          <p:nvPr/>
        </p:nvSpPr>
        <p:spPr>
          <a:xfrm>
            <a:off x="345201" y="663955"/>
            <a:ext cx="11331526" cy="704684"/>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400" dirty="0"/>
              <a:t>After </a:t>
            </a:r>
            <a:r>
              <a:rPr lang="en-US" sz="1400" u="sng" dirty="0"/>
              <a:t>Data Exploration</a:t>
            </a:r>
            <a:r>
              <a:rPr lang="en-US" sz="1400" dirty="0"/>
              <a:t> with pandas profiling we can do this part in a easy way. </a:t>
            </a:r>
            <a:endParaRPr lang="en-GB" sz="1400" b="1" dirty="0" err="1"/>
          </a:p>
        </p:txBody>
      </p:sp>
      <p:sp>
        <p:nvSpPr>
          <p:cNvPr id="10" name="TextBox 9">
            <a:extLst>
              <a:ext uri="{FF2B5EF4-FFF2-40B4-BE49-F238E27FC236}">
                <a16:creationId xmlns:a16="http://schemas.microsoft.com/office/drawing/2014/main" id="{CBC8B3B8-CEF8-4084-872D-61CFDFD70AA6}"/>
              </a:ext>
            </a:extLst>
          </p:cNvPr>
          <p:cNvSpPr txBox="1"/>
          <p:nvPr/>
        </p:nvSpPr>
        <p:spPr>
          <a:xfrm>
            <a:off x="345201" y="1016297"/>
            <a:ext cx="11623839" cy="1738165"/>
          </a:xfrm>
          <a:prstGeom prst="rect">
            <a:avLst/>
          </a:prstGeom>
          <a:noFill/>
          <a:ln w="57150">
            <a:noFill/>
            <a:miter lim="800000"/>
          </a:ln>
        </p:spPr>
        <p:txBody>
          <a:bodyPr wrap="square" lIns="90000" tIns="90000" rIns="90000" bIns="90000" rtlCol="0" anchor="ctr" anchorCtr="0">
            <a:noAutofit/>
          </a:bodyPr>
          <a:lstStyle/>
          <a:p>
            <a:pPr marL="285750" indent="-285750">
              <a:lnSpc>
                <a:spcPct val="90000"/>
              </a:lnSpc>
              <a:spcBef>
                <a:spcPts val="400"/>
              </a:spcBef>
              <a:buFont typeface="Arial" panose="020B0604020202020204" pitchFamily="34" charset="0"/>
              <a:buChar char="•"/>
            </a:pPr>
            <a:r>
              <a:rPr lang="en-US" sz="1400" dirty="0"/>
              <a:t>As seen many columns have “null” values, where the column types were integers (numbers), </a:t>
            </a:r>
            <a:r>
              <a:rPr lang="en-US" sz="1400" dirty="0" err="1"/>
              <a:t>i</a:t>
            </a:r>
            <a:r>
              <a:rPr lang="en-US" sz="1400" dirty="0"/>
              <a:t> replaced null values ​​with 0 .</a:t>
            </a:r>
          </a:p>
          <a:p>
            <a:pPr marL="285750" indent="-285750">
              <a:lnSpc>
                <a:spcPct val="90000"/>
              </a:lnSpc>
              <a:spcBef>
                <a:spcPts val="400"/>
              </a:spcBef>
              <a:buFont typeface="Arial" panose="020B0604020202020204" pitchFamily="34" charset="0"/>
              <a:buChar char="•"/>
            </a:pPr>
            <a:r>
              <a:rPr lang="en-US" sz="1400" dirty="0"/>
              <a:t>Deleted the columns with all “null” values ​​and those with all identical values ​​(e.g. all 0 values)</a:t>
            </a:r>
          </a:p>
          <a:p>
            <a:pPr marL="285750" indent="-285750">
              <a:lnSpc>
                <a:spcPct val="90000"/>
              </a:lnSpc>
              <a:spcBef>
                <a:spcPts val="400"/>
              </a:spcBef>
              <a:buFont typeface="Arial" panose="020B0604020202020204" pitchFamily="34" charset="0"/>
              <a:buChar char="•"/>
            </a:pPr>
            <a:r>
              <a:rPr lang="en-US" sz="1400" dirty="0"/>
              <a:t>Dropped insignificant columns (e.g. name of the experiments, id of the experiments, start and end of the experiment day) as they do not assume numerical values ​​they cannot be interpreted by the algorithms</a:t>
            </a:r>
          </a:p>
          <a:p>
            <a:pPr marL="285750" indent="-285750">
              <a:lnSpc>
                <a:spcPct val="90000"/>
              </a:lnSpc>
              <a:spcBef>
                <a:spcPts val="400"/>
              </a:spcBef>
              <a:buFont typeface="Arial" panose="020B0604020202020204" pitchFamily="34" charset="0"/>
              <a:buChar char="•"/>
            </a:pPr>
            <a:r>
              <a:rPr lang="en-US" sz="1400" dirty="0"/>
              <a:t>The elements in the column identified only with TRUE and FALSE I converted them to 1 and 0 respectively. (True =1 , False=0) </a:t>
            </a:r>
          </a:p>
        </p:txBody>
      </p:sp>
      <p:graphicFrame>
        <p:nvGraphicFramePr>
          <p:cNvPr id="13" name="Table 13">
            <a:extLst>
              <a:ext uri="{FF2B5EF4-FFF2-40B4-BE49-F238E27FC236}">
                <a16:creationId xmlns:a16="http://schemas.microsoft.com/office/drawing/2014/main" id="{7756DB26-9949-44BC-A77C-21A2D62707D0}"/>
              </a:ext>
            </a:extLst>
          </p:cNvPr>
          <p:cNvGraphicFramePr>
            <a:graphicFrameLocks noGrp="1"/>
          </p:cNvGraphicFramePr>
          <p:nvPr>
            <p:extLst>
              <p:ext uri="{D42A27DB-BD31-4B8C-83A1-F6EECF244321}">
                <p14:modId xmlns:p14="http://schemas.microsoft.com/office/powerpoint/2010/main" val="3055003139"/>
              </p:ext>
            </p:extLst>
          </p:nvPr>
        </p:nvGraphicFramePr>
        <p:xfrm>
          <a:off x="1810005" y="2871725"/>
          <a:ext cx="3250825" cy="3322320"/>
        </p:xfrm>
        <a:graphic>
          <a:graphicData uri="http://schemas.openxmlformats.org/drawingml/2006/table">
            <a:tbl>
              <a:tblPr firstRow="1" bandRow="1">
                <a:tableStyleId>{3C2FFA5D-87B4-456A-9821-1D502468CF0F}</a:tableStyleId>
              </a:tblPr>
              <a:tblGrid>
                <a:gridCol w="3250825">
                  <a:extLst>
                    <a:ext uri="{9D8B030D-6E8A-4147-A177-3AD203B41FA5}">
                      <a16:colId xmlns:a16="http://schemas.microsoft.com/office/drawing/2014/main" val="1674003283"/>
                    </a:ext>
                  </a:extLst>
                </a:gridCol>
              </a:tblGrid>
              <a:tr h="163612">
                <a:tc>
                  <a:txBody>
                    <a:bodyPr/>
                    <a:lstStyle/>
                    <a:p>
                      <a:pPr algn="ctr"/>
                      <a:r>
                        <a:rPr lang="en-GB" sz="1400" dirty="0"/>
                        <a:t>Valid </a:t>
                      </a:r>
                      <a:r>
                        <a:rPr lang="en-GB" sz="1400" dirty="0">
                          <a:solidFill>
                            <a:srgbClr val="00B050"/>
                          </a:solidFill>
                        </a:rPr>
                        <a:t>NGINX</a:t>
                      </a:r>
                      <a:r>
                        <a:rPr lang="en-GB" sz="1400" dirty="0"/>
                        <a:t>, </a:t>
                      </a:r>
                      <a:r>
                        <a:rPr lang="en-GB" sz="1400" dirty="0">
                          <a:solidFill>
                            <a:schemeClr val="accent1">
                              <a:lumMod val="40000"/>
                              <a:lumOff val="60000"/>
                            </a:schemeClr>
                          </a:solidFill>
                        </a:rPr>
                        <a:t>HAPROXY</a:t>
                      </a:r>
                      <a:r>
                        <a:rPr lang="en-GB" sz="1400" dirty="0"/>
                        <a:t>, </a:t>
                      </a:r>
                      <a:r>
                        <a:rPr lang="en-GB" sz="1400" dirty="0">
                          <a:solidFill>
                            <a:schemeClr val="accent4"/>
                          </a:solidFill>
                        </a:rPr>
                        <a:t>SQUID</a:t>
                      </a:r>
                      <a:r>
                        <a:rPr lang="en-GB" sz="1400" dirty="0"/>
                        <a:t> inputs</a:t>
                      </a:r>
                    </a:p>
                  </a:txBody>
                  <a:tcPr/>
                </a:tc>
                <a:extLst>
                  <a:ext uri="{0D108BD9-81ED-4DB2-BD59-A6C34878D82A}">
                    <a16:rowId xmlns:a16="http://schemas.microsoft.com/office/drawing/2014/main" val="2908516864"/>
                  </a:ext>
                </a:extLst>
              </a:tr>
              <a:tr h="171792">
                <a:tc>
                  <a:txBody>
                    <a:bodyPr/>
                    <a:lstStyle/>
                    <a:p>
                      <a:pPr algn="ctr"/>
                      <a:r>
                        <a:rPr lang="en-GB" sz="1200" b="1" dirty="0">
                          <a:solidFill>
                            <a:srgbClr val="FFFF00"/>
                          </a:solidFill>
                        </a:rPr>
                        <a:t>memory</a:t>
                      </a:r>
                      <a:endParaRPr lang="en-GB" sz="1200" dirty="0">
                        <a:solidFill>
                          <a:srgbClr val="FFFF00"/>
                        </a:solidFill>
                      </a:endParaRPr>
                    </a:p>
                  </a:txBody>
                  <a:tcPr/>
                </a:tc>
                <a:extLst>
                  <a:ext uri="{0D108BD9-81ED-4DB2-BD59-A6C34878D82A}">
                    <a16:rowId xmlns:a16="http://schemas.microsoft.com/office/drawing/2014/main" val="1203166624"/>
                  </a:ext>
                </a:extLst>
              </a:tr>
              <a:tr h="171792">
                <a:tc>
                  <a:txBody>
                    <a:bodyPr/>
                    <a:lstStyle/>
                    <a:p>
                      <a:pPr algn="ctr"/>
                      <a:r>
                        <a:rPr lang="it-IT" sz="1200" b="1" dirty="0">
                          <a:solidFill>
                            <a:srgbClr val="FFFF00"/>
                          </a:solidFill>
                        </a:rPr>
                        <a:t>cpu_bandwidth </a:t>
                      </a:r>
                      <a:endParaRPr lang="en-GB" sz="1200" b="1" dirty="0">
                        <a:solidFill>
                          <a:srgbClr val="FFFF00"/>
                        </a:solidFill>
                      </a:endParaRPr>
                    </a:p>
                  </a:txBody>
                  <a:tcPr/>
                </a:tc>
                <a:extLst>
                  <a:ext uri="{0D108BD9-81ED-4DB2-BD59-A6C34878D82A}">
                    <a16:rowId xmlns:a16="http://schemas.microsoft.com/office/drawing/2014/main" val="2164963772"/>
                  </a:ext>
                </a:extLst>
              </a:tr>
              <a:tr h="171792">
                <a:tc>
                  <a:txBody>
                    <a:bodyPr/>
                    <a:lstStyle/>
                    <a:p>
                      <a:pPr algn="ctr"/>
                      <a:r>
                        <a:rPr lang="en-GB" sz="1200" b="1" dirty="0">
                          <a:solidFill>
                            <a:srgbClr val="FFFF00"/>
                          </a:solidFill>
                        </a:rPr>
                        <a:t>requests_per_second </a:t>
                      </a:r>
                    </a:p>
                  </a:txBody>
                  <a:tcPr/>
                </a:tc>
                <a:extLst>
                  <a:ext uri="{0D108BD9-81ED-4DB2-BD59-A6C34878D82A}">
                    <a16:rowId xmlns:a16="http://schemas.microsoft.com/office/drawing/2014/main" val="371126214"/>
                  </a:ext>
                </a:extLst>
              </a:tr>
              <a:tr h="171792">
                <a:tc>
                  <a:txBody>
                    <a:bodyPr/>
                    <a:lstStyle/>
                    <a:p>
                      <a:pPr algn="ctr"/>
                      <a:r>
                        <a:rPr lang="en-GB" sz="1200" b="1" dirty="0" err="1">
                          <a:solidFill>
                            <a:srgbClr val="FFFF00"/>
                          </a:solidFill>
                        </a:rPr>
                        <a:t>completed_requests</a:t>
                      </a:r>
                      <a:endParaRPr lang="en-GB" sz="1200" b="1" dirty="0">
                        <a:solidFill>
                          <a:srgbClr val="FFFF00"/>
                        </a:solidFill>
                      </a:endParaRPr>
                    </a:p>
                  </a:txBody>
                  <a:tcPr/>
                </a:tc>
                <a:extLst>
                  <a:ext uri="{0D108BD9-81ED-4DB2-BD59-A6C34878D82A}">
                    <a16:rowId xmlns:a16="http://schemas.microsoft.com/office/drawing/2014/main" val="1377768808"/>
                  </a:ext>
                </a:extLst>
              </a:tr>
              <a:tr h="171792">
                <a:tc>
                  <a:txBody>
                    <a:bodyPr/>
                    <a:lstStyle/>
                    <a:p>
                      <a:pPr algn="ctr"/>
                      <a:r>
                        <a:rPr lang="en-GB" sz="1200" b="1" dirty="0" err="1">
                          <a:solidFill>
                            <a:srgbClr val="FFFF00"/>
                          </a:solidFill>
                        </a:rPr>
                        <a:t>failed_requests</a:t>
                      </a:r>
                      <a:endParaRPr lang="en-GB" sz="1200" dirty="0">
                        <a:solidFill>
                          <a:srgbClr val="FFFF00"/>
                        </a:solidFill>
                      </a:endParaRPr>
                    </a:p>
                  </a:txBody>
                  <a:tcPr/>
                </a:tc>
                <a:extLst>
                  <a:ext uri="{0D108BD9-81ED-4DB2-BD59-A6C34878D82A}">
                    <a16:rowId xmlns:a16="http://schemas.microsoft.com/office/drawing/2014/main" val="2228721513"/>
                  </a:ext>
                </a:extLst>
              </a:tr>
              <a:tr h="171792">
                <a:tc>
                  <a:txBody>
                    <a:bodyPr/>
                    <a:lstStyle/>
                    <a:p>
                      <a:pPr algn="ctr"/>
                      <a:r>
                        <a:rPr kumimoji="0" lang="en-GB" sz="1200" b="1" i="0" u="none" strike="noStrike" kern="1200" cap="none" spc="0" normalizeH="0" baseline="0" noProof="0" dirty="0" err="1">
                          <a:ln>
                            <a:noFill/>
                          </a:ln>
                          <a:solidFill>
                            <a:srgbClr val="FFFF00"/>
                          </a:solidFill>
                          <a:effectLst/>
                          <a:uLnTx/>
                          <a:uFillTx/>
                          <a:latin typeface="+mn-lt"/>
                          <a:ea typeface="+mn-ea"/>
                          <a:cs typeface="+mn-cs"/>
                        </a:rPr>
                        <a:t>html_transfer_byte</a:t>
                      </a:r>
                      <a:r>
                        <a:rPr kumimoji="0" lang="en-GB" sz="1200" b="1" i="0" u="none" strike="noStrike" kern="1200" cap="none" spc="0" normalizeH="0" baseline="0" noProof="0" dirty="0">
                          <a:ln>
                            <a:noFill/>
                          </a:ln>
                          <a:solidFill>
                            <a:srgbClr val="FFFF00"/>
                          </a:solidFill>
                          <a:effectLst/>
                          <a:uLnTx/>
                          <a:uFillTx/>
                          <a:latin typeface="+mn-lt"/>
                          <a:ea typeface="+mn-ea"/>
                          <a:cs typeface="+mn-cs"/>
                        </a:rPr>
                        <a:t> </a:t>
                      </a:r>
                      <a:endParaRPr lang="en-GB" sz="1200" dirty="0">
                        <a:solidFill>
                          <a:srgbClr val="FFFF00"/>
                        </a:solidFill>
                      </a:endParaRPr>
                    </a:p>
                  </a:txBody>
                  <a:tcPr/>
                </a:tc>
                <a:extLst>
                  <a:ext uri="{0D108BD9-81ED-4DB2-BD59-A6C34878D82A}">
                    <a16:rowId xmlns:a16="http://schemas.microsoft.com/office/drawing/2014/main" val="1135541197"/>
                  </a:ext>
                </a:extLst>
              </a:tr>
              <a:tr h="171792">
                <a:tc>
                  <a:txBody>
                    <a:bodyPr/>
                    <a:lstStyle/>
                    <a:p>
                      <a:pPr algn="ctr"/>
                      <a:r>
                        <a:rPr lang="en-GB" sz="1200" b="1" dirty="0" err="1">
                          <a:solidFill>
                            <a:srgbClr val="FFFF00"/>
                          </a:solidFill>
                        </a:rPr>
                        <a:t>mean_time_per_request</a:t>
                      </a:r>
                      <a:endParaRPr lang="en-GB" sz="1200" dirty="0">
                        <a:solidFill>
                          <a:srgbClr val="FFFF00"/>
                        </a:solidFill>
                      </a:endParaRPr>
                    </a:p>
                  </a:txBody>
                  <a:tcPr/>
                </a:tc>
                <a:extLst>
                  <a:ext uri="{0D108BD9-81ED-4DB2-BD59-A6C34878D82A}">
                    <a16:rowId xmlns:a16="http://schemas.microsoft.com/office/drawing/2014/main" val="3675003240"/>
                  </a:ext>
                </a:extLst>
              </a:tr>
              <a:tr h="171792">
                <a:tc>
                  <a:txBody>
                    <a:bodyPr/>
                    <a:lstStyle/>
                    <a:p>
                      <a:pPr algn="ctr"/>
                      <a:r>
                        <a:rPr lang="en-GB" sz="1200" b="1" dirty="0" err="1">
                          <a:solidFill>
                            <a:srgbClr val="FFFF00"/>
                          </a:solidFill>
                        </a:rPr>
                        <a:t>total_transfer_byte</a:t>
                      </a:r>
                      <a:r>
                        <a:rPr lang="en-GB" sz="1200" b="1" dirty="0">
                          <a:solidFill>
                            <a:srgbClr val="FFFF00"/>
                          </a:solidFill>
                        </a:rPr>
                        <a:t> </a:t>
                      </a:r>
                      <a:endParaRPr lang="en-GB" sz="1200" dirty="0">
                        <a:solidFill>
                          <a:srgbClr val="FFFF00"/>
                        </a:solidFill>
                      </a:endParaRPr>
                    </a:p>
                  </a:txBody>
                  <a:tcPr/>
                </a:tc>
                <a:extLst>
                  <a:ext uri="{0D108BD9-81ED-4DB2-BD59-A6C34878D82A}">
                    <a16:rowId xmlns:a16="http://schemas.microsoft.com/office/drawing/2014/main" val="3537963861"/>
                  </a:ext>
                </a:extLst>
              </a:tr>
              <a:tr h="171792">
                <a:tc>
                  <a:txBody>
                    <a:bodyPr/>
                    <a:lstStyle/>
                    <a:p>
                      <a:pPr algn="ctr"/>
                      <a:r>
                        <a:rPr lang="en-GB" sz="1200" b="1" dirty="0" err="1">
                          <a:solidFill>
                            <a:srgbClr val="FFFF00"/>
                          </a:solidFill>
                        </a:rPr>
                        <a:t>transfer_rate_kbyte_per_second</a:t>
                      </a:r>
                      <a:r>
                        <a:rPr lang="en-GB" sz="1200" b="1" dirty="0">
                          <a:solidFill>
                            <a:srgbClr val="FFFF00"/>
                          </a:solidFill>
                        </a:rPr>
                        <a:t> </a:t>
                      </a:r>
                      <a:endParaRPr lang="en-GB" sz="1200" dirty="0">
                        <a:solidFill>
                          <a:srgbClr val="FFFF00"/>
                        </a:solidFill>
                      </a:endParaRPr>
                    </a:p>
                  </a:txBody>
                  <a:tcPr/>
                </a:tc>
                <a:extLst>
                  <a:ext uri="{0D108BD9-81ED-4DB2-BD59-A6C34878D82A}">
                    <a16:rowId xmlns:a16="http://schemas.microsoft.com/office/drawing/2014/main" val="3471114559"/>
                  </a:ext>
                </a:extLst>
              </a:tr>
              <a:tr h="171792">
                <a:tc>
                  <a:txBody>
                    <a:bodyPr/>
                    <a:lstStyle/>
                    <a:p>
                      <a:pPr algn="ctr"/>
                      <a:r>
                        <a:rPr lang="en-GB" sz="1200" b="1" dirty="0" err="1">
                          <a:solidFill>
                            <a:srgbClr val="FFFF00"/>
                          </a:solidFill>
                        </a:rPr>
                        <a:t>rx_bytes</a:t>
                      </a:r>
                      <a:r>
                        <a:rPr lang="en-GB" sz="1200" b="1" dirty="0">
                          <a:solidFill>
                            <a:srgbClr val="FFFF00"/>
                          </a:solidFill>
                        </a:rPr>
                        <a:t> / </a:t>
                      </a:r>
                      <a:r>
                        <a:rPr lang="en-GB" sz="1200" b="1" dirty="0" err="1">
                          <a:solidFill>
                            <a:srgbClr val="FFFF00"/>
                          </a:solidFill>
                        </a:rPr>
                        <a:t>rx</a:t>
                      </a:r>
                      <a:r>
                        <a:rPr lang="en-GB" sz="1200" b="1" dirty="0">
                          <a:solidFill>
                            <a:srgbClr val="FFFF00"/>
                          </a:solidFill>
                        </a:rPr>
                        <a:t> packets /error</a:t>
                      </a:r>
                      <a:endParaRPr lang="en-GB" sz="1200" dirty="0">
                        <a:solidFill>
                          <a:srgbClr val="FFFF00"/>
                        </a:solidFill>
                      </a:endParaRPr>
                    </a:p>
                  </a:txBody>
                  <a:tcPr/>
                </a:tc>
                <a:extLst>
                  <a:ext uri="{0D108BD9-81ED-4DB2-BD59-A6C34878D82A}">
                    <a16:rowId xmlns:a16="http://schemas.microsoft.com/office/drawing/2014/main" val="330410923"/>
                  </a:ext>
                </a:extLst>
              </a:tr>
              <a:tr h="171792">
                <a:tc>
                  <a:txBody>
                    <a:bodyPr/>
                    <a:lstStyle/>
                    <a:p>
                      <a:pPr algn="ctr"/>
                      <a:r>
                        <a:rPr lang="en-GB" sz="1200" b="1" dirty="0" err="1">
                          <a:solidFill>
                            <a:srgbClr val="FFFF00"/>
                          </a:solidFill>
                        </a:rPr>
                        <a:t>tx_bytes</a:t>
                      </a:r>
                      <a:r>
                        <a:rPr lang="en-GB" sz="1200" b="1" dirty="0">
                          <a:solidFill>
                            <a:srgbClr val="FFFF00"/>
                          </a:solidFill>
                        </a:rPr>
                        <a:t> / </a:t>
                      </a:r>
                      <a:r>
                        <a:rPr lang="en-GB" sz="1200" b="1" dirty="0" err="1">
                          <a:solidFill>
                            <a:srgbClr val="FFFF00"/>
                          </a:solidFill>
                        </a:rPr>
                        <a:t>tx_packets</a:t>
                      </a:r>
                      <a:r>
                        <a:rPr lang="en-GB" sz="1200" b="1" dirty="0">
                          <a:solidFill>
                            <a:srgbClr val="FFFF00"/>
                          </a:solidFill>
                        </a:rPr>
                        <a:t> /error</a:t>
                      </a:r>
                      <a:endParaRPr lang="en-GB" sz="1200" dirty="0">
                        <a:solidFill>
                          <a:srgbClr val="FFFF00"/>
                        </a:solidFill>
                      </a:endParaRPr>
                    </a:p>
                  </a:txBody>
                  <a:tcPr/>
                </a:tc>
                <a:extLst>
                  <a:ext uri="{0D108BD9-81ED-4DB2-BD59-A6C34878D82A}">
                    <a16:rowId xmlns:a16="http://schemas.microsoft.com/office/drawing/2014/main" val="3404571802"/>
                  </a:ext>
                </a:extLst>
              </a:tr>
            </a:tbl>
          </a:graphicData>
        </a:graphic>
      </p:graphicFrame>
      <p:graphicFrame>
        <p:nvGraphicFramePr>
          <p:cNvPr id="15" name="Table 13">
            <a:extLst>
              <a:ext uri="{FF2B5EF4-FFF2-40B4-BE49-F238E27FC236}">
                <a16:creationId xmlns:a16="http://schemas.microsoft.com/office/drawing/2014/main" id="{68E1FFED-4A07-42A4-960F-C2AE1B4D4AC5}"/>
              </a:ext>
            </a:extLst>
          </p:cNvPr>
          <p:cNvGraphicFramePr>
            <a:graphicFrameLocks noGrp="1"/>
          </p:cNvGraphicFramePr>
          <p:nvPr>
            <p:extLst>
              <p:ext uri="{D42A27DB-BD31-4B8C-83A1-F6EECF244321}">
                <p14:modId xmlns:p14="http://schemas.microsoft.com/office/powerpoint/2010/main" val="1935396340"/>
              </p:ext>
            </p:extLst>
          </p:nvPr>
        </p:nvGraphicFramePr>
        <p:xfrm>
          <a:off x="6935638" y="2871725"/>
          <a:ext cx="3030748" cy="3455844"/>
        </p:xfrm>
        <a:graphic>
          <a:graphicData uri="http://schemas.openxmlformats.org/drawingml/2006/table">
            <a:tbl>
              <a:tblPr firstRow="1" bandRow="1">
                <a:tableStyleId>{3C2FFA5D-87B4-456A-9821-1D502468CF0F}</a:tableStyleId>
              </a:tblPr>
              <a:tblGrid>
                <a:gridCol w="3030748">
                  <a:extLst>
                    <a:ext uri="{9D8B030D-6E8A-4147-A177-3AD203B41FA5}">
                      <a16:colId xmlns:a16="http://schemas.microsoft.com/office/drawing/2014/main" val="1674003283"/>
                    </a:ext>
                  </a:extLst>
                </a:gridCol>
              </a:tblGrid>
              <a:tr h="291764">
                <a:tc>
                  <a:txBody>
                    <a:bodyPr/>
                    <a:lstStyle/>
                    <a:p>
                      <a:pPr algn="ctr"/>
                      <a:r>
                        <a:rPr lang="en-GB" sz="1400" dirty="0"/>
                        <a:t>Valid </a:t>
                      </a:r>
                      <a:r>
                        <a:rPr lang="en-GB" sz="1400" dirty="0">
                          <a:solidFill>
                            <a:schemeClr val="accent5"/>
                          </a:solidFill>
                        </a:rPr>
                        <a:t>MOSQUITTO</a:t>
                      </a:r>
                      <a:r>
                        <a:rPr lang="en-GB" sz="1400" dirty="0">
                          <a:solidFill>
                            <a:srgbClr val="00B050"/>
                          </a:solidFill>
                        </a:rPr>
                        <a:t> </a:t>
                      </a:r>
                      <a:r>
                        <a:rPr lang="en-GB" sz="1400" dirty="0"/>
                        <a:t>inputs</a:t>
                      </a:r>
                    </a:p>
                  </a:txBody>
                  <a:tcPr/>
                </a:tc>
                <a:extLst>
                  <a:ext uri="{0D108BD9-81ED-4DB2-BD59-A6C34878D82A}">
                    <a16:rowId xmlns:a16="http://schemas.microsoft.com/office/drawing/2014/main" val="2908516864"/>
                  </a:ext>
                </a:extLst>
              </a:tr>
              <a:tr h="262587">
                <a:tc>
                  <a:txBody>
                    <a:bodyPr/>
                    <a:lstStyle/>
                    <a:p>
                      <a:pPr algn="ctr"/>
                      <a:r>
                        <a:rPr lang="en-GB" sz="1100" b="1" dirty="0">
                          <a:solidFill>
                            <a:srgbClr val="FFFF00"/>
                          </a:solidFill>
                        </a:rPr>
                        <a:t>memory</a:t>
                      </a:r>
                    </a:p>
                  </a:txBody>
                  <a:tcPr/>
                </a:tc>
                <a:extLst>
                  <a:ext uri="{0D108BD9-81ED-4DB2-BD59-A6C34878D82A}">
                    <a16:rowId xmlns:a16="http://schemas.microsoft.com/office/drawing/2014/main" val="1203166624"/>
                  </a:ext>
                </a:extLst>
              </a:tr>
              <a:tr h="262587">
                <a:tc>
                  <a:txBody>
                    <a:bodyPr/>
                    <a:lstStyle/>
                    <a:p>
                      <a:pPr algn="ctr"/>
                      <a:r>
                        <a:rPr lang="it-IT" sz="1100" b="1" dirty="0">
                          <a:solidFill>
                            <a:srgbClr val="FFFF00"/>
                          </a:solidFill>
                        </a:rPr>
                        <a:t>cpu_bandwidth </a:t>
                      </a:r>
                      <a:endParaRPr lang="en-GB" sz="1100" b="1" dirty="0">
                        <a:solidFill>
                          <a:srgbClr val="FFFF00"/>
                        </a:solidFill>
                      </a:endParaRPr>
                    </a:p>
                  </a:txBody>
                  <a:tcPr/>
                </a:tc>
                <a:extLst>
                  <a:ext uri="{0D108BD9-81ED-4DB2-BD59-A6C34878D82A}">
                    <a16:rowId xmlns:a16="http://schemas.microsoft.com/office/drawing/2014/main" val="2164963772"/>
                  </a:ext>
                </a:extLst>
              </a:tr>
              <a:tr h="262587">
                <a:tc>
                  <a:txBody>
                    <a:bodyPr/>
                    <a:lstStyle/>
                    <a:p>
                      <a:pPr algn="ctr"/>
                      <a:r>
                        <a:rPr lang="en-GB" sz="1100" b="1" dirty="0" err="1">
                          <a:solidFill>
                            <a:srgbClr val="FFFF00"/>
                          </a:solidFill>
                        </a:rPr>
                        <a:t>req_type</a:t>
                      </a:r>
                      <a:r>
                        <a:rPr lang="en-GB" sz="1100" b="1" dirty="0">
                          <a:solidFill>
                            <a:srgbClr val="FFFF00"/>
                          </a:solidFill>
                        </a:rPr>
                        <a:t> </a:t>
                      </a:r>
                    </a:p>
                  </a:txBody>
                  <a:tcPr/>
                </a:tc>
                <a:extLst>
                  <a:ext uri="{0D108BD9-81ED-4DB2-BD59-A6C34878D82A}">
                    <a16:rowId xmlns:a16="http://schemas.microsoft.com/office/drawing/2014/main" val="371126214"/>
                  </a:ext>
                </a:extLst>
              </a:tr>
              <a:tr h="262587">
                <a:tc>
                  <a:txBody>
                    <a:bodyPr/>
                    <a:lstStyle/>
                    <a:p>
                      <a:pPr algn="ctr"/>
                      <a:r>
                        <a:rPr lang="en-GB" sz="1100" b="1" dirty="0" err="1">
                          <a:solidFill>
                            <a:srgbClr val="FFFF00"/>
                          </a:solidFill>
                        </a:rPr>
                        <a:t>msg_per_sec</a:t>
                      </a:r>
                      <a:r>
                        <a:rPr lang="en-GB" sz="1100" b="1" dirty="0">
                          <a:solidFill>
                            <a:srgbClr val="FFFF00"/>
                          </a:solidFill>
                        </a:rPr>
                        <a:t> / </a:t>
                      </a:r>
                      <a:r>
                        <a:rPr lang="en-GB" sz="1100" b="1" dirty="0" err="1">
                          <a:solidFill>
                            <a:srgbClr val="FFFF00"/>
                          </a:solidFill>
                        </a:rPr>
                        <a:t>msg_duplicates</a:t>
                      </a:r>
                      <a:r>
                        <a:rPr lang="en-GB" sz="1100" b="1" dirty="0">
                          <a:solidFill>
                            <a:srgbClr val="FFFF00"/>
                          </a:solidFill>
                        </a:rPr>
                        <a:t> </a:t>
                      </a:r>
                    </a:p>
                  </a:txBody>
                  <a:tcPr/>
                </a:tc>
                <a:extLst>
                  <a:ext uri="{0D108BD9-81ED-4DB2-BD59-A6C34878D82A}">
                    <a16:rowId xmlns:a16="http://schemas.microsoft.com/office/drawing/2014/main" val="1377768808"/>
                  </a:ext>
                </a:extLst>
              </a:tr>
              <a:tr h="262587">
                <a:tc>
                  <a:txBody>
                    <a:bodyPr/>
                    <a:lstStyle/>
                    <a:p>
                      <a:pPr algn="ctr"/>
                      <a:r>
                        <a:rPr lang="en-GB" sz="1100" b="1" dirty="0" err="1">
                          <a:solidFill>
                            <a:srgbClr val="FFFF00"/>
                          </a:solidFill>
                        </a:rPr>
                        <a:t>msg_t_mean</a:t>
                      </a:r>
                      <a:r>
                        <a:rPr lang="en-GB" sz="1100" b="1" dirty="0">
                          <a:solidFill>
                            <a:srgbClr val="FFFF00"/>
                          </a:solidFill>
                        </a:rPr>
                        <a:t> </a:t>
                      </a:r>
                    </a:p>
                  </a:txBody>
                  <a:tcPr/>
                </a:tc>
                <a:extLst>
                  <a:ext uri="{0D108BD9-81ED-4DB2-BD59-A6C34878D82A}">
                    <a16:rowId xmlns:a16="http://schemas.microsoft.com/office/drawing/2014/main" val="2228721513"/>
                  </a:ext>
                </a:extLst>
              </a:tr>
              <a:tr h="262587">
                <a:tc>
                  <a:txBody>
                    <a:bodyPr/>
                    <a:lstStyle/>
                    <a:p>
                      <a:pPr algn="ctr"/>
                      <a:r>
                        <a:rPr lang="en-GB" sz="1100" b="1" dirty="0" err="1">
                          <a:solidFill>
                            <a:srgbClr val="FFFF00"/>
                          </a:solidFill>
                        </a:rPr>
                        <a:t>msg_t_std</a:t>
                      </a:r>
                      <a:r>
                        <a:rPr lang="en-GB" sz="1100" b="1" dirty="0">
                          <a:solidFill>
                            <a:srgbClr val="FFFF00"/>
                          </a:solidFill>
                        </a:rPr>
                        <a:t> </a:t>
                      </a:r>
                    </a:p>
                  </a:txBody>
                  <a:tcPr/>
                </a:tc>
                <a:extLst>
                  <a:ext uri="{0D108BD9-81ED-4DB2-BD59-A6C34878D82A}">
                    <a16:rowId xmlns:a16="http://schemas.microsoft.com/office/drawing/2014/main" val="1135541197"/>
                  </a:ext>
                </a:extLst>
              </a:tr>
              <a:tr h="262587">
                <a:tc>
                  <a:txBody>
                    <a:bodyPr/>
                    <a:lstStyle/>
                    <a:p>
                      <a:pPr algn="ctr"/>
                      <a:r>
                        <a:rPr lang="en-GB" sz="1100" b="1" dirty="0" err="1">
                          <a:solidFill>
                            <a:srgbClr val="FFFF00"/>
                          </a:solidFill>
                        </a:rPr>
                        <a:t>mal_count_total</a:t>
                      </a:r>
                      <a:r>
                        <a:rPr lang="en-GB" sz="1100" b="1" dirty="0">
                          <a:solidFill>
                            <a:srgbClr val="FFFF00"/>
                          </a:solidFill>
                        </a:rPr>
                        <a:t> </a:t>
                      </a:r>
                    </a:p>
                  </a:txBody>
                  <a:tcPr/>
                </a:tc>
                <a:extLst>
                  <a:ext uri="{0D108BD9-81ED-4DB2-BD59-A6C34878D82A}">
                    <a16:rowId xmlns:a16="http://schemas.microsoft.com/office/drawing/2014/main" val="3675003240"/>
                  </a:ext>
                </a:extLst>
              </a:tr>
              <a:tr h="262587">
                <a:tc>
                  <a:txBody>
                    <a:bodyPr/>
                    <a:lstStyle/>
                    <a:p>
                      <a:pPr algn="ctr"/>
                      <a:r>
                        <a:rPr lang="en-GB" sz="1100" b="1" dirty="0" err="1">
                          <a:solidFill>
                            <a:srgbClr val="FFFF00"/>
                          </a:solidFill>
                        </a:rPr>
                        <a:t>mal_time_total</a:t>
                      </a:r>
                      <a:r>
                        <a:rPr lang="en-GB" sz="1100" b="1" dirty="0">
                          <a:solidFill>
                            <a:srgbClr val="FFFF00"/>
                          </a:solidFill>
                        </a:rPr>
                        <a:t> </a:t>
                      </a:r>
                    </a:p>
                  </a:txBody>
                  <a:tcPr/>
                </a:tc>
                <a:extLst>
                  <a:ext uri="{0D108BD9-81ED-4DB2-BD59-A6C34878D82A}">
                    <a16:rowId xmlns:a16="http://schemas.microsoft.com/office/drawing/2014/main" val="3537963861"/>
                  </a:ext>
                </a:extLst>
              </a:tr>
              <a:tr h="262587">
                <a:tc>
                  <a:txBody>
                    <a:bodyPr/>
                    <a:lstStyle/>
                    <a:p>
                      <a:pPr algn="ctr"/>
                      <a:r>
                        <a:rPr lang="en-GB" sz="1100" b="1" dirty="0" err="1">
                          <a:solidFill>
                            <a:srgbClr val="FFFF00"/>
                          </a:solidFill>
                        </a:rPr>
                        <a:t>mal_time_max</a:t>
                      </a:r>
                      <a:endParaRPr lang="en-GB" sz="1100" b="1" dirty="0">
                        <a:solidFill>
                          <a:srgbClr val="FFFF00"/>
                        </a:solidFill>
                      </a:endParaRPr>
                    </a:p>
                  </a:txBody>
                  <a:tcPr/>
                </a:tc>
                <a:extLst>
                  <a:ext uri="{0D108BD9-81ED-4DB2-BD59-A6C34878D82A}">
                    <a16:rowId xmlns:a16="http://schemas.microsoft.com/office/drawing/2014/main" val="3471114559"/>
                  </a:ext>
                </a:extLst>
              </a:tr>
              <a:tr h="262587">
                <a:tc>
                  <a:txBody>
                    <a:bodyPr/>
                    <a:lstStyle/>
                    <a:p>
                      <a:pPr algn="ctr"/>
                      <a:r>
                        <a:rPr lang="en-GB" sz="1100" b="1" dirty="0" err="1">
                          <a:solidFill>
                            <a:srgbClr val="FFFF00"/>
                          </a:solidFill>
                        </a:rPr>
                        <a:t>rx_bytes</a:t>
                      </a:r>
                      <a:r>
                        <a:rPr lang="en-GB" sz="1100" b="1" dirty="0">
                          <a:solidFill>
                            <a:srgbClr val="FFFF00"/>
                          </a:solidFill>
                        </a:rPr>
                        <a:t> / </a:t>
                      </a:r>
                      <a:r>
                        <a:rPr lang="en-GB" sz="1100" b="1" dirty="0" err="1">
                          <a:solidFill>
                            <a:srgbClr val="FFFF00"/>
                          </a:solidFill>
                        </a:rPr>
                        <a:t>rx</a:t>
                      </a:r>
                      <a:r>
                        <a:rPr lang="en-GB" sz="1100" b="1" dirty="0">
                          <a:solidFill>
                            <a:srgbClr val="FFFF00"/>
                          </a:solidFill>
                        </a:rPr>
                        <a:t> packets /error/dropped</a:t>
                      </a:r>
                    </a:p>
                  </a:txBody>
                  <a:tcPr/>
                </a:tc>
                <a:extLst>
                  <a:ext uri="{0D108BD9-81ED-4DB2-BD59-A6C34878D82A}">
                    <a16:rowId xmlns:a16="http://schemas.microsoft.com/office/drawing/2014/main" val="330410923"/>
                  </a:ext>
                </a:extLst>
              </a:tr>
              <a:tr h="262587">
                <a:tc>
                  <a:txBody>
                    <a:bodyPr/>
                    <a:lstStyle/>
                    <a:p>
                      <a:pPr algn="ctr"/>
                      <a:r>
                        <a:rPr lang="en-GB" sz="1100" b="1" dirty="0" err="1">
                          <a:solidFill>
                            <a:srgbClr val="FFFF00"/>
                          </a:solidFill>
                        </a:rPr>
                        <a:t>tx_bytes</a:t>
                      </a:r>
                      <a:r>
                        <a:rPr lang="en-GB" sz="1100" b="1" dirty="0">
                          <a:solidFill>
                            <a:srgbClr val="FFFF00"/>
                          </a:solidFill>
                        </a:rPr>
                        <a:t> / </a:t>
                      </a:r>
                      <a:r>
                        <a:rPr lang="en-GB" sz="1100" b="1" dirty="0" err="1">
                          <a:solidFill>
                            <a:srgbClr val="FFFF00"/>
                          </a:solidFill>
                        </a:rPr>
                        <a:t>tx_packets</a:t>
                      </a:r>
                      <a:r>
                        <a:rPr lang="en-GB" sz="1100" b="1" dirty="0">
                          <a:solidFill>
                            <a:srgbClr val="FFFF00"/>
                          </a:solidFill>
                        </a:rPr>
                        <a:t> /error/dropped</a:t>
                      </a:r>
                    </a:p>
                  </a:txBody>
                  <a:tcPr/>
                </a:tc>
                <a:extLst>
                  <a:ext uri="{0D108BD9-81ED-4DB2-BD59-A6C34878D82A}">
                    <a16:rowId xmlns:a16="http://schemas.microsoft.com/office/drawing/2014/main" val="3404571802"/>
                  </a:ext>
                </a:extLst>
              </a:tr>
              <a:tr h="262587">
                <a:tc>
                  <a:txBody>
                    <a:bodyPr/>
                    <a:lstStyle/>
                    <a:p>
                      <a:pPr algn="ctr"/>
                      <a:r>
                        <a:rPr lang="en-GB" sz="1100" b="1" dirty="0" err="1">
                          <a:solidFill>
                            <a:srgbClr val="FFFF00"/>
                          </a:solidFill>
                        </a:rPr>
                        <a:t>mal_ft_max</a:t>
                      </a:r>
                      <a:r>
                        <a:rPr lang="en-GB" sz="1100" b="1" dirty="0">
                          <a:solidFill>
                            <a:srgbClr val="FFFF00"/>
                          </a:solidFill>
                        </a:rPr>
                        <a:t>/mean/min / </a:t>
                      </a:r>
                      <a:r>
                        <a:rPr lang="en-GB" sz="1100" b="1" dirty="0" err="1">
                          <a:solidFill>
                            <a:srgbClr val="FFFF00"/>
                          </a:solidFill>
                        </a:rPr>
                        <a:t>mal_test_complete</a:t>
                      </a:r>
                      <a:r>
                        <a:rPr lang="en-GB" sz="1100" b="1" dirty="0">
                          <a:solidFill>
                            <a:srgbClr val="FFFF00"/>
                          </a:solidFill>
                        </a:rPr>
                        <a:t> </a:t>
                      </a:r>
                    </a:p>
                  </a:txBody>
                  <a:tcPr/>
                </a:tc>
                <a:extLst>
                  <a:ext uri="{0D108BD9-81ED-4DB2-BD59-A6C34878D82A}">
                    <a16:rowId xmlns:a16="http://schemas.microsoft.com/office/drawing/2014/main" val="1053329838"/>
                  </a:ext>
                </a:extLst>
              </a:tr>
            </a:tbl>
          </a:graphicData>
        </a:graphic>
      </p:graphicFrame>
    </p:spTree>
    <p:extLst>
      <p:ext uri="{BB962C8B-B14F-4D97-AF65-F5344CB8AC3E}">
        <p14:creationId xmlns:p14="http://schemas.microsoft.com/office/powerpoint/2010/main" val="359582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0BB03-D750-482D-9EAA-AC2D492F9D5C}"/>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0DB8C483-5995-475C-81B5-CD685201E841}"/>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58</a:t>
            </a:fld>
            <a:endParaRPr lang="en-US" dirty="0"/>
          </a:p>
        </p:txBody>
      </p:sp>
      <p:sp>
        <p:nvSpPr>
          <p:cNvPr id="5" name="Title 4">
            <a:extLst>
              <a:ext uri="{FF2B5EF4-FFF2-40B4-BE49-F238E27FC236}">
                <a16:creationId xmlns:a16="http://schemas.microsoft.com/office/drawing/2014/main" id="{F3C4F0C2-3E41-422A-9895-510E785BD0F2}"/>
              </a:ext>
            </a:extLst>
          </p:cNvPr>
          <p:cNvSpPr>
            <a:spLocks noGrp="1"/>
          </p:cNvSpPr>
          <p:nvPr>
            <p:ph type="title"/>
          </p:nvPr>
        </p:nvSpPr>
        <p:spPr/>
        <p:txBody>
          <a:bodyPr/>
          <a:lstStyle/>
          <a:p>
            <a:r>
              <a:rPr lang="it-IT" dirty="0"/>
              <a:t>4.2 – Apply learning algorithm to data vnf</a:t>
            </a:r>
            <a:r>
              <a:rPr lang="it-IT" sz="1800" dirty="0"/>
              <a:t>s</a:t>
            </a:r>
            <a:r>
              <a:rPr lang="it-IT" dirty="0"/>
              <a:t> </a:t>
            </a:r>
            <a:endParaRPr lang="en-GB" dirty="0"/>
          </a:p>
        </p:txBody>
      </p:sp>
      <p:pic>
        <p:nvPicPr>
          <p:cNvPr id="6" name="Picture 5">
            <a:extLst>
              <a:ext uri="{FF2B5EF4-FFF2-40B4-BE49-F238E27FC236}">
                <a16:creationId xmlns:a16="http://schemas.microsoft.com/office/drawing/2014/main" id="{E122CAFF-EF87-46D4-97E0-D305CA06D6E6}"/>
              </a:ext>
            </a:extLst>
          </p:cNvPr>
          <p:cNvPicPr>
            <a:picLocks noChangeAspect="1"/>
          </p:cNvPicPr>
          <p:nvPr/>
        </p:nvPicPr>
        <p:blipFill rotWithShape="1">
          <a:blip r:embed="rId3"/>
          <a:srcRect b="5019"/>
          <a:stretch/>
        </p:blipFill>
        <p:spPr>
          <a:xfrm>
            <a:off x="2773691" y="1582684"/>
            <a:ext cx="7377618" cy="2430956"/>
          </a:xfrm>
          <a:prstGeom prst="rect">
            <a:avLst/>
          </a:prstGeom>
        </p:spPr>
      </p:pic>
      <p:pic>
        <p:nvPicPr>
          <p:cNvPr id="7" name="Content Placeholder 9" descr="A green and white logo&#10;&#10;Description automatically generated with low confidence">
            <a:extLst>
              <a:ext uri="{FF2B5EF4-FFF2-40B4-BE49-F238E27FC236}">
                <a16:creationId xmlns:a16="http://schemas.microsoft.com/office/drawing/2014/main" id="{63179F0E-376A-46F2-AFA8-3C4A5D6C6679}"/>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443110" y="1832669"/>
            <a:ext cx="1025289" cy="4109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ome configurare un bilanciatore del carico HAProxy">
            <a:extLst>
              <a:ext uri="{FF2B5EF4-FFF2-40B4-BE49-F238E27FC236}">
                <a16:creationId xmlns:a16="http://schemas.microsoft.com/office/drawing/2014/main" id="{F6AFCC3B-0EBC-4F38-B50A-BD1B87A1B3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18" t="8678" r="3068" b="11868"/>
          <a:stretch/>
        </p:blipFill>
        <p:spPr bwMode="auto">
          <a:xfrm>
            <a:off x="481460" y="2300494"/>
            <a:ext cx="935180" cy="3438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69BB658D-A04C-4455-84C5-14527F2DA4A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1460" y="2644332"/>
            <a:ext cx="973530" cy="411550"/>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Process 10">
            <a:extLst>
              <a:ext uri="{FF2B5EF4-FFF2-40B4-BE49-F238E27FC236}">
                <a16:creationId xmlns:a16="http://schemas.microsoft.com/office/drawing/2014/main" id="{CF76318D-936E-4C22-9410-AE96629A34E6}"/>
              </a:ext>
            </a:extLst>
          </p:cNvPr>
          <p:cNvSpPr/>
          <p:nvPr/>
        </p:nvSpPr>
        <p:spPr bwMode="ltGray">
          <a:xfrm>
            <a:off x="296084" y="1750835"/>
            <a:ext cx="1327592" cy="1379091"/>
          </a:xfrm>
          <a:prstGeom prst="flowChartProcess">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pic>
        <p:nvPicPr>
          <p:cNvPr id="13" name="Graphic 12" descr="Badge 1 outline">
            <a:extLst>
              <a:ext uri="{FF2B5EF4-FFF2-40B4-BE49-F238E27FC236}">
                <a16:creationId xmlns:a16="http://schemas.microsoft.com/office/drawing/2014/main" id="{A9E109F0-1161-42E3-A01C-3CD53E4B6F3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3676" y="1448435"/>
            <a:ext cx="302400" cy="302400"/>
          </a:xfrm>
          <a:prstGeom prst="rect">
            <a:avLst/>
          </a:prstGeom>
        </p:spPr>
      </p:pic>
      <p:pic>
        <p:nvPicPr>
          <p:cNvPr id="15" name="Graphic 14" descr="Badge outline">
            <a:extLst>
              <a:ext uri="{FF2B5EF4-FFF2-40B4-BE49-F238E27FC236}">
                <a16:creationId xmlns:a16="http://schemas.microsoft.com/office/drawing/2014/main" id="{7582602A-B781-4EED-A745-385583706DD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23676" y="3370940"/>
            <a:ext cx="302400" cy="302400"/>
          </a:xfrm>
          <a:prstGeom prst="rect">
            <a:avLst/>
          </a:prstGeom>
        </p:spPr>
      </p:pic>
      <p:sp>
        <p:nvSpPr>
          <p:cNvPr id="16" name="Flowchart: Process 15">
            <a:extLst>
              <a:ext uri="{FF2B5EF4-FFF2-40B4-BE49-F238E27FC236}">
                <a16:creationId xmlns:a16="http://schemas.microsoft.com/office/drawing/2014/main" id="{53C23D4D-23A5-4713-B39F-DB690722FAE0}"/>
              </a:ext>
            </a:extLst>
          </p:cNvPr>
          <p:cNvSpPr/>
          <p:nvPr/>
        </p:nvSpPr>
        <p:spPr bwMode="ltGray">
          <a:xfrm>
            <a:off x="337727" y="3766242"/>
            <a:ext cx="1327592" cy="448574"/>
          </a:xfrm>
          <a:prstGeom prst="flowChartProcess">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pic>
        <p:nvPicPr>
          <p:cNvPr id="17" name="Picture 4" descr="Eclipse Mosquitto">
            <a:extLst>
              <a:ext uri="{FF2B5EF4-FFF2-40B4-BE49-F238E27FC236}">
                <a16:creationId xmlns:a16="http://schemas.microsoft.com/office/drawing/2014/main" id="{0753E5E2-8035-4004-A845-7C2B20CD898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9978" y="3892763"/>
            <a:ext cx="1191569" cy="2400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FFE64702-5228-40E5-A385-950DB53BAF83}"/>
              </a:ext>
            </a:extLst>
          </p:cNvPr>
          <p:cNvCxnSpPr/>
          <p:nvPr/>
        </p:nvCxnSpPr>
        <p:spPr>
          <a:xfrm>
            <a:off x="1926076" y="2398143"/>
            <a:ext cx="771116" cy="43132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08D479-F280-4376-9F31-B4734D93D80B}"/>
              </a:ext>
            </a:extLst>
          </p:cNvPr>
          <p:cNvCxnSpPr>
            <a:cxnSpLocks/>
          </p:cNvCxnSpPr>
          <p:nvPr/>
        </p:nvCxnSpPr>
        <p:spPr>
          <a:xfrm flipV="1">
            <a:off x="1870433" y="3476772"/>
            <a:ext cx="826759" cy="43758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F3FC79B-9205-4F49-8FA2-9504498B7B2F}"/>
              </a:ext>
            </a:extLst>
          </p:cNvPr>
          <p:cNvSpPr/>
          <p:nvPr/>
        </p:nvSpPr>
        <p:spPr bwMode="ltGray">
          <a:xfrm>
            <a:off x="3721696" y="4486398"/>
            <a:ext cx="1362974" cy="149524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sp>
        <p:nvSpPr>
          <p:cNvPr id="25" name="Rectangle 24">
            <a:extLst>
              <a:ext uri="{FF2B5EF4-FFF2-40B4-BE49-F238E27FC236}">
                <a16:creationId xmlns:a16="http://schemas.microsoft.com/office/drawing/2014/main" id="{2353658C-7E13-4722-A842-EAC2BD08F2D8}"/>
              </a:ext>
            </a:extLst>
          </p:cNvPr>
          <p:cNvSpPr/>
          <p:nvPr/>
        </p:nvSpPr>
        <p:spPr bwMode="ltGray">
          <a:xfrm>
            <a:off x="5232243" y="4482659"/>
            <a:ext cx="1362974" cy="149524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sp>
        <p:nvSpPr>
          <p:cNvPr id="26" name="TextBox 25">
            <a:extLst>
              <a:ext uri="{FF2B5EF4-FFF2-40B4-BE49-F238E27FC236}">
                <a16:creationId xmlns:a16="http://schemas.microsoft.com/office/drawing/2014/main" id="{662E5EBA-4006-4467-BE09-4A41CBA3FB92}"/>
              </a:ext>
            </a:extLst>
          </p:cNvPr>
          <p:cNvSpPr txBox="1"/>
          <p:nvPr/>
        </p:nvSpPr>
        <p:spPr>
          <a:xfrm>
            <a:off x="3762789" y="4634540"/>
            <a:ext cx="1321881" cy="1299713"/>
          </a:xfrm>
          <a:prstGeom prst="rect">
            <a:avLst/>
          </a:prstGeom>
          <a:noFill/>
          <a:ln w="57150">
            <a:noFill/>
            <a:miter lim="800000"/>
          </a:ln>
        </p:spPr>
        <p:txBody>
          <a:bodyPr wrap="square" lIns="90000" tIns="90000" rIns="90000" bIns="90000" rtlCol="0" anchor="ctr" anchorCtr="0">
            <a:noAutofit/>
          </a:bodyPr>
          <a:lstStyle/>
          <a:p>
            <a:pPr marL="171450" indent="-171450">
              <a:lnSpc>
                <a:spcPct val="90000"/>
              </a:lnSpc>
              <a:spcBef>
                <a:spcPts val="400"/>
              </a:spcBef>
              <a:buFont typeface="Arial" panose="020B0604020202020204" pitchFamily="34" charset="0"/>
              <a:buChar char="•"/>
            </a:pPr>
            <a:r>
              <a:rPr lang="it-IT" sz="1200" dirty="0"/>
              <a:t> memory</a:t>
            </a:r>
          </a:p>
          <a:p>
            <a:pPr marL="171450" indent="-171450">
              <a:lnSpc>
                <a:spcPct val="90000"/>
              </a:lnSpc>
              <a:spcBef>
                <a:spcPts val="400"/>
              </a:spcBef>
              <a:buFont typeface="Arial" panose="020B0604020202020204" pitchFamily="34" charset="0"/>
              <a:buChar char="•"/>
            </a:pPr>
            <a:r>
              <a:rPr lang="it-IT" sz="1200" dirty="0"/>
              <a:t>req_per_second</a:t>
            </a:r>
          </a:p>
          <a:p>
            <a:pPr marL="171450" indent="-171450">
              <a:lnSpc>
                <a:spcPct val="90000"/>
              </a:lnSpc>
              <a:spcBef>
                <a:spcPts val="400"/>
              </a:spcBef>
              <a:buFont typeface="Arial" panose="020B0604020202020204" pitchFamily="34" charset="0"/>
              <a:buChar char="•"/>
            </a:pPr>
            <a:r>
              <a:rPr lang="it-IT" sz="1200" dirty="0"/>
              <a:t>Mean time per requests</a:t>
            </a:r>
          </a:p>
          <a:p>
            <a:pPr marL="171450" indent="-171450">
              <a:lnSpc>
                <a:spcPct val="90000"/>
              </a:lnSpc>
              <a:spcBef>
                <a:spcPts val="400"/>
              </a:spcBef>
              <a:buFont typeface="Arial" panose="020B0604020202020204" pitchFamily="34" charset="0"/>
              <a:buChar char="•"/>
            </a:pPr>
            <a:r>
              <a:rPr lang="it-IT" sz="1200" dirty="0"/>
              <a:t>rx/tx packets </a:t>
            </a:r>
          </a:p>
          <a:p>
            <a:pPr marL="171450" indent="-171450" algn="ctr">
              <a:lnSpc>
                <a:spcPct val="90000"/>
              </a:lnSpc>
              <a:spcBef>
                <a:spcPts val="400"/>
              </a:spcBef>
              <a:buFont typeface="Arial" panose="020B0604020202020204" pitchFamily="34" charset="0"/>
              <a:buChar char="•"/>
            </a:pPr>
            <a:endParaRPr lang="en-GB" sz="1000" dirty="0" err="1"/>
          </a:p>
        </p:txBody>
      </p:sp>
      <p:sp>
        <p:nvSpPr>
          <p:cNvPr id="27" name="TextBox 26">
            <a:extLst>
              <a:ext uri="{FF2B5EF4-FFF2-40B4-BE49-F238E27FC236}">
                <a16:creationId xmlns:a16="http://schemas.microsoft.com/office/drawing/2014/main" id="{86C7DB41-A9DA-4A2E-8686-FE5B02706DDD}"/>
              </a:ext>
            </a:extLst>
          </p:cNvPr>
          <p:cNvSpPr txBox="1"/>
          <p:nvPr/>
        </p:nvSpPr>
        <p:spPr>
          <a:xfrm>
            <a:off x="5232243" y="4534237"/>
            <a:ext cx="1321881" cy="1299713"/>
          </a:xfrm>
          <a:prstGeom prst="rect">
            <a:avLst/>
          </a:prstGeom>
          <a:noFill/>
          <a:ln w="57150">
            <a:noFill/>
            <a:miter lim="800000"/>
          </a:ln>
        </p:spPr>
        <p:txBody>
          <a:bodyPr wrap="square" lIns="90000" tIns="90000" rIns="90000" bIns="90000" rtlCol="0" anchor="ctr" anchorCtr="0">
            <a:noAutofit/>
          </a:bodyPr>
          <a:lstStyle/>
          <a:p>
            <a:pPr marL="171450" indent="-171450">
              <a:lnSpc>
                <a:spcPct val="90000"/>
              </a:lnSpc>
              <a:spcBef>
                <a:spcPts val="400"/>
              </a:spcBef>
              <a:buFont typeface="Arial" panose="020B0604020202020204" pitchFamily="34" charset="0"/>
              <a:buChar char="•"/>
            </a:pPr>
            <a:r>
              <a:rPr lang="it-IT" sz="1000" dirty="0"/>
              <a:t> memory</a:t>
            </a:r>
          </a:p>
          <a:p>
            <a:pPr marL="171450" indent="-171450">
              <a:lnSpc>
                <a:spcPct val="90000"/>
              </a:lnSpc>
              <a:spcBef>
                <a:spcPts val="400"/>
              </a:spcBef>
              <a:buFont typeface="Arial" panose="020B0604020202020204" pitchFamily="34" charset="0"/>
              <a:buChar char="•"/>
            </a:pPr>
            <a:r>
              <a:rPr lang="it-IT" sz="1000" dirty="0"/>
              <a:t>req_type</a:t>
            </a:r>
          </a:p>
          <a:p>
            <a:pPr marL="171450" indent="-171450">
              <a:lnSpc>
                <a:spcPct val="90000"/>
              </a:lnSpc>
              <a:spcBef>
                <a:spcPts val="400"/>
              </a:spcBef>
              <a:buFont typeface="Arial" panose="020B0604020202020204" pitchFamily="34" charset="0"/>
              <a:buChar char="•"/>
            </a:pPr>
            <a:r>
              <a:rPr lang="it-IT" sz="1000" dirty="0"/>
              <a:t>rx/tx packets </a:t>
            </a:r>
          </a:p>
          <a:p>
            <a:pPr marL="171450" indent="-171450">
              <a:lnSpc>
                <a:spcPct val="90000"/>
              </a:lnSpc>
              <a:spcBef>
                <a:spcPts val="400"/>
              </a:spcBef>
              <a:buFont typeface="Arial" panose="020B0604020202020204" pitchFamily="34" charset="0"/>
              <a:buChar char="•"/>
            </a:pPr>
            <a:r>
              <a:rPr lang="en-GB" sz="1000" dirty="0" err="1"/>
              <a:t>rx</a:t>
            </a:r>
            <a:r>
              <a:rPr lang="en-GB" sz="1000" dirty="0"/>
              <a:t>/</a:t>
            </a:r>
            <a:r>
              <a:rPr lang="en-GB" sz="1000" dirty="0" err="1"/>
              <a:t>tx</a:t>
            </a:r>
            <a:r>
              <a:rPr lang="en-GB" sz="1000" dirty="0"/>
              <a:t> bytes</a:t>
            </a:r>
          </a:p>
          <a:p>
            <a:pPr marL="171450" indent="-171450">
              <a:lnSpc>
                <a:spcPct val="90000"/>
              </a:lnSpc>
              <a:spcBef>
                <a:spcPts val="400"/>
              </a:spcBef>
              <a:buFont typeface="Arial" panose="020B0604020202020204" pitchFamily="34" charset="0"/>
              <a:buChar char="•"/>
            </a:pPr>
            <a:r>
              <a:rPr lang="en-GB" sz="1000" dirty="0" err="1"/>
              <a:t>mal_time_total</a:t>
            </a:r>
            <a:r>
              <a:rPr lang="en-GB" sz="1000" dirty="0"/>
              <a:t>/min/max</a:t>
            </a:r>
          </a:p>
          <a:p>
            <a:pPr marL="171450" indent="-171450">
              <a:lnSpc>
                <a:spcPct val="90000"/>
              </a:lnSpc>
              <a:spcBef>
                <a:spcPts val="400"/>
              </a:spcBef>
              <a:buFont typeface="Arial" panose="020B0604020202020204" pitchFamily="34" charset="0"/>
              <a:buChar char="•"/>
            </a:pPr>
            <a:r>
              <a:rPr lang="en-GB" sz="1000" dirty="0" err="1"/>
              <a:t>msg_per_second</a:t>
            </a:r>
            <a:r>
              <a:rPr lang="en-GB" sz="1000" dirty="0"/>
              <a:t>/duplicates</a:t>
            </a:r>
          </a:p>
        </p:txBody>
      </p:sp>
      <p:pic>
        <p:nvPicPr>
          <p:cNvPr id="28" name="Graphic 27" descr="Badge 1 outline">
            <a:extLst>
              <a:ext uri="{FF2B5EF4-FFF2-40B4-BE49-F238E27FC236}">
                <a16:creationId xmlns:a16="http://schemas.microsoft.com/office/drawing/2014/main" id="{ED4E5D13-3B0E-453F-9B1E-8421A21E07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3025" y="4532405"/>
            <a:ext cx="302400" cy="302400"/>
          </a:xfrm>
          <a:prstGeom prst="rect">
            <a:avLst/>
          </a:prstGeom>
        </p:spPr>
      </p:pic>
      <p:pic>
        <p:nvPicPr>
          <p:cNvPr id="29" name="Graphic 28" descr="Badge outline">
            <a:extLst>
              <a:ext uri="{FF2B5EF4-FFF2-40B4-BE49-F238E27FC236}">
                <a16:creationId xmlns:a16="http://schemas.microsoft.com/office/drawing/2014/main" id="{3D5A418F-24C2-4577-9FA0-8322E3CA574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51724" y="4534237"/>
            <a:ext cx="302400" cy="302400"/>
          </a:xfrm>
          <a:prstGeom prst="rect">
            <a:avLst/>
          </a:prstGeom>
        </p:spPr>
      </p:pic>
      <p:cxnSp>
        <p:nvCxnSpPr>
          <p:cNvPr id="31" name="Straight Arrow Connector 30">
            <a:extLst>
              <a:ext uri="{FF2B5EF4-FFF2-40B4-BE49-F238E27FC236}">
                <a16:creationId xmlns:a16="http://schemas.microsoft.com/office/drawing/2014/main" id="{29510DD9-E129-46B6-8D0B-17C495E3E727}"/>
              </a:ext>
            </a:extLst>
          </p:cNvPr>
          <p:cNvCxnSpPr>
            <a:cxnSpLocks/>
          </p:cNvCxnSpPr>
          <p:nvPr/>
        </p:nvCxnSpPr>
        <p:spPr>
          <a:xfrm flipH="1" flipV="1">
            <a:off x="5354128" y="3914354"/>
            <a:ext cx="355134" cy="49064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1DABC9-BCDC-4D46-8B05-1D74036ABF9E}"/>
              </a:ext>
            </a:extLst>
          </p:cNvPr>
          <p:cNvCxnSpPr>
            <a:cxnSpLocks/>
          </p:cNvCxnSpPr>
          <p:nvPr/>
        </p:nvCxnSpPr>
        <p:spPr>
          <a:xfrm flipV="1">
            <a:off x="4753025" y="3916794"/>
            <a:ext cx="331645" cy="48959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83BF6D1-6AB7-4307-BC77-D2AB0F8E9C91}"/>
              </a:ext>
            </a:extLst>
          </p:cNvPr>
          <p:cNvSpPr txBox="1"/>
          <p:nvPr/>
        </p:nvSpPr>
        <p:spPr>
          <a:xfrm>
            <a:off x="5277691" y="1456666"/>
            <a:ext cx="1125233" cy="298057"/>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400" b="1" dirty="0">
                <a:solidFill>
                  <a:srgbClr val="FFFF00"/>
                </a:solidFill>
                <a:highlight>
                  <a:srgbClr val="000000"/>
                </a:highlight>
              </a:rPr>
              <a:t>CPU_BW</a:t>
            </a:r>
            <a:endParaRPr lang="en-GB" sz="1400" b="1" dirty="0" err="1">
              <a:solidFill>
                <a:srgbClr val="FFFF00"/>
              </a:solidFill>
              <a:highlight>
                <a:srgbClr val="000000"/>
              </a:highlight>
            </a:endParaRPr>
          </a:p>
        </p:txBody>
      </p:sp>
      <p:sp>
        <p:nvSpPr>
          <p:cNvPr id="55" name="TextBox 54">
            <a:extLst>
              <a:ext uri="{FF2B5EF4-FFF2-40B4-BE49-F238E27FC236}">
                <a16:creationId xmlns:a16="http://schemas.microsoft.com/office/drawing/2014/main" id="{C9C8A35B-0E92-451C-B56C-F7D99783B9BE}"/>
              </a:ext>
            </a:extLst>
          </p:cNvPr>
          <p:cNvSpPr txBox="1"/>
          <p:nvPr/>
        </p:nvSpPr>
        <p:spPr>
          <a:xfrm>
            <a:off x="3149245" y="6004475"/>
            <a:ext cx="4048664" cy="59467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200" dirty="0"/>
              <a:t>features and selected after exploration / analysis and with the help of correlation matrices.</a:t>
            </a:r>
            <a:endParaRPr lang="en-GB" sz="1200" dirty="0" err="1"/>
          </a:p>
        </p:txBody>
      </p:sp>
      <p:sp>
        <p:nvSpPr>
          <p:cNvPr id="56" name="TextBox 55">
            <a:extLst>
              <a:ext uri="{FF2B5EF4-FFF2-40B4-BE49-F238E27FC236}">
                <a16:creationId xmlns:a16="http://schemas.microsoft.com/office/drawing/2014/main" id="{02B14E1A-E14F-4422-A34A-B8D7BC695912}"/>
              </a:ext>
            </a:extLst>
          </p:cNvPr>
          <p:cNvSpPr txBox="1"/>
          <p:nvPr/>
        </p:nvSpPr>
        <p:spPr>
          <a:xfrm>
            <a:off x="10075671" y="4406387"/>
            <a:ext cx="2007061" cy="1241040"/>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the models make a prediction on the best </a:t>
            </a:r>
            <a:r>
              <a:rPr lang="en-US" b="1" dirty="0"/>
              <a:t>CPU</a:t>
            </a:r>
            <a:r>
              <a:rPr lang="en-US" dirty="0"/>
              <a:t> allocation within our system based on performance. </a:t>
            </a:r>
            <a:endParaRPr lang="en-GB" dirty="0" err="1"/>
          </a:p>
        </p:txBody>
      </p:sp>
      <p:sp>
        <p:nvSpPr>
          <p:cNvPr id="57" name="Rectangle 56">
            <a:extLst>
              <a:ext uri="{FF2B5EF4-FFF2-40B4-BE49-F238E27FC236}">
                <a16:creationId xmlns:a16="http://schemas.microsoft.com/office/drawing/2014/main" id="{728DDA45-F033-4EA2-90D3-BB355DF0189E}"/>
              </a:ext>
            </a:extLst>
          </p:cNvPr>
          <p:cNvSpPr/>
          <p:nvPr/>
        </p:nvSpPr>
        <p:spPr bwMode="ltGray">
          <a:xfrm>
            <a:off x="9977887" y="4200163"/>
            <a:ext cx="2081841" cy="163378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cxnSp>
        <p:nvCxnSpPr>
          <p:cNvPr id="59" name="Connector: Elbow 58">
            <a:extLst>
              <a:ext uri="{FF2B5EF4-FFF2-40B4-BE49-F238E27FC236}">
                <a16:creationId xmlns:a16="http://schemas.microsoft.com/office/drawing/2014/main" id="{D2229F3F-6BE7-4A29-B648-39C038F3F533}"/>
              </a:ext>
            </a:extLst>
          </p:cNvPr>
          <p:cNvCxnSpPr>
            <a:cxnSpLocks/>
          </p:cNvCxnSpPr>
          <p:nvPr/>
        </p:nvCxnSpPr>
        <p:spPr>
          <a:xfrm>
            <a:off x="10151309" y="2789305"/>
            <a:ext cx="936932" cy="1284840"/>
          </a:xfrm>
          <a:prstGeom prst="bentConnector2">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E07D61B-E6EE-459D-BCF0-1105DCFBE6FB}"/>
              </a:ext>
            </a:extLst>
          </p:cNvPr>
          <p:cNvSpPr txBox="1"/>
          <p:nvPr/>
        </p:nvSpPr>
        <p:spPr>
          <a:xfrm>
            <a:off x="5709262" y="1663310"/>
            <a:ext cx="262089" cy="26887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dirty="0"/>
              <a:t>=</a:t>
            </a:r>
            <a:endParaRPr lang="en-GB" dirty="0" err="1"/>
          </a:p>
        </p:txBody>
      </p:sp>
    </p:spTree>
    <p:extLst>
      <p:ext uri="{BB962C8B-B14F-4D97-AF65-F5344CB8AC3E}">
        <p14:creationId xmlns:p14="http://schemas.microsoft.com/office/powerpoint/2010/main" val="406273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4FD8FA-3648-4BE0-BE86-DA832501153D}"/>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732FFAB4-2E32-4F24-B6D3-5CAD549C61AE}"/>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59</a:t>
            </a:fld>
            <a:endParaRPr lang="en-US" dirty="0"/>
          </a:p>
        </p:txBody>
      </p:sp>
      <p:sp>
        <p:nvSpPr>
          <p:cNvPr id="5" name="Title 4">
            <a:extLst>
              <a:ext uri="{FF2B5EF4-FFF2-40B4-BE49-F238E27FC236}">
                <a16:creationId xmlns:a16="http://schemas.microsoft.com/office/drawing/2014/main" id="{56726BED-E006-4581-9316-240AC5AC292A}"/>
              </a:ext>
            </a:extLst>
          </p:cNvPr>
          <p:cNvSpPr>
            <a:spLocks noGrp="1"/>
          </p:cNvSpPr>
          <p:nvPr>
            <p:ph type="title"/>
          </p:nvPr>
        </p:nvSpPr>
        <p:spPr/>
        <p:txBody>
          <a:bodyPr/>
          <a:lstStyle/>
          <a:p>
            <a:r>
              <a:rPr lang="en-US" dirty="0"/>
              <a:t>4.3 – training dataset</a:t>
            </a:r>
            <a:endParaRPr lang="en-GB" dirty="0"/>
          </a:p>
        </p:txBody>
      </p:sp>
      <p:sp>
        <p:nvSpPr>
          <p:cNvPr id="9" name="TextBox 8">
            <a:extLst>
              <a:ext uri="{FF2B5EF4-FFF2-40B4-BE49-F238E27FC236}">
                <a16:creationId xmlns:a16="http://schemas.microsoft.com/office/drawing/2014/main" id="{5B64575B-0F1A-427B-A81E-A1A132EE7662}"/>
              </a:ext>
            </a:extLst>
          </p:cNvPr>
          <p:cNvSpPr txBox="1"/>
          <p:nvPr/>
        </p:nvSpPr>
        <p:spPr>
          <a:xfrm>
            <a:off x="97766" y="1456040"/>
            <a:ext cx="4012324" cy="57544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000" b="1" dirty="0"/>
              <a:t>Tools used for all the training part : </a:t>
            </a:r>
            <a:endParaRPr lang="en-GB" sz="2000" b="1" dirty="0" err="1"/>
          </a:p>
        </p:txBody>
      </p:sp>
      <p:sp>
        <p:nvSpPr>
          <p:cNvPr id="10" name="TextBox 9">
            <a:extLst>
              <a:ext uri="{FF2B5EF4-FFF2-40B4-BE49-F238E27FC236}">
                <a16:creationId xmlns:a16="http://schemas.microsoft.com/office/drawing/2014/main" id="{2F15C18E-E7E2-4388-B34C-8AE38B3C5900}"/>
              </a:ext>
            </a:extLst>
          </p:cNvPr>
          <p:cNvSpPr txBox="1"/>
          <p:nvPr/>
        </p:nvSpPr>
        <p:spPr>
          <a:xfrm>
            <a:off x="285743" y="1923874"/>
            <a:ext cx="11027585" cy="1074577"/>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dirty="0"/>
              <a:t>To use the regression and therefore the random forest and gradient boosting algorithms, I used the </a:t>
            </a:r>
            <a:r>
              <a:rPr lang="en-US" sz="1600" b="1" dirty="0"/>
              <a:t>Scikit-Learn</a:t>
            </a:r>
            <a:r>
              <a:rPr lang="en-US" sz="1600" dirty="0"/>
              <a:t> library which is able to help us implement all the machine learning techniques . </a:t>
            </a:r>
          </a:p>
          <a:p>
            <a:pPr marL="0" indent="0">
              <a:lnSpc>
                <a:spcPct val="90000"/>
              </a:lnSpc>
              <a:spcBef>
                <a:spcPts val="400"/>
              </a:spcBef>
              <a:buFont typeface="MetricHPE" panose="020B0503030202060203" pitchFamily="34" charset="0"/>
              <a:buNone/>
            </a:pPr>
            <a:r>
              <a:rPr lang="en-US" sz="1600" dirty="0"/>
              <a:t>The library contains both algorithms set in a certain way (with </a:t>
            </a:r>
            <a:r>
              <a:rPr lang="en-US" sz="1600" b="1" dirty="0"/>
              <a:t>default</a:t>
            </a:r>
            <a:r>
              <a:rPr lang="en-US" sz="1600" dirty="0"/>
              <a:t> parameters), I partially reproduced the experiments by modifying the parameters to my liking they can be called </a:t>
            </a:r>
            <a:r>
              <a:rPr lang="en-US" sz="1600" b="1" dirty="0"/>
              <a:t>tuned</a:t>
            </a:r>
            <a:r>
              <a:rPr lang="en-US" sz="1600" dirty="0"/>
              <a:t> parameters (obtaining similar results) . </a:t>
            </a:r>
            <a:r>
              <a:rPr lang="en-US" sz="1600" u="sng" dirty="0"/>
              <a:t>Thanks to it I was able to build the models.</a:t>
            </a:r>
            <a:endParaRPr lang="en-GB" sz="1600" u="sng" dirty="0" err="1"/>
          </a:p>
        </p:txBody>
      </p:sp>
      <p:pic>
        <p:nvPicPr>
          <p:cNvPr id="22530" name="Picture 2">
            <a:extLst>
              <a:ext uri="{FF2B5EF4-FFF2-40B4-BE49-F238E27FC236}">
                <a16:creationId xmlns:a16="http://schemas.microsoft.com/office/drawing/2014/main" id="{2387D6CB-6AFA-4A6B-9DE0-00C42DC985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61837" y="540516"/>
            <a:ext cx="1522176" cy="8193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421D865-05D4-4522-9362-AEC5F7FB0331}"/>
              </a:ext>
            </a:extLst>
          </p:cNvPr>
          <p:cNvSpPr txBox="1"/>
          <p:nvPr/>
        </p:nvSpPr>
        <p:spPr>
          <a:xfrm>
            <a:off x="285743" y="3025940"/>
            <a:ext cx="11906257" cy="3291544"/>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b="1" dirty="0" err="1"/>
              <a:t>n_estimators</a:t>
            </a:r>
            <a:r>
              <a:rPr lang="en-US" b="1" dirty="0"/>
              <a:t> </a:t>
            </a:r>
            <a:r>
              <a:rPr lang="en-US" dirty="0"/>
              <a:t>: </a:t>
            </a:r>
            <a:r>
              <a:rPr lang="en-US" b="1" dirty="0">
                <a:solidFill>
                  <a:srgbClr val="01A982"/>
                </a:solidFill>
              </a:rPr>
              <a:t>default </a:t>
            </a:r>
            <a:r>
              <a:rPr lang="en-US" dirty="0"/>
              <a:t>=100 / </a:t>
            </a:r>
            <a:r>
              <a:rPr lang="en-US" b="1" dirty="0">
                <a:solidFill>
                  <a:srgbClr val="7030A0"/>
                </a:solidFill>
              </a:rPr>
              <a:t>tuned</a:t>
            </a:r>
            <a:r>
              <a:rPr lang="en-US" dirty="0"/>
              <a:t> = 50-200   &lt;- used                                                                                                                                                        (</a:t>
            </a:r>
            <a:r>
              <a:rPr lang="en-US" sz="1400" u="sng" dirty="0"/>
              <a:t>Gradient Boost </a:t>
            </a:r>
            <a:r>
              <a:rPr lang="en-US" dirty="0"/>
              <a:t>: </a:t>
            </a:r>
            <a:r>
              <a:rPr lang="en-US" sz="1400" dirty="0"/>
              <a:t>The number of boosting stages to perform. Gradient boosting is fairly robust to over-fitting so a large number usually results in better performance                  </a:t>
            </a:r>
            <a:r>
              <a:rPr lang="en-US" sz="1400" dirty="0">
                <a:solidFill>
                  <a:schemeClr val="bg1"/>
                </a:solidFill>
              </a:rPr>
              <a:t>--</a:t>
            </a:r>
            <a:r>
              <a:rPr lang="en-US" sz="1400" u="sng" dirty="0"/>
              <a:t>Rand Forest </a:t>
            </a:r>
            <a:r>
              <a:rPr lang="en-US" sz="1400" dirty="0"/>
              <a:t>: The number of trees in the forest.</a:t>
            </a:r>
            <a:r>
              <a:rPr lang="en-US" dirty="0"/>
              <a:t>)</a:t>
            </a:r>
          </a:p>
          <a:p>
            <a:pPr>
              <a:lnSpc>
                <a:spcPct val="90000"/>
              </a:lnSpc>
              <a:spcBef>
                <a:spcPts val="400"/>
              </a:spcBef>
            </a:pPr>
            <a:endParaRPr lang="en-US" b="1" dirty="0"/>
          </a:p>
          <a:p>
            <a:pPr>
              <a:lnSpc>
                <a:spcPct val="90000"/>
              </a:lnSpc>
              <a:spcBef>
                <a:spcPts val="400"/>
              </a:spcBef>
            </a:pPr>
            <a:r>
              <a:rPr lang="en-US" b="1" dirty="0"/>
              <a:t>learning rate </a:t>
            </a:r>
            <a:r>
              <a:rPr lang="en-US" dirty="0"/>
              <a:t>: </a:t>
            </a:r>
            <a:r>
              <a:rPr lang="en-US" b="1" dirty="0">
                <a:solidFill>
                  <a:srgbClr val="01A982"/>
                </a:solidFill>
              </a:rPr>
              <a:t>default</a:t>
            </a:r>
            <a:r>
              <a:rPr lang="en-US" dirty="0"/>
              <a:t> = 0.1 / </a:t>
            </a:r>
            <a:r>
              <a:rPr lang="en-US" b="1" dirty="0">
                <a:solidFill>
                  <a:srgbClr val="7030A0"/>
                </a:solidFill>
              </a:rPr>
              <a:t>tuned</a:t>
            </a:r>
            <a:r>
              <a:rPr lang="en-US" dirty="0"/>
              <a:t> = 0.01 – 0.3 	&lt;- used							           </a:t>
            </a:r>
            <a:r>
              <a:rPr lang="en-US" sz="1400" dirty="0"/>
              <a:t>( </a:t>
            </a:r>
            <a:r>
              <a:rPr lang="en-US" sz="1400" u="sng" dirty="0"/>
              <a:t>Gradient Boost only </a:t>
            </a:r>
            <a:r>
              <a:rPr lang="en-US" sz="1400" dirty="0"/>
              <a:t>: One effective way to slow down learning in the gradient boosting model is to use a learning rate, also called shrinkage) </a:t>
            </a:r>
          </a:p>
          <a:p>
            <a:pPr marL="0" indent="0">
              <a:lnSpc>
                <a:spcPct val="90000"/>
              </a:lnSpc>
              <a:spcBef>
                <a:spcPts val="400"/>
              </a:spcBef>
              <a:buFont typeface="MetricHPE" panose="020B0503030202060203" pitchFamily="34" charset="0"/>
              <a:buNone/>
            </a:pPr>
            <a:endParaRPr lang="en-US" dirty="0"/>
          </a:p>
          <a:p>
            <a:pPr marL="0" indent="0">
              <a:lnSpc>
                <a:spcPct val="90000"/>
              </a:lnSpc>
              <a:spcBef>
                <a:spcPts val="400"/>
              </a:spcBef>
              <a:buFont typeface="MetricHPE" panose="020B0503030202060203" pitchFamily="34" charset="0"/>
              <a:buNone/>
            </a:pPr>
            <a:r>
              <a:rPr lang="en-US" b="1" dirty="0"/>
              <a:t>The rest are the default parameters for both algorithms :</a:t>
            </a:r>
          </a:p>
          <a:p>
            <a:pPr marL="285750" indent="-285750">
              <a:lnSpc>
                <a:spcPct val="90000"/>
              </a:lnSpc>
              <a:spcBef>
                <a:spcPts val="400"/>
              </a:spcBef>
              <a:buFont typeface="Arial" panose="020B0604020202020204" pitchFamily="34" charset="0"/>
              <a:buChar char="•"/>
            </a:pPr>
            <a:r>
              <a:rPr lang="en-US" dirty="0" err="1"/>
              <a:t>RandomForest</a:t>
            </a:r>
            <a:r>
              <a:rPr lang="en-US" dirty="0"/>
              <a:t> scikit-learn : </a:t>
            </a:r>
            <a:r>
              <a:rPr lang="en-US" dirty="0">
                <a:hlinkClick r:id="rId4"/>
              </a:rPr>
              <a:t>https://scikit-learn.org/stable/modules/generated/sklearn.ensemble.RandomForestRegressor.html</a:t>
            </a:r>
            <a:endParaRPr lang="en-US" dirty="0"/>
          </a:p>
          <a:p>
            <a:pPr marL="285750" indent="-285750">
              <a:lnSpc>
                <a:spcPct val="90000"/>
              </a:lnSpc>
              <a:spcBef>
                <a:spcPts val="400"/>
              </a:spcBef>
              <a:buFont typeface="Arial" panose="020B0604020202020204" pitchFamily="34" charset="0"/>
              <a:buChar char="•"/>
            </a:pPr>
            <a:r>
              <a:rPr lang="en-US" dirty="0"/>
              <a:t>Gradient Boosting scikit-learn : </a:t>
            </a:r>
            <a:r>
              <a:rPr lang="en-US" dirty="0">
                <a:hlinkClick r:id="rId5"/>
              </a:rPr>
              <a:t>https://scikit-learn.org/stable/modules/generated/sklearn.ensemble.GradientBoostingClassifier.html</a:t>
            </a:r>
            <a:r>
              <a:rPr lang="en-US" dirty="0"/>
              <a:t>  </a:t>
            </a:r>
          </a:p>
          <a:p>
            <a:pPr marL="0" indent="0">
              <a:lnSpc>
                <a:spcPct val="90000"/>
              </a:lnSpc>
              <a:spcBef>
                <a:spcPts val="400"/>
              </a:spcBef>
              <a:buFont typeface="MetricHPE" panose="020B0503030202060203" pitchFamily="34" charset="0"/>
              <a:buNone/>
            </a:pPr>
            <a:endParaRPr lang="en-GB" dirty="0" err="1"/>
          </a:p>
        </p:txBody>
      </p:sp>
      <p:sp>
        <p:nvSpPr>
          <p:cNvPr id="17" name="TextBox 16">
            <a:extLst>
              <a:ext uri="{FF2B5EF4-FFF2-40B4-BE49-F238E27FC236}">
                <a16:creationId xmlns:a16="http://schemas.microsoft.com/office/drawing/2014/main" id="{6BABB028-706F-412E-B8B7-680826D8EA16}"/>
              </a:ext>
            </a:extLst>
          </p:cNvPr>
          <p:cNvSpPr txBox="1"/>
          <p:nvPr/>
        </p:nvSpPr>
        <p:spPr>
          <a:xfrm>
            <a:off x="9460451" y="1266597"/>
            <a:ext cx="3271344" cy="378887"/>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GB" sz="1050" dirty="0">
                <a:hlinkClick r:id="rId6">
                  <a:extLst>
                    <a:ext uri="{A12FA001-AC4F-418D-AE19-62706E023703}">
                      <ahyp:hlinkClr xmlns:ahyp="http://schemas.microsoft.com/office/drawing/2018/hyperlinkcolor" val="tx"/>
                    </a:ext>
                  </a:extLst>
                </a:hlinkClick>
              </a:rPr>
              <a:t>(</a:t>
            </a:r>
            <a:r>
              <a:rPr lang="en-GB" sz="1050" u="sng" dirty="0">
                <a:solidFill>
                  <a:srgbClr val="01A982"/>
                </a:solidFill>
                <a:hlinkClick r:id="rId6">
                  <a:extLst>
                    <a:ext uri="{A12FA001-AC4F-418D-AE19-62706E023703}">
                      <ahyp:hlinkClr xmlns:ahyp="http://schemas.microsoft.com/office/drawing/2018/hyperlinkcolor" val="tx"/>
                    </a:ext>
                  </a:extLst>
                </a:hlinkClick>
              </a:rPr>
              <a:t> </a:t>
            </a:r>
            <a:r>
              <a:rPr lang="en-GB" sz="1050" dirty="0">
                <a:solidFill>
                  <a:srgbClr val="01A982"/>
                </a:solidFill>
                <a:hlinkClick r:id="rId6">
                  <a:extLst>
                    <a:ext uri="{A12FA001-AC4F-418D-AE19-62706E023703}">
                      <ahyp:hlinkClr xmlns:ahyp="http://schemas.microsoft.com/office/drawing/2018/hyperlinkcolor" val="tx"/>
                    </a:ext>
                  </a:extLst>
                </a:hlinkClick>
              </a:rPr>
              <a:t>https://scikit-learn.org/</a:t>
            </a:r>
            <a:r>
              <a:rPr lang="en-GB" sz="1050" dirty="0"/>
              <a:t> )</a:t>
            </a:r>
          </a:p>
        </p:txBody>
      </p:sp>
      <p:sp>
        <p:nvSpPr>
          <p:cNvPr id="4" name="TextBox 3">
            <a:extLst>
              <a:ext uri="{FF2B5EF4-FFF2-40B4-BE49-F238E27FC236}">
                <a16:creationId xmlns:a16="http://schemas.microsoft.com/office/drawing/2014/main" id="{93EE6DDD-88A8-4F0D-AC18-B0DC29C3886D}"/>
              </a:ext>
            </a:extLst>
          </p:cNvPr>
          <p:cNvSpPr txBox="1"/>
          <p:nvPr/>
        </p:nvSpPr>
        <p:spPr>
          <a:xfrm>
            <a:off x="218536" y="1071604"/>
            <a:ext cx="9816861" cy="523336"/>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u="sng" dirty="0"/>
              <a:t>I used this following data split: </a:t>
            </a:r>
            <a:r>
              <a:rPr lang="en-US" b="1" u="sng" dirty="0">
                <a:solidFill>
                  <a:srgbClr val="01A982"/>
                </a:solidFill>
              </a:rPr>
              <a:t>80% (16640 inputs) training</a:t>
            </a:r>
            <a:r>
              <a:rPr lang="en-US" u="sng" dirty="0"/>
              <a:t> set data, </a:t>
            </a:r>
            <a:r>
              <a:rPr lang="en-US" b="1" u="sng" dirty="0">
                <a:solidFill>
                  <a:schemeClr val="accent5"/>
                </a:solidFill>
              </a:rPr>
              <a:t>20% (4160 inputs) test</a:t>
            </a:r>
            <a:r>
              <a:rPr lang="en-US" u="sng" dirty="0"/>
              <a:t> set data. </a:t>
            </a:r>
          </a:p>
          <a:p>
            <a:pPr marL="0" indent="0" algn="ctr">
              <a:lnSpc>
                <a:spcPct val="90000"/>
              </a:lnSpc>
              <a:spcBef>
                <a:spcPts val="400"/>
              </a:spcBef>
              <a:buFont typeface="MetricHPE" panose="020B0503030202060203" pitchFamily="34" charset="0"/>
              <a:buNone/>
            </a:pPr>
            <a:r>
              <a:rPr lang="en-US" u="sng" dirty="0"/>
              <a:t>For all datasets </a:t>
            </a:r>
          </a:p>
        </p:txBody>
      </p:sp>
    </p:spTree>
    <p:extLst>
      <p:ext uri="{BB962C8B-B14F-4D97-AF65-F5344CB8AC3E}">
        <p14:creationId xmlns:p14="http://schemas.microsoft.com/office/powerpoint/2010/main" val="386473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1583C-A766-410B-ABDF-0ADA668AC459}"/>
              </a:ext>
            </a:extLst>
          </p:cNvPr>
          <p:cNvSpPr>
            <a:spLocks noGrp="1"/>
          </p:cNvSpPr>
          <p:nvPr>
            <p:ph type="title"/>
          </p:nvPr>
        </p:nvSpPr>
        <p:spPr>
          <a:xfrm>
            <a:off x="285743" y="391852"/>
            <a:ext cx="11498270" cy="401362"/>
          </a:xfrm>
        </p:spPr>
        <p:txBody>
          <a:bodyPr anchor="ctr">
            <a:noAutofit/>
          </a:bodyPr>
          <a:lstStyle/>
          <a:p>
            <a:r>
              <a:rPr lang="en-US" dirty="0"/>
              <a:t>1.3 - </a:t>
            </a:r>
            <a:r>
              <a:rPr lang="en-US" dirty="0" err="1"/>
              <a:t>nfv</a:t>
            </a:r>
            <a:r>
              <a:rPr lang="en-US" dirty="0"/>
              <a:t> system architecture</a:t>
            </a:r>
            <a:endParaRPr lang="en-GB" dirty="0"/>
          </a:p>
        </p:txBody>
      </p:sp>
      <p:sp>
        <p:nvSpPr>
          <p:cNvPr id="3" name="Slide Number Placeholder 2">
            <a:extLst>
              <a:ext uri="{FF2B5EF4-FFF2-40B4-BE49-F238E27FC236}">
                <a16:creationId xmlns:a16="http://schemas.microsoft.com/office/drawing/2014/main" id="{D1A6A962-063B-45D3-8307-73712CB64F78}"/>
              </a:ext>
            </a:extLst>
          </p:cNvPr>
          <p:cNvSpPr>
            <a:spLocks noGrp="1"/>
          </p:cNvSpPr>
          <p:nvPr>
            <p:ph type="sldNum" sz="quarter" idx="20"/>
          </p:nvPr>
        </p:nvSpPr>
        <p:spPr>
          <a:xfrm>
            <a:off x="11202856" y="6301811"/>
            <a:ext cx="684344" cy="365125"/>
          </a:xfrm>
        </p:spPr>
        <p:txBody>
          <a:bodyPr anchor="ctr">
            <a:normAutofit/>
          </a:bodyPr>
          <a:lstStyle/>
          <a:p>
            <a:pPr defTabSz="1088421">
              <a:spcAft>
                <a:spcPts val="600"/>
              </a:spcAft>
              <a:buFontTx/>
              <a:buBlip>
                <a:blip r:embed="rId2"/>
              </a:buBlip>
            </a:pPr>
            <a:fld id="{104FC826-72BB-4AF1-BA01-A94F7396A7DC}" type="slidenum">
              <a:rPr lang="en-US" smtClean="0"/>
              <a:pPr defTabSz="1088421">
                <a:spcAft>
                  <a:spcPts val="600"/>
                </a:spcAft>
                <a:buFontTx/>
                <a:buBlip>
                  <a:blip r:embed="rId2"/>
                </a:buBlip>
              </a:pPr>
              <a:t>6</a:t>
            </a:fld>
            <a:endParaRPr lang="en-US"/>
          </a:p>
        </p:txBody>
      </p:sp>
      <p:sp>
        <p:nvSpPr>
          <p:cNvPr id="2" name="Footer Placeholder 1">
            <a:extLst>
              <a:ext uri="{FF2B5EF4-FFF2-40B4-BE49-F238E27FC236}">
                <a16:creationId xmlns:a16="http://schemas.microsoft.com/office/drawing/2014/main" id="{423423A9-D7FB-4201-A2E7-35983115071B}"/>
              </a:ext>
            </a:extLst>
          </p:cNvPr>
          <p:cNvSpPr>
            <a:spLocks noGrp="1"/>
          </p:cNvSpPr>
          <p:nvPr>
            <p:ph type="ftr" sz="quarter" idx="19"/>
          </p:nvPr>
        </p:nvSpPr>
        <p:spPr>
          <a:xfrm>
            <a:off x="3721696" y="6123597"/>
            <a:ext cx="7481160" cy="411581"/>
          </a:xfrm>
        </p:spPr>
        <p:txBody>
          <a:bodyPr anchor="b">
            <a:normAutofit/>
          </a:bodyPr>
          <a:lstStyle/>
          <a:p>
            <a:pPr>
              <a:spcAft>
                <a:spcPts val="600"/>
              </a:spcAft>
            </a:pPr>
            <a:r>
              <a:rPr lang="en-US" dirty="0"/>
              <a:t>CONFIDENTIAL | AUTHORIZED</a:t>
            </a:r>
          </a:p>
        </p:txBody>
      </p:sp>
      <p:pic>
        <p:nvPicPr>
          <p:cNvPr id="1028" name="Picture 4" descr="NFV vs. VNF: What's the difference? - Industry Insights">
            <a:extLst>
              <a:ext uri="{FF2B5EF4-FFF2-40B4-BE49-F238E27FC236}">
                <a16:creationId xmlns:a16="http://schemas.microsoft.com/office/drawing/2014/main" id="{5B541073-58C2-40E9-AEB1-C1384400C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117" y="1496077"/>
            <a:ext cx="5531077" cy="36597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1AE086-7D11-4F7E-BA1B-2FB724B0F2E4}"/>
              </a:ext>
            </a:extLst>
          </p:cNvPr>
          <p:cNvSpPr txBox="1"/>
          <p:nvPr/>
        </p:nvSpPr>
        <p:spPr>
          <a:xfrm>
            <a:off x="253057" y="1208598"/>
            <a:ext cx="6089288" cy="478324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050" dirty="0"/>
              <a:t>A </a:t>
            </a:r>
            <a:r>
              <a:rPr lang="en-US" sz="1050" b="1" dirty="0"/>
              <a:t>Virtual Network Function </a:t>
            </a:r>
            <a:r>
              <a:rPr lang="en-US" sz="1050" dirty="0"/>
              <a:t>(</a:t>
            </a:r>
            <a:r>
              <a:rPr lang="en-US" sz="1050" b="1" dirty="0"/>
              <a:t>VNF</a:t>
            </a:r>
            <a:r>
              <a:rPr lang="en-US" sz="1050" dirty="0"/>
              <a:t>) is the basic block in NFV Architecture. It virtualized network function. e.g. when a router is virtualized, we call it Router VNF and when a base station is virtual we call it as base station VNF. </a:t>
            </a:r>
          </a:p>
          <a:p>
            <a:pPr marL="0" indent="0">
              <a:lnSpc>
                <a:spcPct val="90000"/>
              </a:lnSpc>
              <a:spcBef>
                <a:spcPts val="400"/>
              </a:spcBef>
              <a:buFont typeface="MetricHPE" panose="020B0503030202060203" pitchFamily="34" charset="0"/>
              <a:buNone/>
            </a:pPr>
            <a:endParaRPr lang="en-US" sz="1050" dirty="0"/>
          </a:p>
          <a:p>
            <a:pPr marL="0" indent="0">
              <a:lnSpc>
                <a:spcPct val="90000"/>
              </a:lnSpc>
              <a:spcBef>
                <a:spcPts val="400"/>
              </a:spcBef>
              <a:buFont typeface="MetricHPE" panose="020B0503030202060203" pitchFamily="34" charset="0"/>
              <a:buNone/>
            </a:pPr>
            <a:r>
              <a:rPr lang="en-US" sz="1050" b="1" dirty="0"/>
              <a:t>NFV Infrastructure (NFVI) </a:t>
            </a:r>
            <a:r>
              <a:rPr lang="en-US" sz="1050" dirty="0"/>
              <a:t>is the totality of hardware and software components which build up the environment in which VNFs are deployed, managed and executed. NFV infrastructure physically can span across several locations, the network provides connectivity between these locations to be part of NFV infrastructure.</a:t>
            </a:r>
          </a:p>
          <a:p>
            <a:pPr marL="0" indent="0">
              <a:lnSpc>
                <a:spcPct val="90000"/>
              </a:lnSpc>
              <a:spcBef>
                <a:spcPts val="400"/>
              </a:spcBef>
              <a:buFont typeface="MetricHPE" panose="020B0503030202060203" pitchFamily="34" charset="0"/>
              <a:buNone/>
            </a:pPr>
            <a:r>
              <a:rPr lang="en-US" sz="1050" dirty="0"/>
              <a:t>NFV Infrastructure includes following :</a:t>
            </a:r>
          </a:p>
          <a:p>
            <a:pPr marL="0" indent="0">
              <a:lnSpc>
                <a:spcPct val="90000"/>
              </a:lnSpc>
              <a:spcBef>
                <a:spcPts val="400"/>
              </a:spcBef>
              <a:buFont typeface="MetricHPE" panose="020B0503030202060203" pitchFamily="34" charset="0"/>
              <a:buNone/>
            </a:pPr>
            <a:r>
              <a:rPr lang="en-US" sz="1050" b="1" dirty="0"/>
              <a:t>- Virtual Resources</a:t>
            </a:r>
          </a:p>
          <a:p>
            <a:pPr>
              <a:lnSpc>
                <a:spcPct val="90000"/>
              </a:lnSpc>
              <a:spcBef>
                <a:spcPts val="400"/>
              </a:spcBef>
            </a:pPr>
            <a:r>
              <a:rPr lang="en-US" sz="1050" b="1" dirty="0"/>
              <a:t>- Virtualization Layer</a:t>
            </a:r>
          </a:p>
          <a:p>
            <a:pPr>
              <a:lnSpc>
                <a:spcPct val="90000"/>
              </a:lnSpc>
              <a:spcBef>
                <a:spcPts val="400"/>
              </a:spcBef>
            </a:pPr>
            <a:r>
              <a:rPr lang="en-US" sz="1050" b="1" dirty="0"/>
              <a:t>- Hardware Resources </a:t>
            </a:r>
          </a:p>
          <a:p>
            <a:pPr>
              <a:lnSpc>
                <a:spcPct val="90000"/>
              </a:lnSpc>
              <a:spcBef>
                <a:spcPts val="400"/>
              </a:spcBef>
            </a:pPr>
            <a:endParaRPr lang="en-US" sz="1050" b="1" dirty="0"/>
          </a:p>
          <a:p>
            <a:pPr>
              <a:lnSpc>
                <a:spcPct val="90000"/>
              </a:lnSpc>
              <a:spcBef>
                <a:spcPts val="400"/>
              </a:spcBef>
            </a:pPr>
            <a:r>
              <a:rPr lang="en-US" sz="1050" b="1" dirty="0"/>
              <a:t>Virtualization Layer </a:t>
            </a:r>
            <a:r>
              <a:rPr lang="en-US" sz="1050" dirty="0"/>
              <a:t>also known as a hypervisor, it abstracts the hardware resources and decouples the VNF software from the underlying hardware to ensure a hardware independent life cycle for VNFs. It is mainly responsible for following:</a:t>
            </a:r>
          </a:p>
          <a:p>
            <a:pPr>
              <a:lnSpc>
                <a:spcPct val="90000"/>
              </a:lnSpc>
              <a:spcBef>
                <a:spcPts val="400"/>
              </a:spcBef>
            </a:pPr>
            <a:r>
              <a:rPr lang="en-US" sz="1050" dirty="0"/>
              <a:t>- Abstracting and logically partitioning physical resources, commonly as hardware abstraction layer</a:t>
            </a:r>
          </a:p>
          <a:p>
            <a:pPr>
              <a:lnSpc>
                <a:spcPct val="90000"/>
              </a:lnSpc>
              <a:spcBef>
                <a:spcPts val="400"/>
              </a:spcBef>
            </a:pPr>
            <a:r>
              <a:rPr lang="en-US" sz="1050" dirty="0"/>
              <a:t>- Enabling the software to implement the VNF to use the underlying Virtualization Infrastructure</a:t>
            </a:r>
          </a:p>
          <a:p>
            <a:pPr>
              <a:lnSpc>
                <a:spcPct val="90000"/>
              </a:lnSpc>
              <a:spcBef>
                <a:spcPts val="400"/>
              </a:spcBef>
            </a:pPr>
            <a:r>
              <a:rPr lang="en-US" sz="1050" dirty="0"/>
              <a:t>- Providing the </a:t>
            </a:r>
            <a:r>
              <a:rPr lang="en-US" sz="1050" dirty="0" err="1"/>
              <a:t>virtualised</a:t>
            </a:r>
            <a:r>
              <a:rPr lang="en-US" sz="1050" dirty="0"/>
              <a:t> resources to VNF, so that latter can be executed</a:t>
            </a:r>
          </a:p>
          <a:p>
            <a:pPr>
              <a:lnSpc>
                <a:spcPct val="90000"/>
              </a:lnSpc>
              <a:spcBef>
                <a:spcPts val="400"/>
              </a:spcBef>
            </a:pPr>
            <a:r>
              <a:rPr lang="en-US" sz="1050" dirty="0"/>
              <a:t>The virtualization layer in middle ensures VNFs are decoupled from hardware resource and therefore software can be deployed on different physical resources.</a:t>
            </a:r>
          </a:p>
          <a:p>
            <a:pPr>
              <a:lnSpc>
                <a:spcPct val="90000"/>
              </a:lnSpc>
              <a:spcBef>
                <a:spcPts val="400"/>
              </a:spcBef>
            </a:pPr>
            <a:endParaRPr lang="en-US" sz="1050" dirty="0"/>
          </a:p>
          <a:p>
            <a:pPr>
              <a:lnSpc>
                <a:spcPct val="90000"/>
              </a:lnSpc>
              <a:spcBef>
                <a:spcPts val="400"/>
              </a:spcBef>
            </a:pPr>
            <a:r>
              <a:rPr lang="en-US" sz="1050" b="1" dirty="0"/>
              <a:t>Virtual Resources </a:t>
            </a:r>
            <a:r>
              <a:rPr lang="en-US" sz="1050" dirty="0"/>
              <a:t>virtualization layer abstracts the computing, storage, and network from hardware layer make available as Virtual Resources.</a:t>
            </a:r>
          </a:p>
          <a:p>
            <a:pPr>
              <a:lnSpc>
                <a:spcPct val="90000"/>
              </a:lnSpc>
              <a:spcBef>
                <a:spcPts val="400"/>
              </a:spcBef>
            </a:pPr>
            <a:endParaRPr lang="en-US" sz="1050" dirty="0"/>
          </a:p>
          <a:p>
            <a:pPr>
              <a:lnSpc>
                <a:spcPct val="90000"/>
              </a:lnSpc>
              <a:spcBef>
                <a:spcPts val="400"/>
              </a:spcBef>
            </a:pPr>
            <a:r>
              <a:rPr lang="en-US" sz="1050" b="1" dirty="0"/>
              <a:t>Hardware Resource </a:t>
            </a:r>
            <a:r>
              <a:rPr lang="en-US" sz="1050" dirty="0"/>
              <a:t>includes computing, storage and network the provides processing, storage and connectivity to VNFs through virtualization (hypervisor) layer. Computing and storage resources are commonly used in a </a:t>
            </a:r>
            <a:r>
              <a:rPr lang="en-US" sz="1050" dirty="0" err="1"/>
              <a:t>pool.The</a:t>
            </a:r>
            <a:r>
              <a:rPr lang="en-US" sz="1050" dirty="0"/>
              <a:t> network resource comprises of switching functions e.g. router, wired or wireless network.</a:t>
            </a:r>
          </a:p>
          <a:p>
            <a:pPr>
              <a:lnSpc>
                <a:spcPct val="90000"/>
              </a:lnSpc>
              <a:spcBef>
                <a:spcPts val="400"/>
              </a:spcBef>
            </a:pPr>
            <a:endParaRPr lang="en-US" sz="1050" dirty="0"/>
          </a:p>
          <a:p>
            <a:pPr>
              <a:lnSpc>
                <a:spcPct val="90000"/>
              </a:lnSpc>
              <a:spcBef>
                <a:spcPts val="400"/>
              </a:spcBef>
            </a:pPr>
            <a:r>
              <a:rPr lang="en-US" sz="1050" b="1" dirty="0"/>
              <a:t>Orchestrator</a:t>
            </a:r>
            <a:r>
              <a:rPr lang="en-US" sz="1050" dirty="0"/>
              <a:t> is in charge of the orchestration and management of NFV infrastructure and software resources and realizing network services</a:t>
            </a:r>
          </a:p>
        </p:txBody>
      </p:sp>
      <p:cxnSp>
        <p:nvCxnSpPr>
          <p:cNvPr id="8" name="Straight Arrow Connector 7">
            <a:extLst>
              <a:ext uri="{FF2B5EF4-FFF2-40B4-BE49-F238E27FC236}">
                <a16:creationId xmlns:a16="http://schemas.microsoft.com/office/drawing/2014/main" id="{22B90DDA-8496-4C27-8FAB-8731A7D76EC7}"/>
              </a:ext>
            </a:extLst>
          </p:cNvPr>
          <p:cNvCxnSpPr>
            <a:cxnSpLocks/>
          </p:cNvCxnSpPr>
          <p:nvPr/>
        </p:nvCxnSpPr>
        <p:spPr>
          <a:xfrm>
            <a:off x="7146752" y="2537217"/>
            <a:ext cx="0" cy="3543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E33732-33E9-4295-A4A7-292744C3ABB2}"/>
              </a:ext>
            </a:extLst>
          </p:cNvPr>
          <p:cNvCxnSpPr>
            <a:cxnSpLocks/>
          </p:cNvCxnSpPr>
          <p:nvPr/>
        </p:nvCxnSpPr>
        <p:spPr>
          <a:xfrm>
            <a:off x="7886223" y="2537217"/>
            <a:ext cx="0" cy="3543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BC6CB28-DF04-4C15-BE3B-0F2A95BA6B7D}"/>
              </a:ext>
            </a:extLst>
          </p:cNvPr>
          <p:cNvCxnSpPr>
            <a:cxnSpLocks/>
          </p:cNvCxnSpPr>
          <p:nvPr/>
        </p:nvCxnSpPr>
        <p:spPr>
          <a:xfrm>
            <a:off x="8690631" y="2522646"/>
            <a:ext cx="0" cy="3543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91C05F-072E-4087-9989-9EA90A7E92D8}"/>
              </a:ext>
            </a:extLst>
          </p:cNvPr>
          <p:cNvCxnSpPr>
            <a:cxnSpLocks/>
          </p:cNvCxnSpPr>
          <p:nvPr/>
        </p:nvCxnSpPr>
        <p:spPr>
          <a:xfrm>
            <a:off x="9453954" y="2522643"/>
            <a:ext cx="0" cy="3543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B0208D-B289-4018-9970-EF925915A91B}"/>
              </a:ext>
            </a:extLst>
          </p:cNvPr>
          <p:cNvCxnSpPr>
            <a:cxnSpLocks/>
          </p:cNvCxnSpPr>
          <p:nvPr/>
        </p:nvCxnSpPr>
        <p:spPr>
          <a:xfrm>
            <a:off x="10233184" y="2538542"/>
            <a:ext cx="0" cy="3543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4"/>
            <a:extLst>
              <a:ext uri="{FF2B5EF4-FFF2-40B4-BE49-F238E27FC236}">
                <a16:creationId xmlns:a16="http://schemas.microsoft.com/office/drawing/2014/main" id="{4481F3A0-08FD-4D2A-B732-ABC11E09F38B}"/>
              </a:ext>
            </a:extLst>
          </p:cNvPr>
          <p:cNvSpPr txBox="1"/>
          <p:nvPr/>
        </p:nvSpPr>
        <p:spPr>
          <a:xfrm>
            <a:off x="7043387" y="1260952"/>
            <a:ext cx="4843813" cy="206734"/>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000" u="sng" dirty="0">
                <a:hlinkClick r:id="rId5">
                  <a:extLst>
                    <a:ext uri="{A12FA001-AC4F-418D-AE19-62706E023703}">
                      <ahyp:hlinkClr xmlns:ahyp="http://schemas.microsoft.com/office/drawing/2018/hyperlinkcolor" val="tx"/>
                    </a:ext>
                  </a:extLst>
                </a:hlinkClick>
              </a:rPr>
              <a:t>(</a:t>
            </a:r>
            <a:r>
              <a:rPr lang="en-US" sz="1000" u="sng" dirty="0">
                <a:solidFill>
                  <a:srgbClr val="01A982"/>
                </a:solidFill>
                <a:hlinkClick r:id="rId5">
                  <a:extLst>
                    <a:ext uri="{A12FA001-AC4F-418D-AE19-62706E023703}">
                      <ahyp:hlinkClr xmlns:ahyp="http://schemas.microsoft.com/office/drawing/2018/hyperlinkcolor" val="tx"/>
                    </a:ext>
                  </a:extLst>
                </a:hlinkClick>
              </a:rPr>
              <a:t>https://www.thousandeyes.com/learning/glossary/vnf-virtual-network-functions</a:t>
            </a:r>
            <a:r>
              <a:rPr lang="en-US" sz="1000" u="sng" dirty="0"/>
              <a:t>)</a:t>
            </a:r>
          </a:p>
        </p:txBody>
      </p:sp>
    </p:spTree>
    <p:extLst>
      <p:ext uri="{BB962C8B-B14F-4D97-AF65-F5344CB8AC3E}">
        <p14:creationId xmlns:p14="http://schemas.microsoft.com/office/powerpoint/2010/main" val="360202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E603D0-4B43-4BDE-BD6F-CCEFE20947C6}"/>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6A17FC47-7161-4A5E-9576-35307B989320}"/>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60</a:t>
            </a:fld>
            <a:endParaRPr lang="en-US" dirty="0"/>
          </a:p>
        </p:txBody>
      </p:sp>
      <p:sp>
        <p:nvSpPr>
          <p:cNvPr id="5" name="Title 4">
            <a:extLst>
              <a:ext uri="{FF2B5EF4-FFF2-40B4-BE49-F238E27FC236}">
                <a16:creationId xmlns:a16="http://schemas.microsoft.com/office/drawing/2014/main" id="{536988F5-49F0-4C01-9E03-E6B724B3273C}"/>
              </a:ext>
            </a:extLst>
          </p:cNvPr>
          <p:cNvSpPr>
            <a:spLocks noGrp="1"/>
          </p:cNvSpPr>
          <p:nvPr>
            <p:ph type="title"/>
          </p:nvPr>
        </p:nvSpPr>
        <p:spPr/>
        <p:txBody>
          <a:bodyPr/>
          <a:lstStyle/>
          <a:p>
            <a:r>
              <a:rPr lang="en-US" dirty="0">
                <a:solidFill>
                  <a:srgbClr val="FF0000"/>
                </a:solidFill>
                <a:highlight>
                  <a:srgbClr val="000000"/>
                </a:highlight>
              </a:rPr>
              <a:t>Models studies -  important</a:t>
            </a:r>
            <a:r>
              <a:rPr lang="en-US" dirty="0">
                <a:highlight>
                  <a:srgbClr val="000000"/>
                </a:highlight>
              </a:rPr>
              <a:t> </a:t>
            </a:r>
            <a:r>
              <a:rPr lang="en-US" dirty="0">
                <a:solidFill>
                  <a:srgbClr val="FF0000"/>
                </a:solidFill>
                <a:highlight>
                  <a:srgbClr val="000000"/>
                </a:highlight>
              </a:rPr>
              <a:t>definitions for algorithms</a:t>
            </a:r>
            <a:endParaRPr lang="en-GB" dirty="0">
              <a:solidFill>
                <a:srgbClr val="FF0000"/>
              </a:solidFill>
              <a:highlight>
                <a:srgbClr val="000000"/>
              </a:highlight>
            </a:endParaRPr>
          </a:p>
        </p:txBody>
      </p:sp>
      <p:sp>
        <p:nvSpPr>
          <p:cNvPr id="6" name="TextBox 5">
            <a:extLst>
              <a:ext uri="{FF2B5EF4-FFF2-40B4-BE49-F238E27FC236}">
                <a16:creationId xmlns:a16="http://schemas.microsoft.com/office/drawing/2014/main" id="{035F56B5-6241-4D57-918F-46EA47BE7E67}"/>
              </a:ext>
            </a:extLst>
          </p:cNvPr>
          <p:cNvSpPr txBox="1"/>
          <p:nvPr/>
        </p:nvSpPr>
        <p:spPr>
          <a:xfrm>
            <a:off x="532557" y="3421809"/>
            <a:ext cx="11354643" cy="343619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dirty="0"/>
              <a:t>In the next slides we will often find the following terms related to the results that the algorithms will produce.</a:t>
            </a:r>
          </a:p>
          <a:p>
            <a:pPr marL="0" indent="0">
              <a:lnSpc>
                <a:spcPct val="90000"/>
              </a:lnSpc>
              <a:spcBef>
                <a:spcPts val="400"/>
              </a:spcBef>
              <a:buFont typeface="MetricHPE" panose="020B0503030202060203" pitchFamily="34" charset="0"/>
              <a:buNone/>
            </a:pPr>
            <a:r>
              <a:rPr lang="en-US" sz="1600" dirty="0"/>
              <a:t>I will take a closer look at the popular metrics for regression models and how to calculate them for your predictive modeling project :</a:t>
            </a:r>
          </a:p>
          <a:p>
            <a:pPr marL="0" indent="0">
              <a:lnSpc>
                <a:spcPct val="90000"/>
              </a:lnSpc>
              <a:spcBef>
                <a:spcPts val="400"/>
              </a:spcBef>
              <a:buFont typeface="MetricHPE" panose="020B0503030202060203" pitchFamily="34" charset="0"/>
              <a:buNone/>
            </a:pPr>
            <a:endParaRPr lang="en-US" sz="1600" dirty="0"/>
          </a:p>
          <a:p>
            <a:pPr marL="0" indent="0">
              <a:lnSpc>
                <a:spcPct val="90000"/>
              </a:lnSpc>
              <a:spcBef>
                <a:spcPts val="400"/>
              </a:spcBef>
              <a:buFont typeface="MetricHPE" panose="020B0503030202060203" pitchFamily="34" charset="0"/>
              <a:buNone/>
            </a:pPr>
            <a:r>
              <a:rPr lang="en-US" sz="1600" b="1" dirty="0"/>
              <a:t>Mean Squared Error (MSE) </a:t>
            </a:r>
            <a:r>
              <a:rPr lang="en-US" sz="1600" dirty="0"/>
              <a:t>: measures how close a regression line is to a set of data points. It is a risk function corresponding to the expected value of the squared error loss. Mean square error is calculated by taking the average, specifically the mean, of errors squared from data as it relates to a function. </a:t>
            </a:r>
            <a:r>
              <a:rPr lang="en-US" sz="1200" dirty="0"/>
              <a:t>(</a:t>
            </a:r>
            <a:r>
              <a:rPr lang="en-US" sz="1200" dirty="0">
                <a:hlinkClick r:id="rId3"/>
              </a:rPr>
              <a:t>https://en.wikipedia.org/wiki/Mean_squared_error</a:t>
            </a:r>
            <a:r>
              <a:rPr lang="en-US" sz="1200" dirty="0"/>
              <a:t>)</a:t>
            </a:r>
          </a:p>
          <a:p>
            <a:pPr marL="0" indent="0">
              <a:lnSpc>
                <a:spcPct val="90000"/>
              </a:lnSpc>
              <a:spcBef>
                <a:spcPts val="400"/>
              </a:spcBef>
              <a:buFont typeface="MetricHPE" panose="020B0503030202060203" pitchFamily="34" charset="0"/>
              <a:buNone/>
            </a:pPr>
            <a:endParaRPr lang="en-US" sz="1600" dirty="0"/>
          </a:p>
          <a:p>
            <a:pPr marL="0" indent="0">
              <a:lnSpc>
                <a:spcPct val="90000"/>
              </a:lnSpc>
              <a:spcBef>
                <a:spcPts val="400"/>
              </a:spcBef>
              <a:buFont typeface="MetricHPE" panose="020B0503030202060203" pitchFamily="34" charset="0"/>
              <a:buNone/>
            </a:pPr>
            <a:r>
              <a:rPr lang="en-US" sz="1600" b="1" dirty="0"/>
              <a:t>Mean Absolute Error (MAE) </a:t>
            </a:r>
            <a:r>
              <a:rPr lang="en-US" sz="1600" dirty="0"/>
              <a:t>: is a measure of errors between paired observations expressing the same phenomenon. Examples of Y versus X include comparisons of predicted versus observed, subsequent time versus initial time, and one technique of measurement versus an alternative technique of measurement. like RMSE, the units of the error score match the units of the target value that is being predicted. Unlike the RMSE, the changes in MAE are linear and therefore intuitive. </a:t>
            </a:r>
            <a:r>
              <a:rPr lang="en-US" sz="1200" dirty="0"/>
              <a:t>(</a:t>
            </a:r>
            <a:r>
              <a:rPr lang="en-US" sz="1200" dirty="0">
                <a:hlinkClick r:id="rId4"/>
              </a:rPr>
              <a:t>https://en.wikipedia.org/wiki/Mean_absolute_error</a:t>
            </a:r>
            <a:r>
              <a:rPr lang="en-US" sz="1200" dirty="0"/>
              <a:t>)</a:t>
            </a:r>
          </a:p>
          <a:p>
            <a:pPr marL="0" indent="0">
              <a:lnSpc>
                <a:spcPct val="90000"/>
              </a:lnSpc>
              <a:spcBef>
                <a:spcPts val="400"/>
              </a:spcBef>
              <a:buFont typeface="MetricHPE" panose="020B0503030202060203" pitchFamily="34" charset="0"/>
              <a:buNone/>
            </a:pPr>
            <a:endParaRPr lang="en-US" sz="1600" dirty="0"/>
          </a:p>
          <a:p>
            <a:pPr marL="0" indent="0">
              <a:lnSpc>
                <a:spcPct val="90000"/>
              </a:lnSpc>
              <a:spcBef>
                <a:spcPts val="400"/>
              </a:spcBef>
              <a:buFont typeface="MetricHPE" panose="020B0503030202060203" pitchFamily="34" charset="0"/>
              <a:buNone/>
            </a:pPr>
            <a:r>
              <a:rPr lang="en-US" sz="1600" b="1" dirty="0"/>
              <a:t>Root Mean Square Error (RMSE) </a:t>
            </a:r>
            <a:r>
              <a:rPr lang="en-US" sz="1600" dirty="0"/>
              <a:t>: is a standard way to measure the error of a model in predicting quantitative data, is a good estimator for the standard deviation of the distribution of our errors. is always non-negative, and a value of 0 (almost never achieved in practice) would indicate a perfect fit to the data. In general, a lower RMSE is better than a higher one. The RMSE gives a relatively high weight to large errors. This means the RMSE is most useful when large errors are particularly undesirable. </a:t>
            </a:r>
            <a:r>
              <a:rPr lang="en-US" sz="1200" dirty="0"/>
              <a:t>(</a:t>
            </a:r>
            <a:r>
              <a:rPr lang="en-US" sz="1200" dirty="0">
                <a:hlinkClick r:id="rId5"/>
              </a:rPr>
              <a:t>https://en.wikipedia.org/wiki/Root-mean-square_deviation</a:t>
            </a:r>
            <a:r>
              <a:rPr lang="en-US" sz="1200" dirty="0"/>
              <a:t>)</a:t>
            </a:r>
          </a:p>
          <a:p>
            <a:pPr marL="0" indent="0">
              <a:lnSpc>
                <a:spcPct val="90000"/>
              </a:lnSpc>
              <a:spcBef>
                <a:spcPts val="400"/>
              </a:spcBef>
              <a:buFont typeface="MetricHPE" panose="020B0503030202060203" pitchFamily="34" charset="0"/>
              <a:buNone/>
            </a:pPr>
            <a:endParaRPr lang="en-US" sz="1600" dirty="0"/>
          </a:p>
          <a:p>
            <a:pPr marL="0" indent="0">
              <a:lnSpc>
                <a:spcPct val="90000"/>
              </a:lnSpc>
              <a:spcBef>
                <a:spcPts val="400"/>
              </a:spcBef>
              <a:buFont typeface="MetricHPE" panose="020B0503030202060203" pitchFamily="34" charset="0"/>
              <a:buNone/>
            </a:pPr>
            <a:r>
              <a:rPr lang="en-US" sz="1600" b="1" dirty="0"/>
              <a:t>R2</a:t>
            </a:r>
            <a:r>
              <a:rPr lang="en-US" sz="1600" dirty="0"/>
              <a:t> : tells us how well our model is fitted to the data by comparing it to the average line of the dependent variable. If the score is closer to 1, then it indicates that our model performs well versus if the score is farther from 1, then it indicates that our model does not perform so well.</a:t>
            </a:r>
          </a:p>
          <a:p>
            <a:pPr marL="0" indent="0">
              <a:lnSpc>
                <a:spcPct val="90000"/>
              </a:lnSpc>
              <a:spcBef>
                <a:spcPts val="400"/>
              </a:spcBef>
              <a:buFont typeface="MetricHPE" panose="020B0503030202060203" pitchFamily="34" charset="0"/>
              <a:buNone/>
            </a:pPr>
            <a:r>
              <a:rPr lang="en-US" sz="1200" dirty="0"/>
              <a:t>(</a:t>
            </a:r>
            <a:r>
              <a:rPr lang="en-US" sz="1200" dirty="0">
                <a:hlinkClick r:id="rId6"/>
              </a:rPr>
              <a:t>https://en.wikipedia.org/wiki/Coefficient_of_determination</a:t>
            </a:r>
            <a:r>
              <a:rPr lang="en-US" sz="1200" dirty="0"/>
              <a:t>)</a:t>
            </a:r>
          </a:p>
          <a:p>
            <a:pPr marL="0" indent="0">
              <a:lnSpc>
                <a:spcPct val="90000"/>
              </a:lnSpc>
              <a:spcBef>
                <a:spcPts val="400"/>
              </a:spcBef>
              <a:buFont typeface="MetricHPE" panose="020B0503030202060203" pitchFamily="34" charset="0"/>
              <a:buNone/>
            </a:pPr>
            <a:endParaRPr lang="en-US" sz="2000" dirty="0"/>
          </a:p>
          <a:p>
            <a:pPr marL="0" indent="0">
              <a:lnSpc>
                <a:spcPct val="90000"/>
              </a:lnSpc>
              <a:spcBef>
                <a:spcPts val="400"/>
              </a:spcBef>
              <a:buFont typeface="MetricHPE" panose="020B0503030202060203" pitchFamily="34" charset="0"/>
              <a:buNone/>
            </a:pPr>
            <a:endParaRPr lang="en-US" sz="2000" dirty="0"/>
          </a:p>
          <a:p>
            <a:pPr marL="0" indent="0">
              <a:lnSpc>
                <a:spcPct val="90000"/>
              </a:lnSpc>
              <a:spcBef>
                <a:spcPts val="400"/>
              </a:spcBef>
              <a:buFont typeface="MetricHPE" panose="020B0503030202060203" pitchFamily="34" charset="0"/>
              <a:buNone/>
            </a:pPr>
            <a:endParaRPr lang="en-US" sz="2000" dirty="0"/>
          </a:p>
          <a:p>
            <a:pPr marL="0" indent="0">
              <a:lnSpc>
                <a:spcPct val="90000"/>
              </a:lnSpc>
              <a:spcBef>
                <a:spcPts val="400"/>
              </a:spcBef>
              <a:buFont typeface="MetricHPE" panose="020B0503030202060203" pitchFamily="34" charset="0"/>
              <a:buNone/>
            </a:pPr>
            <a:endParaRPr lang="en-US" sz="2000" dirty="0"/>
          </a:p>
          <a:p>
            <a:pPr marL="0" indent="0">
              <a:lnSpc>
                <a:spcPct val="90000"/>
              </a:lnSpc>
              <a:spcBef>
                <a:spcPts val="400"/>
              </a:spcBef>
              <a:buFont typeface="MetricHPE" panose="020B0503030202060203" pitchFamily="34" charset="0"/>
              <a:buNone/>
            </a:pPr>
            <a:endParaRPr lang="en-US" sz="2000" dirty="0"/>
          </a:p>
          <a:p>
            <a:pPr marL="0" indent="0">
              <a:lnSpc>
                <a:spcPct val="90000"/>
              </a:lnSpc>
              <a:spcBef>
                <a:spcPts val="400"/>
              </a:spcBef>
              <a:buFont typeface="MetricHPE" panose="020B0503030202060203" pitchFamily="34" charset="0"/>
              <a:buNone/>
            </a:pPr>
            <a:endParaRPr lang="en-US" sz="2000" dirty="0"/>
          </a:p>
          <a:p>
            <a:pPr marL="0" indent="0">
              <a:lnSpc>
                <a:spcPct val="90000"/>
              </a:lnSpc>
              <a:spcBef>
                <a:spcPts val="400"/>
              </a:spcBef>
              <a:buFont typeface="MetricHPE" panose="020B0503030202060203" pitchFamily="34" charset="0"/>
              <a:buNone/>
            </a:pPr>
            <a:endParaRPr lang="en-US" sz="2000" dirty="0"/>
          </a:p>
          <a:p>
            <a:pPr marL="0" indent="0">
              <a:lnSpc>
                <a:spcPct val="90000"/>
              </a:lnSpc>
              <a:spcBef>
                <a:spcPts val="400"/>
              </a:spcBef>
              <a:buFont typeface="MetricHPE" panose="020B0503030202060203" pitchFamily="34" charset="0"/>
              <a:buNone/>
            </a:pPr>
            <a:endParaRPr lang="en-US" sz="2000" dirty="0"/>
          </a:p>
          <a:p>
            <a:pPr marL="0" indent="0">
              <a:lnSpc>
                <a:spcPct val="90000"/>
              </a:lnSpc>
              <a:spcBef>
                <a:spcPts val="400"/>
              </a:spcBef>
              <a:buFont typeface="MetricHPE" panose="020B0503030202060203" pitchFamily="34" charset="0"/>
              <a:buNone/>
            </a:pPr>
            <a:endParaRPr lang="en-GB" sz="2000" dirty="0" err="1"/>
          </a:p>
        </p:txBody>
      </p:sp>
    </p:spTree>
    <p:extLst>
      <p:ext uri="{BB962C8B-B14F-4D97-AF65-F5344CB8AC3E}">
        <p14:creationId xmlns:p14="http://schemas.microsoft.com/office/powerpoint/2010/main" val="172812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93F22F-AB34-45BB-B156-6951DCA1DE6D}"/>
              </a:ext>
            </a:extLst>
          </p:cNvPr>
          <p:cNvSpPr>
            <a:spLocks noGrp="1"/>
          </p:cNvSpPr>
          <p:nvPr>
            <p:ph type="ftr" sz="quarter" idx="18"/>
          </p:nvPr>
        </p:nvSpPr>
        <p:spPr>
          <a:xfrm>
            <a:off x="3721696" y="6119494"/>
            <a:ext cx="7481160" cy="411581"/>
          </a:xfrm>
        </p:spPr>
        <p:txBody>
          <a:bodyPr/>
          <a:lstStyle/>
          <a:p>
            <a:r>
              <a:rPr lang="en-US" dirty="0"/>
              <a:t>CONFIDENTIAL | AUTHORIZED</a:t>
            </a:r>
          </a:p>
        </p:txBody>
      </p:sp>
      <p:sp>
        <p:nvSpPr>
          <p:cNvPr id="3" name="Slide Number Placeholder 2">
            <a:extLst>
              <a:ext uri="{FF2B5EF4-FFF2-40B4-BE49-F238E27FC236}">
                <a16:creationId xmlns:a16="http://schemas.microsoft.com/office/drawing/2014/main" id="{4B32F635-FCE7-4E2B-AF52-3C2FEE290375}"/>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61</a:t>
            </a:fld>
            <a:endParaRPr lang="en-US" dirty="0"/>
          </a:p>
        </p:txBody>
      </p:sp>
      <p:sp>
        <p:nvSpPr>
          <p:cNvPr id="5" name="Title 4">
            <a:extLst>
              <a:ext uri="{FF2B5EF4-FFF2-40B4-BE49-F238E27FC236}">
                <a16:creationId xmlns:a16="http://schemas.microsoft.com/office/drawing/2014/main" id="{07C45375-2986-4B43-B838-EF60AD26F02E}"/>
              </a:ext>
            </a:extLst>
          </p:cNvPr>
          <p:cNvSpPr>
            <a:spLocks noGrp="1"/>
          </p:cNvSpPr>
          <p:nvPr>
            <p:ph type="title"/>
          </p:nvPr>
        </p:nvSpPr>
        <p:spPr/>
        <p:txBody>
          <a:bodyPr/>
          <a:lstStyle/>
          <a:p>
            <a:r>
              <a:rPr lang="en-US" dirty="0"/>
              <a:t>4.4 - </a:t>
            </a:r>
            <a:r>
              <a:rPr lang="en-US" dirty="0">
                <a:solidFill>
                  <a:srgbClr val="00B050"/>
                </a:solidFill>
              </a:rPr>
              <a:t> NGINX</a:t>
            </a:r>
            <a:r>
              <a:rPr lang="en-US" dirty="0"/>
              <a:t> – REGRESSION results ( RANDOM FOREST – BOOSTING ) </a:t>
            </a:r>
            <a:endParaRPr lang="en-GB" dirty="0"/>
          </a:p>
        </p:txBody>
      </p:sp>
      <p:sp>
        <p:nvSpPr>
          <p:cNvPr id="6" name="TextBox 5">
            <a:extLst>
              <a:ext uri="{FF2B5EF4-FFF2-40B4-BE49-F238E27FC236}">
                <a16:creationId xmlns:a16="http://schemas.microsoft.com/office/drawing/2014/main" id="{1D49C3D8-22C4-478D-AA6A-D5886867ACFB}"/>
              </a:ext>
            </a:extLst>
          </p:cNvPr>
          <p:cNvSpPr txBox="1"/>
          <p:nvPr/>
        </p:nvSpPr>
        <p:spPr>
          <a:xfrm>
            <a:off x="849903" y="1303540"/>
            <a:ext cx="3951798" cy="170157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000" b="1" dirty="0"/>
              <a:t>RANDOM FOREST</a:t>
            </a:r>
          </a:p>
          <a:p>
            <a:pPr marL="0" indent="0" algn="ctr">
              <a:lnSpc>
                <a:spcPct val="90000"/>
              </a:lnSpc>
              <a:spcBef>
                <a:spcPts val="400"/>
              </a:spcBef>
              <a:buFont typeface="MetricHPE" panose="020B0503030202060203" pitchFamily="34" charset="0"/>
              <a:buNone/>
            </a:pPr>
            <a:endParaRPr lang="en-US" sz="1600" dirty="0"/>
          </a:p>
          <a:p>
            <a:pPr marL="0" indent="0">
              <a:lnSpc>
                <a:spcPct val="90000"/>
              </a:lnSpc>
              <a:spcBef>
                <a:spcPts val="400"/>
              </a:spcBef>
              <a:buFont typeface="MetricHPE" panose="020B0503030202060203" pitchFamily="34" charset="0"/>
              <a:buNone/>
            </a:pPr>
            <a:r>
              <a:rPr lang="en-US" sz="1600" b="1" dirty="0"/>
              <a:t>R2 = </a:t>
            </a:r>
            <a:r>
              <a:rPr lang="en-US" sz="1600" b="1" dirty="0">
                <a:solidFill>
                  <a:srgbClr val="FF0000"/>
                </a:solidFill>
                <a:latin typeface="Consolas" panose="020B0609020204030204" pitchFamily="49" charset="0"/>
              </a:rPr>
              <a:t>0.8174463900128831</a:t>
            </a:r>
          </a:p>
          <a:p>
            <a:pPr marL="0" indent="0">
              <a:lnSpc>
                <a:spcPct val="90000"/>
              </a:lnSpc>
              <a:spcBef>
                <a:spcPts val="400"/>
              </a:spcBef>
              <a:buFont typeface="MetricHPE" panose="020B0503030202060203" pitchFamily="34" charset="0"/>
              <a:buNone/>
            </a:pPr>
            <a:r>
              <a:rPr lang="en-US" sz="1600" b="1" dirty="0"/>
              <a:t>MSE =  </a:t>
            </a:r>
            <a:r>
              <a:rPr lang="en-US" sz="1600" b="1" dirty="0">
                <a:solidFill>
                  <a:srgbClr val="FF0000"/>
                </a:solidFill>
                <a:latin typeface="Consolas" panose="020B0609020204030204" pitchFamily="49" charset="0"/>
              </a:rPr>
              <a:t>0.015719862499999997</a:t>
            </a:r>
          </a:p>
          <a:p>
            <a:pPr marL="0" indent="0">
              <a:lnSpc>
                <a:spcPct val="90000"/>
              </a:lnSpc>
              <a:spcBef>
                <a:spcPts val="400"/>
              </a:spcBef>
              <a:buFont typeface="MetricHPE" panose="020B0503030202060203" pitchFamily="34" charset="0"/>
              <a:buNone/>
            </a:pPr>
            <a:r>
              <a:rPr lang="en-US" sz="1600" b="1" dirty="0"/>
              <a:t>MAE = </a:t>
            </a:r>
            <a:r>
              <a:rPr lang="en-US" sz="1600" b="1" dirty="0">
                <a:solidFill>
                  <a:srgbClr val="FF0000"/>
                </a:solidFill>
                <a:latin typeface="Consolas" panose="020B0609020204030204" pitchFamily="49" charset="0"/>
              </a:rPr>
              <a:t>0.05960625000000015</a:t>
            </a:r>
          </a:p>
          <a:p>
            <a:pPr marL="0" indent="0">
              <a:lnSpc>
                <a:spcPct val="90000"/>
              </a:lnSpc>
              <a:spcBef>
                <a:spcPts val="400"/>
              </a:spcBef>
              <a:buFont typeface="MetricHPE" panose="020B0503030202060203" pitchFamily="34" charset="0"/>
              <a:buNone/>
            </a:pPr>
            <a:r>
              <a:rPr lang="en-US" sz="1600" b="1" dirty="0"/>
              <a:t>RMSE = </a:t>
            </a:r>
            <a:r>
              <a:rPr lang="en-US" sz="1600" b="1" dirty="0">
                <a:solidFill>
                  <a:srgbClr val="FF0000"/>
                </a:solidFill>
                <a:latin typeface="Consolas" panose="020B0609020204030204" pitchFamily="49" charset="0"/>
              </a:rPr>
              <a:t>0.2226632865518287</a:t>
            </a:r>
            <a:endParaRPr lang="en-GB" sz="1600" b="1" dirty="0" err="1">
              <a:solidFill>
                <a:srgbClr val="FF0000"/>
              </a:solidFill>
              <a:latin typeface="Consolas" panose="020B0609020204030204" pitchFamily="49" charset="0"/>
            </a:endParaRPr>
          </a:p>
        </p:txBody>
      </p:sp>
      <p:sp>
        <p:nvSpPr>
          <p:cNvPr id="7" name="TextBox 6">
            <a:extLst>
              <a:ext uri="{FF2B5EF4-FFF2-40B4-BE49-F238E27FC236}">
                <a16:creationId xmlns:a16="http://schemas.microsoft.com/office/drawing/2014/main" id="{EE2FABC3-A397-4F71-A2EF-2B0ED1BB42D7}"/>
              </a:ext>
            </a:extLst>
          </p:cNvPr>
          <p:cNvSpPr txBox="1"/>
          <p:nvPr/>
        </p:nvSpPr>
        <p:spPr>
          <a:xfrm>
            <a:off x="8061922" y="1280066"/>
            <a:ext cx="3951798" cy="170157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000" b="1" dirty="0"/>
              <a:t>GRADIENT BOOSTING</a:t>
            </a:r>
          </a:p>
          <a:p>
            <a:pPr marL="0" indent="0" algn="ctr">
              <a:lnSpc>
                <a:spcPct val="90000"/>
              </a:lnSpc>
              <a:spcBef>
                <a:spcPts val="400"/>
              </a:spcBef>
              <a:buFont typeface="MetricHPE" panose="020B0503030202060203" pitchFamily="34" charset="0"/>
              <a:buNone/>
            </a:pPr>
            <a:endParaRPr lang="en-US" sz="1600" b="1" dirty="0"/>
          </a:p>
          <a:p>
            <a:pPr marL="0" indent="0">
              <a:lnSpc>
                <a:spcPct val="90000"/>
              </a:lnSpc>
              <a:spcBef>
                <a:spcPts val="400"/>
              </a:spcBef>
              <a:buFont typeface="MetricHPE" panose="020B0503030202060203" pitchFamily="34" charset="0"/>
              <a:buNone/>
            </a:pPr>
            <a:r>
              <a:rPr lang="en-US" sz="1600" b="1" dirty="0"/>
              <a:t>R2</a:t>
            </a:r>
            <a:r>
              <a:rPr lang="en-US" sz="1600" dirty="0"/>
              <a:t> = </a:t>
            </a:r>
            <a:r>
              <a:rPr lang="en-GB" sz="1600" b="1" i="0" dirty="0">
                <a:solidFill>
                  <a:srgbClr val="00B050"/>
                </a:solidFill>
                <a:effectLst/>
                <a:latin typeface="Consolas" panose="020B0609020204030204" pitchFamily="49" charset="0"/>
              </a:rPr>
              <a:t>0.8613539481926695</a:t>
            </a:r>
            <a:endParaRPr lang="en-US" sz="1600" b="1" dirty="0">
              <a:solidFill>
                <a:srgbClr val="00B050"/>
              </a:solidFill>
              <a:latin typeface="Consolas" panose="020B0609020204030204" pitchFamily="49" charset="0"/>
            </a:endParaRPr>
          </a:p>
          <a:p>
            <a:pPr marL="0" indent="0">
              <a:lnSpc>
                <a:spcPct val="90000"/>
              </a:lnSpc>
              <a:spcBef>
                <a:spcPts val="400"/>
              </a:spcBef>
              <a:buFont typeface="MetricHPE" panose="020B0503030202060203" pitchFamily="34" charset="0"/>
              <a:buNone/>
            </a:pPr>
            <a:r>
              <a:rPr lang="en-US" sz="1600" b="1" dirty="0"/>
              <a:t>MSE</a:t>
            </a:r>
            <a:r>
              <a:rPr lang="en-US" sz="1600" dirty="0"/>
              <a:t> =  </a:t>
            </a:r>
            <a:r>
              <a:rPr lang="en-US" sz="1600" b="1" dirty="0">
                <a:solidFill>
                  <a:srgbClr val="00B050"/>
                </a:solidFill>
                <a:latin typeface="Consolas" panose="020B0609020204030204" pitchFamily="49" charset="0"/>
              </a:rPr>
              <a:t>0.011938941501802794</a:t>
            </a:r>
          </a:p>
          <a:p>
            <a:pPr marL="0" indent="0">
              <a:lnSpc>
                <a:spcPct val="90000"/>
              </a:lnSpc>
              <a:spcBef>
                <a:spcPts val="400"/>
              </a:spcBef>
              <a:buFont typeface="MetricHPE" panose="020B0503030202060203" pitchFamily="34" charset="0"/>
              <a:buNone/>
            </a:pPr>
            <a:r>
              <a:rPr lang="en-US" sz="1600" b="1" dirty="0"/>
              <a:t>MAE</a:t>
            </a:r>
            <a:r>
              <a:rPr lang="en-US" sz="1600" dirty="0"/>
              <a:t> =  </a:t>
            </a:r>
            <a:r>
              <a:rPr lang="en-US" sz="1600" b="1" dirty="0">
                <a:solidFill>
                  <a:srgbClr val="00B050"/>
                </a:solidFill>
                <a:latin typeface="Consolas" panose="020B0609020204030204" pitchFamily="49" charset="0"/>
              </a:rPr>
              <a:t>0.058427320089897004</a:t>
            </a:r>
          </a:p>
          <a:p>
            <a:pPr marL="0" indent="0">
              <a:lnSpc>
                <a:spcPct val="90000"/>
              </a:lnSpc>
              <a:spcBef>
                <a:spcPts val="400"/>
              </a:spcBef>
              <a:buFont typeface="MetricHPE" panose="020B0503030202060203" pitchFamily="34" charset="0"/>
              <a:buNone/>
            </a:pPr>
            <a:r>
              <a:rPr lang="en-US" sz="1600" b="1" dirty="0"/>
              <a:t>RMSE</a:t>
            </a:r>
            <a:r>
              <a:rPr lang="en-US" sz="1600" dirty="0"/>
              <a:t> = </a:t>
            </a:r>
            <a:r>
              <a:rPr lang="en-US" sz="1600" b="1" dirty="0">
                <a:solidFill>
                  <a:srgbClr val="00B050"/>
                </a:solidFill>
                <a:latin typeface="Consolas" panose="020B0609020204030204" pitchFamily="49" charset="0"/>
              </a:rPr>
              <a:t>0.1892654634447811</a:t>
            </a:r>
            <a:endParaRPr lang="en-GB" sz="1600" b="1" dirty="0" err="1">
              <a:solidFill>
                <a:srgbClr val="00B050"/>
              </a:solidFill>
              <a:latin typeface="Consolas" panose="020B0609020204030204" pitchFamily="49" charset="0"/>
            </a:endParaRPr>
          </a:p>
        </p:txBody>
      </p:sp>
      <p:pic>
        <p:nvPicPr>
          <p:cNvPr id="15" name="Content Placeholder 9" descr="A green and white logo&#10;&#10;Description automatically generated with low confidence">
            <a:extLst>
              <a:ext uri="{FF2B5EF4-FFF2-40B4-BE49-F238E27FC236}">
                <a16:creationId xmlns:a16="http://schemas.microsoft.com/office/drawing/2014/main" id="{1FC28742-15E5-44F1-AE1D-7BB5BC02C01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5033134" y="1913183"/>
            <a:ext cx="2125732" cy="8520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E76F24-14AC-4203-A55E-82D04F87A43B}"/>
              </a:ext>
            </a:extLst>
          </p:cNvPr>
          <p:cNvSpPr txBox="1"/>
          <p:nvPr/>
        </p:nvSpPr>
        <p:spPr>
          <a:xfrm>
            <a:off x="764875" y="2937005"/>
            <a:ext cx="10736070" cy="1109932"/>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these are the results that I observed by applying the measures described in the previous slide to the data.</a:t>
            </a:r>
          </a:p>
        </p:txBody>
      </p:sp>
      <p:sp>
        <p:nvSpPr>
          <p:cNvPr id="12" name="TextBox 11">
            <a:extLst>
              <a:ext uri="{FF2B5EF4-FFF2-40B4-BE49-F238E27FC236}">
                <a16:creationId xmlns:a16="http://schemas.microsoft.com/office/drawing/2014/main" id="{B50A9F0C-7FAE-40E8-8D2D-951A034CAC0F}"/>
              </a:ext>
            </a:extLst>
          </p:cNvPr>
          <p:cNvSpPr txBox="1"/>
          <p:nvPr/>
        </p:nvSpPr>
        <p:spPr>
          <a:xfrm>
            <a:off x="988424" y="4141932"/>
            <a:ext cx="10092906" cy="1527434"/>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b="1" dirty="0"/>
              <a:t>NOTE : </a:t>
            </a:r>
            <a:r>
              <a:rPr lang="en-US" dirty="0"/>
              <a:t>from the results it seems to be the Gradient Boost, the most accurate and best (albeit slightly) algorithm. In fact, we can see how the R2 is higher than the Random Forest and the corresponding MSE, MAE and RMSE all have lower values ​​than the Random Forest . </a:t>
            </a:r>
          </a:p>
          <a:p>
            <a:pPr marL="0" indent="0" algn="ctr">
              <a:lnSpc>
                <a:spcPct val="90000"/>
              </a:lnSpc>
              <a:spcBef>
                <a:spcPts val="400"/>
              </a:spcBef>
              <a:buFont typeface="MetricHPE" panose="020B0503030202060203" pitchFamily="34" charset="0"/>
              <a:buNone/>
            </a:pPr>
            <a:r>
              <a:rPr lang="en-US" u="sng" dirty="0"/>
              <a:t>It is more useful and intuitive to make observations with the graphs about the results obtained, in the following slides we will see them in detail . </a:t>
            </a:r>
            <a:endParaRPr lang="en-GB" u="sng" dirty="0" err="1"/>
          </a:p>
        </p:txBody>
      </p:sp>
    </p:spTree>
    <p:extLst>
      <p:ext uri="{BB962C8B-B14F-4D97-AF65-F5344CB8AC3E}">
        <p14:creationId xmlns:p14="http://schemas.microsoft.com/office/powerpoint/2010/main" val="362220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D7822C-EBB2-4F8E-A0F8-180F65BC1D23}"/>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AFB5302C-9F1C-43D3-830D-1B81C9F445FA}"/>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62</a:t>
            </a:fld>
            <a:endParaRPr lang="en-US" dirty="0"/>
          </a:p>
        </p:txBody>
      </p:sp>
      <p:sp>
        <p:nvSpPr>
          <p:cNvPr id="5" name="Title 4">
            <a:extLst>
              <a:ext uri="{FF2B5EF4-FFF2-40B4-BE49-F238E27FC236}">
                <a16:creationId xmlns:a16="http://schemas.microsoft.com/office/drawing/2014/main" id="{4C28B826-EB3F-474B-8820-F175093E194C}"/>
              </a:ext>
            </a:extLst>
          </p:cNvPr>
          <p:cNvSpPr>
            <a:spLocks noGrp="1"/>
          </p:cNvSpPr>
          <p:nvPr>
            <p:ph type="title"/>
          </p:nvPr>
        </p:nvSpPr>
        <p:spPr/>
        <p:txBody>
          <a:bodyPr/>
          <a:lstStyle/>
          <a:p>
            <a:r>
              <a:rPr lang="en-US" dirty="0"/>
              <a:t>4.4 - </a:t>
            </a:r>
            <a:r>
              <a:rPr lang="en-US" dirty="0">
                <a:solidFill>
                  <a:srgbClr val="00B050"/>
                </a:solidFill>
              </a:rPr>
              <a:t> NGINX</a:t>
            </a:r>
            <a:r>
              <a:rPr lang="en-US" dirty="0"/>
              <a:t> – REGRESSION results ( RANDOM FOREST – BOOSTING ) (2)</a:t>
            </a:r>
            <a:endParaRPr lang="en-GB" dirty="0"/>
          </a:p>
        </p:txBody>
      </p:sp>
      <p:pic>
        <p:nvPicPr>
          <p:cNvPr id="6" name="Picture 5" descr="A picture containing text, screenshot, monitor, indoor&#10;&#10;Description automatically generated">
            <a:extLst>
              <a:ext uri="{FF2B5EF4-FFF2-40B4-BE49-F238E27FC236}">
                <a16:creationId xmlns:a16="http://schemas.microsoft.com/office/drawing/2014/main" id="{FD1ADDFD-5EBF-4021-905E-9FDEC3FD5496}"/>
              </a:ext>
            </a:extLst>
          </p:cNvPr>
          <p:cNvPicPr>
            <a:picLocks noChangeAspect="1"/>
          </p:cNvPicPr>
          <p:nvPr/>
        </p:nvPicPr>
        <p:blipFill rotWithShape="1">
          <a:blip r:embed="rId3">
            <a:extLst>
              <a:ext uri="{28A0092B-C50C-407E-A947-70E740481C1C}">
                <a14:useLocalDpi xmlns:a14="http://schemas.microsoft.com/office/drawing/2010/main" val="0"/>
              </a:ext>
            </a:extLst>
          </a:blip>
          <a:srcRect l="5755" t="33674" r="80189" b="25089"/>
          <a:stretch/>
        </p:blipFill>
        <p:spPr>
          <a:xfrm>
            <a:off x="796990" y="2477917"/>
            <a:ext cx="3786938" cy="3547899"/>
          </a:xfrm>
          <a:prstGeom prst="rect">
            <a:avLst/>
          </a:prstGeom>
        </p:spPr>
      </p:pic>
      <p:sp>
        <p:nvSpPr>
          <p:cNvPr id="7" name="TextBox 6">
            <a:extLst>
              <a:ext uri="{FF2B5EF4-FFF2-40B4-BE49-F238E27FC236}">
                <a16:creationId xmlns:a16="http://schemas.microsoft.com/office/drawing/2014/main" id="{304EEFE8-040B-4A00-ADE1-7ABC3CB80AA6}"/>
              </a:ext>
            </a:extLst>
          </p:cNvPr>
          <p:cNvSpPr txBox="1"/>
          <p:nvPr/>
        </p:nvSpPr>
        <p:spPr>
          <a:xfrm>
            <a:off x="794056" y="1039999"/>
            <a:ext cx="3996905" cy="110418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dirty="0"/>
              <a:t>To get an example/idea of ​​how the two algorithms work (and to have a comparison of the two) I generated this table:</a:t>
            </a:r>
            <a:endParaRPr lang="en-GB" sz="1600" dirty="0" err="1"/>
          </a:p>
        </p:txBody>
      </p:sp>
      <p:pic>
        <p:nvPicPr>
          <p:cNvPr id="8" name="Content Placeholder 9" descr="A green and white logo&#10;&#10;Description automatically generated with low confidence">
            <a:extLst>
              <a:ext uri="{FF2B5EF4-FFF2-40B4-BE49-F238E27FC236}">
                <a16:creationId xmlns:a16="http://schemas.microsoft.com/office/drawing/2014/main" id="{5DD93503-B472-4738-B311-96DD600F89B4}"/>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2227346" y="2020988"/>
            <a:ext cx="866659" cy="3473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F499EF-1E85-407D-8927-92CF13B4034C}"/>
              </a:ext>
            </a:extLst>
          </p:cNvPr>
          <p:cNvSpPr txBox="1"/>
          <p:nvPr/>
        </p:nvSpPr>
        <p:spPr>
          <a:xfrm>
            <a:off x="5612495" y="896735"/>
            <a:ext cx="6096000" cy="5539978"/>
          </a:xfrm>
          <a:prstGeom prst="rect">
            <a:avLst/>
          </a:prstGeom>
          <a:noFill/>
          <a:ln w="57150">
            <a:noFill/>
            <a:miter lim="800000"/>
          </a:ln>
        </p:spPr>
        <p:txBody>
          <a:bodyPr wrap="square">
            <a:spAutoFit/>
          </a:bodyPr>
          <a:lstStyle/>
          <a:p>
            <a:endParaRPr lang="en-US" dirty="0"/>
          </a:p>
          <a:p>
            <a:r>
              <a:rPr lang="en-US" sz="1600" dirty="0"/>
              <a:t>I randomly chose </a:t>
            </a:r>
            <a:r>
              <a:rPr lang="en-US" sz="1600" b="1" dirty="0"/>
              <a:t>20 experiments </a:t>
            </a:r>
            <a:r>
              <a:rPr lang="en-US" sz="1600" dirty="0"/>
              <a:t>from the datasets (you can see from the first column on the left which contains random numbers it means that I don’t take close experiment but in a random order)</a:t>
            </a:r>
          </a:p>
          <a:p>
            <a:endParaRPr lang="en-US" sz="1600" dirty="0"/>
          </a:p>
          <a:p>
            <a:endParaRPr lang="en-US" sz="1600" dirty="0"/>
          </a:p>
          <a:p>
            <a:pPr marL="285750" indent="-285750">
              <a:buFont typeface="Arial" panose="020B0604020202020204" pitchFamily="34" charset="0"/>
              <a:buChar char="•"/>
            </a:pPr>
            <a:r>
              <a:rPr lang="en-US" sz="1600" b="1" dirty="0"/>
              <a:t>ID experiment </a:t>
            </a:r>
            <a:r>
              <a:rPr lang="en-US" sz="1600" dirty="0"/>
              <a:t>:</a:t>
            </a:r>
            <a:r>
              <a:rPr lang="en-US" sz="1600" b="1" dirty="0"/>
              <a:t> </a:t>
            </a:r>
            <a:r>
              <a:rPr lang="en-US" sz="1600" dirty="0"/>
              <a:t>added this column to be clearer when talking about a specific experiment, just to simplify the visualization (also in the graph)</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 </a:t>
            </a:r>
            <a:r>
              <a:rPr lang="en-US" sz="1600" b="1" dirty="0"/>
              <a:t>CPU BW allocated </a:t>
            </a:r>
            <a:r>
              <a:rPr lang="en-US" sz="1600" dirty="0"/>
              <a:t>: column that tells us the value of the allocated CPU (CPU bandwidth)  that the dataset contains for the experiment in question</a:t>
            </a:r>
          </a:p>
          <a:p>
            <a:endParaRPr lang="en-US" sz="1600" dirty="0"/>
          </a:p>
          <a:p>
            <a:pPr marL="285750" indent="-285750">
              <a:buFont typeface="Arial" panose="020B0604020202020204" pitchFamily="34" charset="0"/>
              <a:buChar char="•"/>
            </a:pPr>
            <a:r>
              <a:rPr lang="en-US" sz="1600" b="1" dirty="0"/>
              <a:t>CPU BW Random Forest </a:t>
            </a:r>
            <a:r>
              <a:rPr lang="en-US" sz="1600" dirty="0"/>
              <a:t>: column that tells us the prediction of the allocable CPU (CPU bandwidth) obtained with the application of the Random Forest algorithm for the experiment in question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CPU BW Boosting </a:t>
            </a:r>
            <a:r>
              <a:rPr lang="en-US" sz="1600" dirty="0"/>
              <a:t>: column that tells us the prediction of the allocable CPU (CPU bandwidth) obtained with the application of the Gradient Boosting algorithm for the experiment in question</a:t>
            </a:r>
          </a:p>
          <a:p>
            <a:endParaRPr lang="en-US"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80882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FA65BC-021F-417B-9486-D3CC8C30E7C5}"/>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9484DB1D-A9C5-4AEE-9C84-165DE9C124DB}"/>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63</a:t>
            </a:fld>
            <a:endParaRPr lang="en-US" dirty="0"/>
          </a:p>
        </p:txBody>
      </p:sp>
      <p:sp>
        <p:nvSpPr>
          <p:cNvPr id="5" name="Title 4">
            <a:extLst>
              <a:ext uri="{FF2B5EF4-FFF2-40B4-BE49-F238E27FC236}">
                <a16:creationId xmlns:a16="http://schemas.microsoft.com/office/drawing/2014/main" id="{6AFD0B08-888B-4989-BCE8-EE44EF110EF2}"/>
              </a:ext>
            </a:extLst>
          </p:cNvPr>
          <p:cNvSpPr>
            <a:spLocks noGrp="1"/>
          </p:cNvSpPr>
          <p:nvPr>
            <p:ph type="title"/>
          </p:nvPr>
        </p:nvSpPr>
        <p:spPr/>
        <p:txBody>
          <a:bodyPr/>
          <a:lstStyle/>
          <a:p>
            <a:r>
              <a:rPr lang="en-US" dirty="0"/>
              <a:t>4.4 - </a:t>
            </a:r>
            <a:r>
              <a:rPr lang="en-US" dirty="0">
                <a:solidFill>
                  <a:srgbClr val="00B050"/>
                </a:solidFill>
              </a:rPr>
              <a:t> NGINX</a:t>
            </a:r>
            <a:r>
              <a:rPr lang="en-US" dirty="0"/>
              <a:t> – REGRESSION results ( RANDOM FOREST – BOOSTING ) (3)</a:t>
            </a:r>
            <a:endParaRPr lang="en-GB" dirty="0"/>
          </a:p>
        </p:txBody>
      </p:sp>
      <p:sp>
        <p:nvSpPr>
          <p:cNvPr id="6" name="TextBox 5">
            <a:extLst>
              <a:ext uri="{FF2B5EF4-FFF2-40B4-BE49-F238E27FC236}">
                <a16:creationId xmlns:a16="http://schemas.microsoft.com/office/drawing/2014/main" id="{613E2A3F-4FBB-48A2-9104-0DE535DB367A}"/>
              </a:ext>
            </a:extLst>
          </p:cNvPr>
          <p:cNvSpPr txBox="1"/>
          <p:nvPr/>
        </p:nvSpPr>
        <p:spPr>
          <a:xfrm>
            <a:off x="338403" y="906686"/>
            <a:ext cx="11392949" cy="85113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600" dirty="0"/>
              <a:t>The explanations of </a:t>
            </a:r>
            <a:r>
              <a:rPr lang="en-US" sz="1600" u="sng" dirty="0"/>
              <a:t>how the algorithms work</a:t>
            </a:r>
            <a:r>
              <a:rPr lang="en-US" sz="1600" dirty="0"/>
              <a:t> are explained on slides </a:t>
            </a:r>
            <a:r>
              <a:rPr lang="en-US" sz="1600" dirty="0">
                <a:hlinkClick r:id="rId3" action="ppaction://hlinksldjump"/>
              </a:rPr>
              <a:t>45</a:t>
            </a:r>
            <a:r>
              <a:rPr lang="en-US" sz="1600" dirty="0"/>
              <a:t> and </a:t>
            </a:r>
            <a:r>
              <a:rPr lang="en-US" sz="1600" dirty="0">
                <a:hlinkClick r:id="rId4" action="ppaction://hlinksldjump"/>
              </a:rPr>
              <a:t>46</a:t>
            </a:r>
            <a:r>
              <a:rPr lang="en-US" sz="1600" dirty="0"/>
              <a:t>. But in short it is important to understand this: the algorithms read the entire dataset and in this case try to understand the best CPU that can be allocated for the experiments through their calculations . </a:t>
            </a:r>
          </a:p>
        </p:txBody>
      </p:sp>
      <p:sp>
        <p:nvSpPr>
          <p:cNvPr id="11" name="TextBox 10">
            <a:extLst>
              <a:ext uri="{FF2B5EF4-FFF2-40B4-BE49-F238E27FC236}">
                <a16:creationId xmlns:a16="http://schemas.microsoft.com/office/drawing/2014/main" id="{82A62725-4139-4346-B662-3F89F39AE777}"/>
              </a:ext>
            </a:extLst>
          </p:cNvPr>
          <p:cNvSpPr txBox="1"/>
          <p:nvPr/>
        </p:nvSpPr>
        <p:spPr>
          <a:xfrm>
            <a:off x="6611698" y="2078079"/>
            <a:ext cx="5234733" cy="413492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400" dirty="0"/>
              <a:t>in </a:t>
            </a:r>
            <a:r>
              <a:rPr lang="en-US" sz="1400" b="1" dirty="0">
                <a:solidFill>
                  <a:srgbClr val="00B050"/>
                </a:solidFill>
              </a:rPr>
              <a:t>green</a:t>
            </a:r>
            <a:r>
              <a:rPr lang="en-US" sz="1400" dirty="0"/>
              <a:t> are the predictions relating to the Gradient Boost,</a:t>
            </a:r>
          </a:p>
          <a:p>
            <a:pPr marL="0" indent="0">
              <a:lnSpc>
                <a:spcPct val="90000"/>
              </a:lnSpc>
              <a:spcBef>
                <a:spcPts val="400"/>
              </a:spcBef>
              <a:buFont typeface="MetricHPE" panose="020B0503030202060203" pitchFamily="34" charset="0"/>
              <a:buNone/>
            </a:pPr>
            <a:r>
              <a:rPr lang="en-US" sz="1400" dirty="0"/>
              <a:t>in </a:t>
            </a:r>
            <a:r>
              <a:rPr lang="en-US" sz="1400" b="1" dirty="0">
                <a:solidFill>
                  <a:srgbClr val="0070C0"/>
                </a:solidFill>
              </a:rPr>
              <a:t>blue (triangle) </a:t>
            </a:r>
            <a:r>
              <a:rPr lang="en-US" sz="1400" dirty="0"/>
              <a:t>there are the predictions related to the Random Forest,</a:t>
            </a:r>
          </a:p>
          <a:p>
            <a:pPr marL="0" indent="0">
              <a:lnSpc>
                <a:spcPct val="90000"/>
              </a:lnSpc>
              <a:spcBef>
                <a:spcPts val="400"/>
              </a:spcBef>
              <a:buFont typeface="MetricHPE" panose="020B0503030202060203" pitchFamily="34" charset="0"/>
              <a:buNone/>
            </a:pPr>
            <a:r>
              <a:rPr lang="en-US" sz="1400" dirty="0"/>
              <a:t>in </a:t>
            </a:r>
            <a:r>
              <a:rPr lang="en-US" sz="1400" b="1" dirty="0">
                <a:solidFill>
                  <a:srgbClr val="FF0000"/>
                </a:solidFill>
              </a:rPr>
              <a:t>red </a:t>
            </a:r>
            <a:r>
              <a:rPr lang="en-US" sz="1400" dirty="0"/>
              <a:t>instead there is a prediction that indicates the average of the two previous algorithms applied (it could be the optimal prediction), </a:t>
            </a:r>
          </a:p>
          <a:p>
            <a:pPr marL="0" indent="0">
              <a:lnSpc>
                <a:spcPct val="90000"/>
              </a:lnSpc>
              <a:spcBef>
                <a:spcPts val="400"/>
              </a:spcBef>
              <a:buFont typeface="MetricHPE" panose="020B0503030202060203" pitchFamily="34" charset="0"/>
              <a:buNone/>
            </a:pPr>
            <a:r>
              <a:rPr lang="en-US" sz="1400" dirty="0"/>
              <a:t>the </a:t>
            </a:r>
            <a:r>
              <a:rPr lang="en-US" sz="1400" b="1" dirty="0">
                <a:solidFill>
                  <a:srgbClr val="0082C9"/>
                </a:solidFill>
              </a:rPr>
              <a:t>X</a:t>
            </a:r>
            <a:r>
              <a:rPr lang="en-US" sz="1400" dirty="0"/>
              <a:t> indicate the true values ​​of CPU </a:t>
            </a:r>
            <a:r>
              <a:rPr lang="en-US" sz="1400" dirty="0" err="1"/>
              <a:t>bw</a:t>
            </a:r>
            <a:r>
              <a:rPr lang="en-US" sz="1400" dirty="0"/>
              <a:t> that each experiment used.</a:t>
            </a:r>
          </a:p>
          <a:p>
            <a:pPr marL="0" indent="0">
              <a:lnSpc>
                <a:spcPct val="90000"/>
              </a:lnSpc>
              <a:spcBef>
                <a:spcPts val="400"/>
              </a:spcBef>
              <a:buFont typeface="MetricHPE" panose="020B0503030202060203" pitchFamily="34" charset="0"/>
              <a:buNone/>
            </a:pPr>
            <a:endParaRPr lang="en-US" sz="1400" dirty="0"/>
          </a:p>
          <a:p>
            <a:pPr marL="0" indent="0">
              <a:lnSpc>
                <a:spcPct val="90000"/>
              </a:lnSpc>
              <a:spcBef>
                <a:spcPts val="400"/>
              </a:spcBef>
              <a:buFont typeface="MetricHPE" panose="020B0503030202060203" pitchFamily="34" charset="0"/>
              <a:buNone/>
            </a:pPr>
            <a:r>
              <a:rPr lang="en-US" sz="1600" b="1" dirty="0"/>
              <a:t>How do you read the chart ? </a:t>
            </a:r>
          </a:p>
          <a:p>
            <a:pPr marL="0" indent="0">
              <a:lnSpc>
                <a:spcPct val="90000"/>
              </a:lnSpc>
              <a:spcBef>
                <a:spcPts val="400"/>
              </a:spcBef>
              <a:buFont typeface="MetricHPE" panose="020B0503030202060203" pitchFamily="34" charset="0"/>
              <a:buNone/>
            </a:pPr>
            <a:r>
              <a:rPr lang="en-US" sz="1400" u="sng" dirty="0"/>
              <a:t>Example</a:t>
            </a:r>
            <a:r>
              <a:rPr lang="en-US" sz="1400" dirty="0"/>
              <a:t> : for the experiment </a:t>
            </a:r>
            <a:r>
              <a:rPr lang="en-US" sz="1400" b="1" dirty="0"/>
              <a:t>3</a:t>
            </a:r>
            <a:r>
              <a:rPr lang="en-US" sz="1400" dirty="0"/>
              <a:t> the </a:t>
            </a:r>
            <a:r>
              <a:rPr lang="en-US" sz="1400" dirty="0" err="1"/>
              <a:t>cpu</a:t>
            </a:r>
            <a:r>
              <a:rPr lang="en-US" sz="1400" dirty="0"/>
              <a:t> </a:t>
            </a:r>
            <a:r>
              <a:rPr lang="en-US" sz="1400" dirty="0" err="1"/>
              <a:t>bw</a:t>
            </a:r>
            <a:r>
              <a:rPr lang="en-US" sz="1400" dirty="0"/>
              <a:t> used is 60% (0.6) , the prediction made by the </a:t>
            </a:r>
            <a:r>
              <a:rPr lang="en-US" sz="1400" b="1" dirty="0">
                <a:solidFill>
                  <a:srgbClr val="00B050"/>
                </a:solidFill>
              </a:rPr>
              <a:t>boosting</a:t>
            </a:r>
            <a:r>
              <a:rPr lang="en-US" sz="1400" dirty="0"/>
              <a:t> algorithm is very similar to the real allocation of CPU, while the </a:t>
            </a:r>
            <a:r>
              <a:rPr lang="en-US" sz="1400" b="1" dirty="0">
                <a:solidFill>
                  <a:srgbClr val="0070C0"/>
                </a:solidFill>
              </a:rPr>
              <a:t>random forest</a:t>
            </a:r>
            <a:r>
              <a:rPr lang="en-US" sz="1400" dirty="0"/>
              <a:t> advises us to allocate a maximum of 50% of </a:t>
            </a:r>
            <a:r>
              <a:rPr lang="en-US" sz="1400" dirty="0" err="1"/>
              <a:t>cpu</a:t>
            </a:r>
            <a:r>
              <a:rPr lang="en-US" sz="1400" dirty="0"/>
              <a:t> for the same experiment. </a:t>
            </a:r>
          </a:p>
          <a:p>
            <a:pPr marL="0" indent="0">
              <a:lnSpc>
                <a:spcPct val="90000"/>
              </a:lnSpc>
              <a:spcBef>
                <a:spcPts val="400"/>
              </a:spcBef>
              <a:buFont typeface="MetricHPE" panose="020B0503030202060203" pitchFamily="34" charset="0"/>
              <a:buNone/>
            </a:pPr>
            <a:endParaRPr lang="en-US" sz="1400" dirty="0"/>
          </a:p>
          <a:p>
            <a:pPr marL="0" indent="0">
              <a:lnSpc>
                <a:spcPct val="90000"/>
              </a:lnSpc>
              <a:spcBef>
                <a:spcPts val="400"/>
              </a:spcBef>
              <a:buFont typeface="MetricHPE" panose="020B0503030202060203" pitchFamily="34" charset="0"/>
              <a:buNone/>
            </a:pPr>
            <a:r>
              <a:rPr lang="en-US" sz="1400" u="sng" dirty="0"/>
              <a:t>in this case we could rely more on the Gradient Boosting regressor since it has the highest R2 values ​​and lower errors </a:t>
            </a:r>
            <a:r>
              <a:rPr lang="en-US" sz="1400" dirty="0"/>
              <a:t>(compared to Random Forest), but we could also rely on the Voting Regressor (in red) which is the average of the two algorithms. </a:t>
            </a:r>
          </a:p>
          <a:p>
            <a:pPr marL="0" indent="0">
              <a:lnSpc>
                <a:spcPct val="90000"/>
              </a:lnSpc>
              <a:spcBef>
                <a:spcPts val="400"/>
              </a:spcBef>
              <a:buFont typeface="MetricHPE" panose="020B0503030202060203" pitchFamily="34" charset="0"/>
              <a:buNone/>
            </a:pPr>
            <a:endParaRPr lang="en-US" sz="1000" dirty="0"/>
          </a:p>
          <a:p>
            <a:pPr marL="0" indent="0">
              <a:lnSpc>
                <a:spcPct val="90000"/>
              </a:lnSpc>
              <a:spcBef>
                <a:spcPts val="400"/>
              </a:spcBef>
              <a:buFont typeface="MetricHPE" panose="020B0503030202060203" pitchFamily="34" charset="0"/>
              <a:buNone/>
            </a:pPr>
            <a:r>
              <a:rPr lang="en-US" sz="1400" dirty="0"/>
              <a:t>it can be seen that the predictions of both in many cases are similar / equal to the values ​​actually used for the </a:t>
            </a:r>
            <a:r>
              <a:rPr lang="en-US" sz="1400" dirty="0" err="1"/>
              <a:t>cpu</a:t>
            </a:r>
            <a:r>
              <a:rPr lang="en-US" sz="1400" dirty="0"/>
              <a:t>. While when they do not match the Gradient Boost is closer to real use. </a:t>
            </a:r>
            <a:endParaRPr lang="en-GB" sz="1400" dirty="0"/>
          </a:p>
          <a:p>
            <a:pPr marL="0" indent="0">
              <a:lnSpc>
                <a:spcPct val="90000"/>
              </a:lnSpc>
              <a:spcBef>
                <a:spcPts val="400"/>
              </a:spcBef>
              <a:buFont typeface="MetricHPE" panose="020B0503030202060203" pitchFamily="34" charset="0"/>
              <a:buNone/>
            </a:pPr>
            <a:endParaRPr lang="en-GB" sz="1200" dirty="0" err="1"/>
          </a:p>
        </p:txBody>
      </p:sp>
      <p:sp>
        <p:nvSpPr>
          <p:cNvPr id="8" name="TextBox 7">
            <a:extLst>
              <a:ext uri="{FF2B5EF4-FFF2-40B4-BE49-F238E27FC236}">
                <a16:creationId xmlns:a16="http://schemas.microsoft.com/office/drawing/2014/main" id="{CF0E6DA4-83EA-4716-924B-D3799641775F}"/>
              </a:ext>
            </a:extLst>
          </p:cNvPr>
          <p:cNvSpPr txBox="1"/>
          <p:nvPr/>
        </p:nvSpPr>
        <p:spPr>
          <a:xfrm>
            <a:off x="1711252" y="6268797"/>
            <a:ext cx="4163683" cy="27212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200" b="1" dirty="0"/>
              <a:t>RANDOM EXPERIMENTS IDs</a:t>
            </a:r>
            <a:endParaRPr lang="en-GB" sz="1200" b="1" dirty="0" err="1"/>
          </a:p>
        </p:txBody>
      </p:sp>
      <p:pic>
        <p:nvPicPr>
          <p:cNvPr id="7" name="Picture 6">
            <a:extLst>
              <a:ext uri="{FF2B5EF4-FFF2-40B4-BE49-F238E27FC236}">
                <a16:creationId xmlns:a16="http://schemas.microsoft.com/office/drawing/2014/main" id="{FB706880-9CB8-48BD-88C5-11461FBF432C}"/>
              </a:ext>
            </a:extLst>
          </p:cNvPr>
          <p:cNvPicPr>
            <a:picLocks noChangeAspect="1"/>
          </p:cNvPicPr>
          <p:nvPr/>
        </p:nvPicPr>
        <p:blipFill>
          <a:blip r:embed="rId5"/>
          <a:stretch>
            <a:fillRect/>
          </a:stretch>
        </p:blipFill>
        <p:spPr>
          <a:xfrm>
            <a:off x="989144" y="1757825"/>
            <a:ext cx="5234733" cy="4611295"/>
          </a:xfrm>
          <a:prstGeom prst="rect">
            <a:avLst/>
          </a:prstGeom>
        </p:spPr>
      </p:pic>
      <p:sp>
        <p:nvSpPr>
          <p:cNvPr id="9" name="TextBox 8">
            <a:extLst>
              <a:ext uri="{FF2B5EF4-FFF2-40B4-BE49-F238E27FC236}">
                <a16:creationId xmlns:a16="http://schemas.microsoft.com/office/drawing/2014/main" id="{0721A328-1637-4C70-B4BF-1462EB2ABD57}"/>
              </a:ext>
            </a:extLst>
          </p:cNvPr>
          <p:cNvSpPr txBox="1"/>
          <p:nvPr/>
        </p:nvSpPr>
        <p:spPr>
          <a:xfrm>
            <a:off x="-126281" y="3810917"/>
            <a:ext cx="1421106" cy="669252"/>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200" b="1" dirty="0"/>
              <a:t>CPU</a:t>
            </a:r>
          </a:p>
          <a:p>
            <a:pPr marL="0" indent="0" algn="ctr">
              <a:lnSpc>
                <a:spcPct val="90000"/>
              </a:lnSpc>
              <a:spcBef>
                <a:spcPts val="400"/>
              </a:spcBef>
              <a:buFont typeface="MetricHPE" panose="020B0503030202060203" pitchFamily="34" charset="0"/>
              <a:buNone/>
            </a:pPr>
            <a:r>
              <a:rPr lang="it-IT" sz="1200" b="1" dirty="0"/>
              <a:t>BANDWIDTH</a:t>
            </a:r>
            <a:endParaRPr lang="en-GB" sz="1200" b="1" dirty="0" err="1"/>
          </a:p>
        </p:txBody>
      </p:sp>
    </p:spTree>
    <p:extLst>
      <p:ext uri="{BB962C8B-B14F-4D97-AF65-F5344CB8AC3E}">
        <p14:creationId xmlns:p14="http://schemas.microsoft.com/office/powerpoint/2010/main" val="220998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FE6887-D19A-418A-A8CC-0185115D77FC}"/>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4080A5C6-1184-4536-B3EA-2BA8D1BDFD1B}"/>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64</a:t>
            </a:fld>
            <a:endParaRPr lang="en-US" dirty="0"/>
          </a:p>
        </p:txBody>
      </p:sp>
      <p:sp>
        <p:nvSpPr>
          <p:cNvPr id="5" name="Title 4">
            <a:extLst>
              <a:ext uri="{FF2B5EF4-FFF2-40B4-BE49-F238E27FC236}">
                <a16:creationId xmlns:a16="http://schemas.microsoft.com/office/drawing/2014/main" id="{A4BEA8A4-E973-49BF-B467-8ACAD1BBB44A}"/>
              </a:ext>
            </a:extLst>
          </p:cNvPr>
          <p:cNvSpPr>
            <a:spLocks noGrp="1"/>
          </p:cNvSpPr>
          <p:nvPr>
            <p:ph type="title"/>
          </p:nvPr>
        </p:nvSpPr>
        <p:spPr/>
        <p:txBody>
          <a:bodyPr/>
          <a:lstStyle/>
          <a:p>
            <a:r>
              <a:rPr lang="en-US" dirty="0"/>
              <a:t>4.4 - </a:t>
            </a:r>
            <a:r>
              <a:rPr lang="en-US" dirty="0">
                <a:solidFill>
                  <a:srgbClr val="00B050"/>
                </a:solidFill>
              </a:rPr>
              <a:t> NGINX</a:t>
            </a:r>
            <a:r>
              <a:rPr lang="en-US" dirty="0"/>
              <a:t> – REGRESSION results ( RANDOM FOREST – BOOSTING ) (4)</a:t>
            </a:r>
            <a:endParaRPr lang="en-GB" dirty="0"/>
          </a:p>
        </p:txBody>
      </p:sp>
      <p:sp>
        <p:nvSpPr>
          <p:cNvPr id="6" name="TextBox 5">
            <a:extLst>
              <a:ext uri="{FF2B5EF4-FFF2-40B4-BE49-F238E27FC236}">
                <a16:creationId xmlns:a16="http://schemas.microsoft.com/office/drawing/2014/main" id="{751AFFAF-4A3F-4B88-BCEE-BDC3C3C87C11}"/>
              </a:ext>
            </a:extLst>
          </p:cNvPr>
          <p:cNvSpPr txBox="1"/>
          <p:nvPr/>
        </p:nvSpPr>
        <p:spPr>
          <a:xfrm>
            <a:off x="591207" y="884690"/>
            <a:ext cx="11295993" cy="898635"/>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The type of graph below is similar to the previous one, but in this case the experiments are divided according to their </a:t>
            </a:r>
            <a:r>
              <a:rPr lang="en-US" dirty="0" err="1"/>
              <a:t>troughpout</a:t>
            </a:r>
            <a:r>
              <a:rPr lang="en-US" dirty="0"/>
              <a:t> i.e. the amount of data transferred during a specific period of time </a:t>
            </a:r>
            <a:endParaRPr lang="en-GB" dirty="0" err="1"/>
          </a:p>
        </p:txBody>
      </p:sp>
      <p:pic>
        <p:nvPicPr>
          <p:cNvPr id="8" name="Picture 7">
            <a:extLst>
              <a:ext uri="{FF2B5EF4-FFF2-40B4-BE49-F238E27FC236}">
                <a16:creationId xmlns:a16="http://schemas.microsoft.com/office/drawing/2014/main" id="{026E568A-90C7-4A08-8045-62F47BD23D6F}"/>
              </a:ext>
            </a:extLst>
          </p:cNvPr>
          <p:cNvPicPr>
            <a:picLocks noChangeAspect="1"/>
          </p:cNvPicPr>
          <p:nvPr/>
        </p:nvPicPr>
        <p:blipFill>
          <a:blip r:embed="rId3"/>
          <a:stretch>
            <a:fillRect/>
          </a:stretch>
        </p:blipFill>
        <p:spPr>
          <a:xfrm>
            <a:off x="394607" y="1711407"/>
            <a:ext cx="6267450" cy="4489847"/>
          </a:xfrm>
          <a:prstGeom prst="rect">
            <a:avLst/>
          </a:prstGeom>
        </p:spPr>
      </p:pic>
      <p:sp>
        <p:nvSpPr>
          <p:cNvPr id="9" name="TextBox 8">
            <a:extLst>
              <a:ext uri="{FF2B5EF4-FFF2-40B4-BE49-F238E27FC236}">
                <a16:creationId xmlns:a16="http://schemas.microsoft.com/office/drawing/2014/main" id="{639B3618-71FD-43AB-9BDE-6F9B07D2AF25}"/>
              </a:ext>
            </a:extLst>
          </p:cNvPr>
          <p:cNvSpPr txBox="1"/>
          <p:nvPr/>
        </p:nvSpPr>
        <p:spPr>
          <a:xfrm>
            <a:off x="7185804" y="1888867"/>
            <a:ext cx="4291493" cy="413492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400" dirty="0"/>
              <a:t>in </a:t>
            </a:r>
            <a:r>
              <a:rPr lang="en-US" sz="1400" b="1" dirty="0">
                <a:solidFill>
                  <a:schemeClr val="accent5"/>
                </a:solidFill>
              </a:rPr>
              <a:t>orange</a:t>
            </a:r>
            <a:r>
              <a:rPr lang="en-US" sz="1400" dirty="0"/>
              <a:t> are the predictions relating to the Gradient Boost,</a:t>
            </a:r>
          </a:p>
          <a:p>
            <a:pPr marL="0" indent="0">
              <a:lnSpc>
                <a:spcPct val="90000"/>
              </a:lnSpc>
              <a:spcBef>
                <a:spcPts val="400"/>
              </a:spcBef>
              <a:buFont typeface="MetricHPE" panose="020B0503030202060203" pitchFamily="34" charset="0"/>
              <a:buNone/>
            </a:pPr>
            <a:r>
              <a:rPr lang="en-US" sz="1400" dirty="0"/>
              <a:t>in </a:t>
            </a:r>
            <a:r>
              <a:rPr lang="en-US" sz="1400" b="1" dirty="0">
                <a:solidFill>
                  <a:srgbClr val="0070C0"/>
                </a:solidFill>
              </a:rPr>
              <a:t>blue </a:t>
            </a:r>
            <a:r>
              <a:rPr lang="en-US" sz="1400" dirty="0"/>
              <a:t>there are the predictions related to the Random Forest,</a:t>
            </a:r>
          </a:p>
          <a:p>
            <a:pPr marL="0" indent="0">
              <a:lnSpc>
                <a:spcPct val="90000"/>
              </a:lnSpc>
              <a:spcBef>
                <a:spcPts val="400"/>
              </a:spcBef>
              <a:buFont typeface="MetricHPE" panose="020B0503030202060203" pitchFamily="34" charset="0"/>
              <a:buNone/>
            </a:pPr>
            <a:r>
              <a:rPr lang="en-US" sz="1400" dirty="0"/>
              <a:t>the </a:t>
            </a:r>
            <a:r>
              <a:rPr lang="en-US" sz="1400" b="1" dirty="0"/>
              <a:t>•</a:t>
            </a:r>
            <a:r>
              <a:rPr lang="en-US" sz="1400" dirty="0"/>
              <a:t> indicate the true values ​​of CPU </a:t>
            </a:r>
            <a:r>
              <a:rPr lang="en-US" sz="1400" dirty="0" err="1"/>
              <a:t>bw</a:t>
            </a:r>
            <a:r>
              <a:rPr lang="en-US" sz="1400" dirty="0"/>
              <a:t> that each experiment used.</a:t>
            </a:r>
          </a:p>
          <a:p>
            <a:pPr marL="0" indent="0">
              <a:lnSpc>
                <a:spcPct val="90000"/>
              </a:lnSpc>
              <a:spcBef>
                <a:spcPts val="400"/>
              </a:spcBef>
              <a:buFont typeface="MetricHPE" panose="020B0503030202060203" pitchFamily="34" charset="0"/>
              <a:buNone/>
            </a:pPr>
            <a:endParaRPr lang="en-US" sz="1400" dirty="0"/>
          </a:p>
          <a:p>
            <a:pPr marL="0" indent="0">
              <a:lnSpc>
                <a:spcPct val="90000"/>
              </a:lnSpc>
              <a:spcBef>
                <a:spcPts val="400"/>
              </a:spcBef>
              <a:buFont typeface="MetricHPE" panose="020B0503030202060203" pitchFamily="34" charset="0"/>
              <a:buNone/>
            </a:pPr>
            <a:r>
              <a:rPr lang="en-US" sz="1600" b="1" dirty="0"/>
              <a:t>How do you read the chart ? </a:t>
            </a:r>
          </a:p>
          <a:p>
            <a:pPr>
              <a:lnSpc>
                <a:spcPct val="90000"/>
              </a:lnSpc>
              <a:spcBef>
                <a:spcPts val="400"/>
              </a:spcBef>
            </a:pPr>
            <a:r>
              <a:rPr lang="en-US" sz="1400" u="sng" dirty="0"/>
              <a:t>Example</a:t>
            </a:r>
            <a:r>
              <a:rPr lang="en-US" sz="1400" dirty="0"/>
              <a:t> : now in the we have the Traffic Load expressed in Kbytes per second. X-axis</a:t>
            </a:r>
          </a:p>
          <a:p>
            <a:pPr marL="0" indent="0">
              <a:lnSpc>
                <a:spcPct val="90000"/>
              </a:lnSpc>
              <a:spcBef>
                <a:spcPts val="400"/>
              </a:spcBef>
              <a:buFont typeface="MetricHPE" panose="020B0503030202060203" pitchFamily="34" charset="0"/>
              <a:buNone/>
            </a:pPr>
            <a:r>
              <a:rPr lang="en-US" sz="1400" dirty="0"/>
              <a:t>In the range from </a:t>
            </a:r>
            <a:r>
              <a:rPr lang="en-US" sz="1400" b="1" dirty="0"/>
              <a:t>1100 to 1200</a:t>
            </a:r>
            <a:r>
              <a:rPr lang="en-US" sz="1400" dirty="0"/>
              <a:t> Bytes per second, 20% of the CPU </a:t>
            </a:r>
            <a:r>
              <a:rPr lang="en-US" sz="1400" dirty="0" err="1"/>
              <a:t>bandwith</a:t>
            </a:r>
            <a:r>
              <a:rPr lang="en-US" sz="1400" dirty="0"/>
              <a:t> is allocated in the experiments. Random forest confirms the prediction while gradient boosting recommends allocating more </a:t>
            </a:r>
            <a:r>
              <a:rPr lang="en-US" sz="1400" dirty="0" err="1"/>
              <a:t>cpu</a:t>
            </a:r>
            <a:r>
              <a:rPr lang="en-US" sz="1400" dirty="0"/>
              <a:t>.</a:t>
            </a:r>
          </a:p>
          <a:p>
            <a:pPr marL="0" indent="0">
              <a:lnSpc>
                <a:spcPct val="90000"/>
              </a:lnSpc>
              <a:spcBef>
                <a:spcPts val="400"/>
              </a:spcBef>
              <a:buFont typeface="MetricHPE" panose="020B0503030202060203" pitchFamily="34" charset="0"/>
              <a:buNone/>
            </a:pPr>
            <a:r>
              <a:rPr lang="en-US" sz="1400" dirty="0"/>
              <a:t>While in the range from </a:t>
            </a:r>
            <a:r>
              <a:rPr lang="en-US" sz="1400" b="1" dirty="0"/>
              <a:t>2200 to 2400 </a:t>
            </a:r>
            <a:r>
              <a:rPr lang="en-US" sz="1400" dirty="0"/>
              <a:t>there are conflicts, the two algorithms certainly recommend allocating more than 50% of the CPU, the gradient boost is the only one that recommends in some cases to allocate even 90%, while in general for the experiments in that range the CPU is allocated ranging from 40 to 100% . </a:t>
            </a:r>
          </a:p>
          <a:p>
            <a:pPr marL="0" indent="0">
              <a:lnSpc>
                <a:spcPct val="90000"/>
              </a:lnSpc>
              <a:spcBef>
                <a:spcPts val="400"/>
              </a:spcBef>
              <a:buFont typeface="MetricHPE" panose="020B0503030202060203" pitchFamily="34" charset="0"/>
              <a:buNone/>
            </a:pPr>
            <a:r>
              <a:rPr lang="en-US" sz="1400" dirty="0"/>
              <a:t>in general the algorithms follow the following logic: the more the traffic grows the more CPUs need to be allocated . </a:t>
            </a:r>
            <a:endParaRPr lang="en-GB" sz="1400" dirty="0" err="1"/>
          </a:p>
        </p:txBody>
      </p:sp>
    </p:spTree>
    <p:extLst>
      <p:ext uri="{BB962C8B-B14F-4D97-AF65-F5344CB8AC3E}">
        <p14:creationId xmlns:p14="http://schemas.microsoft.com/office/powerpoint/2010/main" val="98323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BA33CD-BA13-40E2-9FE4-B57C4303251C}"/>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07FD65F1-476B-4667-B966-DC6BBDBBE8FC}"/>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65</a:t>
            </a:fld>
            <a:endParaRPr lang="en-US" dirty="0"/>
          </a:p>
        </p:txBody>
      </p:sp>
      <p:sp>
        <p:nvSpPr>
          <p:cNvPr id="5" name="Title 4">
            <a:extLst>
              <a:ext uri="{FF2B5EF4-FFF2-40B4-BE49-F238E27FC236}">
                <a16:creationId xmlns:a16="http://schemas.microsoft.com/office/drawing/2014/main" id="{703A52BE-B57C-4566-AE50-2168187C962D}"/>
              </a:ext>
            </a:extLst>
          </p:cNvPr>
          <p:cNvSpPr>
            <a:spLocks noGrp="1"/>
          </p:cNvSpPr>
          <p:nvPr>
            <p:ph type="title"/>
          </p:nvPr>
        </p:nvSpPr>
        <p:spPr/>
        <p:txBody>
          <a:bodyPr/>
          <a:lstStyle/>
          <a:p>
            <a:r>
              <a:rPr lang="en-US" dirty="0"/>
              <a:t>4.4 - </a:t>
            </a:r>
            <a:r>
              <a:rPr lang="en-US" dirty="0">
                <a:solidFill>
                  <a:srgbClr val="00B050"/>
                </a:solidFill>
              </a:rPr>
              <a:t> NGINX</a:t>
            </a:r>
            <a:r>
              <a:rPr lang="en-US" dirty="0"/>
              <a:t> – REGRESSION results ( RANDOM FOREST – BOOSTING ) (5)</a:t>
            </a:r>
            <a:endParaRPr lang="en-GB" dirty="0"/>
          </a:p>
        </p:txBody>
      </p:sp>
      <p:sp>
        <p:nvSpPr>
          <p:cNvPr id="6" name="TextBox 5">
            <a:extLst>
              <a:ext uri="{FF2B5EF4-FFF2-40B4-BE49-F238E27FC236}">
                <a16:creationId xmlns:a16="http://schemas.microsoft.com/office/drawing/2014/main" id="{42266D73-F57A-477A-9CB9-C04497DF28F8}"/>
              </a:ext>
            </a:extLst>
          </p:cNvPr>
          <p:cNvSpPr txBox="1"/>
          <p:nvPr/>
        </p:nvSpPr>
        <p:spPr>
          <a:xfrm>
            <a:off x="687764" y="953914"/>
            <a:ext cx="11713779" cy="677917"/>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dirty="0"/>
              <a:t>In this slide we will analyze in more detail the </a:t>
            </a:r>
            <a:r>
              <a:rPr lang="en-US" sz="1600" b="1" dirty="0"/>
              <a:t>RMSE</a:t>
            </a:r>
            <a:r>
              <a:rPr lang="en-US" sz="1600" dirty="0"/>
              <a:t> error by comparing it, because it is one of the most used measures in this type of studies</a:t>
            </a:r>
            <a:endParaRPr lang="en-GB" sz="1600" dirty="0" err="1"/>
          </a:p>
        </p:txBody>
      </p:sp>
      <p:sp>
        <p:nvSpPr>
          <p:cNvPr id="7" name="TextBox 6">
            <a:extLst>
              <a:ext uri="{FF2B5EF4-FFF2-40B4-BE49-F238E27FC236}">
                <a16:creationId xmlns:a16="http://schemas.microsoft.com/office/drawing/2014/main" id="{A3766CFC-29EE-44F3-9314-8EB2EE8F8D0B}"/>
              </a:ext>
            </a:extLst>
          </p:cNvPr>
          <p:cNvSpPr txBox="1"/>
          <p:nvPr/>
        </p:nvSpPr>
        <p:spPr>
          <a:xfrm>
            <a:off x="536028" y="1631831"/>
            <a:ext cx="11091041" cy="1434562"/>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2200" b="1" dirty="0"/>
              <a:t>Why is Root Mean Square Error (RMSE) Important?</a:t>
            </a:r>
          </a:p>
          <a:p>
            <a:pPr marL="0" indent="0">
              <a:lnSpc>
                <a:spcPct val="90000"/>
              </a:lnSpc>
              <a:spcBef>
                <a:spcPts val="400"/>
              </a:spcBef>
              <a:buFont typeface="MetricHPE" panose="020B0503030202060203" pitchFamily="34" charset="0"/>
              <a:buNone/>
            </a:pPr>
            <a:endParaRPr lang="en-US" sz="700" b="1" dirty="0"/>
          </a:p>
          <a:p>
            <a:pPr marL="0" indent="0">
              <a:lnSpc>
                <a:spcPct val="90000"/>
              </a:lnSpc>
              <a:spcBef>
                <a:spcPts val="400"/>
              </a:spcBef>
              <a:buFont typeface="MetricHPE" panose="020B0503030202060203" pitchFamily="34" charset="0"/>
              <a:buNone/>
            </a:pPr>
            <a:r>
              <a:rPr lang="en-US" dirty="0"/>
              <a:t>In Machine Learning, it is extremely helpful to have a single number to judge a model’s performance, whether it be during training, cross-validation, or monitoring after deployment. Root Mean Square Error is one of the most widely used measures for this. It is a proper scoring rule that is intuitive to understand and compatible with some of the most common statistical assumptions.</a:t>
            </a:r>
            <a:endParaRPr lang="en-GB" dirty="0" err="1"/>
          </a:p>
        </p:txBody>
      </p:sp>
      <p:pic>
        <p:nvPicPr>
          <p:cNvPr id="8" name="Picture 7">
            <a:extLst>
              <a:ext uri="{FF2B5EF4-FFF2-40B4-BE49-F238E27FC236}">
                <a16:creationId xmlns:a16="http://schemas.microsoft.com/office/drawing/2014/main" id="{BA17DD61-3083-4F1A-9652-BBF92D3EA167}"/>
              </a:ext>
            </a:extLst>
          </p:cNvPr>
          <p:cNvPicPr>
            <a:picLocks noChangeAspect="1"/>
          </p:cNvPicPr>
          <p:nvPr/>
        </p:nvPicPr>
        <p:blipFill>
          <a:blip r:embed="rId3"/>
          <a:stretch>
            <a:fillRect/>
          </a:stretch>
        </p:blipFill>
        <p:spPr>
          <a:xfrm>
            <a:off x="773590" y="3250567"/>
            <a:ext cx="4633982" cy="2963254"/>
          </a:xfrm>
          <a:prstGeom prst="rect">
            <a:avLst/>
          </a:prstGeom>
        </p:spPr>
      </p:pic>
      <p:sp>
        <p:nvSpPr>
          <p:cNvPr id="12" name="Rectangle 11">
            <a:extLst>
              <a:ext uri="{FF2B5EF4-FFF2-40B4-BE49-F238E27FC236}">
                <a16:creationId xmlns:a16="http://schemas.microsoft.com/office/drawing/2014/main" id="{F309C878-BB84-4AB4-9786-8F4A2F2E0548}"/>
              </a:ext>
            </a:extLst>
          </p:cNvPr>
          <p:cNvSpPr/>
          <p:nvPr/>
        </p:nvSpPr>
        <p:spPr bwMode="ltGray">
          <a:xfrm>
            <a:off x="3452649" y="6190961"/>
            <a:ext cx="1150883" cy="45719"/>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sp>
        <p:nvSpPr>
          <p:cNvPr id="13" name="TextBox 12">
            <a:extLst>
              <a:ext uri="{FF2B5EF4-FFF2-40B4-BE49-F238E27FC236}">
                <a16:creationId xmlns:a16="http://schemas.microsoft.com/office/drawing/2014/main" id="{FE2C93D1-38DC-48C5-8973-74623A25EEEB}"/>
              </a:ext>
            </a:extLst>
          </p:cNvPr>
          <p:cNvSpPr txBox="1"/>
          <p:nvPr/>
        </p:nvSpPr>
        <p:spPr>
          <a:xfrm>
            <a:off x="5683469" y="3334407"/>
            <a:ext cx="5793828" cy="2610756"/>
          </a:xfrm>
          <a:prstGeom prst="rect">
            <a:avLst/>
          </a:prstGeom>
          <a:noFill/>
          <a:ln w="57150">
            <a:noFill/>
            <a:miter lim="800000"/>
          </a:ln>
        </p:spPr>
        <p:txBody>
          <a:bodyPr wrap="square" lIns="90000" tIns="90000" rIns="90000" bIns="90000" rtlCol="0" anchor="ctr" anchorCtr="0">
            <a:noAutofit/>
          </a:bodyPr>
          <a:lstStyle/>
          <a:p>
            <a:pPr>
              <a:lnSpc>
                <a:spcPct val="90000"/>
              </a:lnSpc>
              <a:spcBef>
                <a:spcPts val="400"/>
              </a:spcBef>
            </a:pPr>
            <a:r>
              <a:rPr lang="en-US" dirty="0"/>
              <a:t>as explained in the slide </a:t>
            </a:r>
            <a:r>
              <a:rPr lang="en-US" dirty="0">
                <a:hlinkClick r:id="rId4" action="ppaction://hlinksldjump"/>
              </a:rPr>
              <a:t>51</a:t>
            </a:r>
            <a:r>
              <a:rPr lang="en-US" dirty="0"/>
              <a:t> In all experiments we have two types of hyperparameters on which the results are based , the </a:t>
            </a:r>
            <a:r>
              <a:rPr lang="en-US" b="1" dirty="0"/>
              <a:t>Default</a:t>
            </a:r>
            <a:r>
              <a:rPr lang="en-US" dirty="0"/>
              <a:t> and the </a:t>
            </a:r>
            <a:r>
              <a:rPr lang="en-US" b="1" dirty="0"/>
              <a:t>Tuned</a:t>
            </a:r>
            <a:r>
              <a:rPr lang="en-US" dirty="0"/>
              <a:t> </a:t>
            </a:r>
            <a:r>
              <a:rPr lang="en-US" dirty="0" err="1"/>
              <a:t>hyperp</a:t>
            </a:r>
            <a:r>
              <a:rPr lang="en-US" dirty="0"/>
              <a:t>. that in my opinion are optimal in this case I modified this parameter :                                                      • </a:t>
            </a:r>
            <a:r>
              <a:rPr lang="en-US" b="1" dirty="0" err="1"/>
              <a:t>n_estimator</a:t>
            </a:r>
            <a:r>
              <a:rPr lang="en-US" b="1" dirty="0"/>
              <a:t> </a:t>
            </a:r>
            <a:r>
              <a:rPr lang="en-US" dirty="0"/>
              <a:t>: 50 – 200 default is 100 </a:t>
            </a:r>
          </a:p>
          <a:p>
            <a:pPr>
              <a:lnSpc>
                <a:spcPct val="90000"/>
              </a:lnSpc>
              <a:spcBef>
                <a:spcPts val="400"/>
              </a:spcBef>
            </a:pPr>
            <a:r>
              <a:rPr lang="en-US" dirty="0"/>
              <a:t>• </a:t>
            </a:r>
            <a:r>
              <a:rPr lang="en-US" b="1" dirty="0" err="1"/>
              <a:t>learning_rate</a:t>
            </a:r>
            <a:r>
              <a:rPr lang="en-US" b="1" dirty="0"/>
              <a:t> </a:t>
            </a:r>
            <a:r>
              <a:rPr lang="en-US" dirty="0"/>
              <a:t>: 0.01 - 0.3   default is 0.1</a:t>
            </a:r>
          </a:p>
          <a:p>
            <a:pPr>
              <a:lnSpc>
                <a:spcPct val="90000"/>
              </a:lnSpc>
              <a:spcBef>
                <a:spcPts val="400"/>
              </a:spcBef>
            </a:pPr>
            <a:r>
              <a:rPr lang="en-US" dirty="0"/>
              <a:t>I also generated RMSE values ​​of other algorithms (which I have not deepened) but I did it only to have a comparison. And from what you can see Random Forest and Boosting (above all) have the lowest RMSE</a:t>
            </a:r>
            <a:endParaRPr lang="en-GB" dirty="0" err="1"/>
          </a:p>
        </p:txBody>
      </p:sp>
    </p:spTree>
    <p:extLst>
      <p:ext uri="{BB962C8B-B14F-4D97-AF65-F5344CB8AC3E}">
        <p14:creationId xmlns:p14="http://schemas.microsoft.com/office/powerpoint/2010/main" val="56741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991077F-2FE3-481C-BD4F-8748FD01626B}"/>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0BBCAE49-7E98-4AB5-9344-333A423038BA}"/>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66</a:t>
            </a:fld>
            <a:endParaRPr lang="en-US" dirty="0"/>
          </a:p>
        </p:txBody>
      </p:sp>
      <p:sp>
        <p:nvSpPr>
          <p:cNvPr id="5" name="Title 4">
            <a:extLst>
              <a:ext uri="{FF2B5EF4-FFF2-40B4-BE49-F238E27FC236}">
                <a16:creationId xmlns:a16="http://schemas.microsoft.com/office/drawing/2014/main" id="{FA697226-5C0C-4BF4-98C2-BDE98A6C7C60}"/>
              </a:ext>
            </a:extLst>
          </p:cNvPr>
          <p:cNvSpPr>
            <a:spLocks noGrp="1"/>
          </p:cNvSpPr>
          <p:nvPr>
            <p:ph type="title"/>
          </p:nvPr>
        </p:nvSpPr>
        <p:spPr/>
        <p:txBody>
          <a:bodyPr/>
          <a:lstStyle/>
          <a:p>
            <a:r>
              <a:rPr lang="en-US" dirty="0"/>
              <a:t>4.4 -</a:t>
            </a:r>
            <a:r>
              <a:rPr lang="en-US" dirty="0">
                <a:solidFill>
                  <a:srgbClr val="00B0F0"/>
                </a:solidFill>
              </a:rPr>
              <a:t> HAPROXY</a:t>
            </a:r>
            <a:r>
              <a:rPr lang="en-US" dirty="0"/>
              <a:t> – REGRESSION results ( RANDOM FOREST – BOOSTING ) </a:t>
            </a:r>
            <a:endParaRPr lang="en-GB" dirty="0"/>
          </a:p>
        </p:txBody>
      </p:sp>
      <p:sp>
        <p:nvSpPr>
          <p:cNvPr id="6" name="TextBox 5">
            <a:extLst>
              <a:ext uri="{FF2B5EF4-FFF2-40B4-BE49-F238E27FC236}">
                <a16:creationId xmlns:a16="http://schemas.microsoft.com/office/drawing/2014/main" id="{D3AA8670-5F38-4E0F-9408-884445F8E9FF}"/>
              </a:ext>
            </a:extLst>
          </p:cNvPr>
          <p:cNvSpPr txBox="1"/>
          <p:nvPr/>
        </p:nvSpPr>
        <p:spPr>
          <a:xfrm>
            <a:off x="914402" y="1444310"/>
            <a:ext cx="3951798" cy="170157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000" b="1" dirty="0"/>
              <a:t>RANDOM FOREST</a:t>
            </a:r>
          </a:p>
          <a:p>
            <a:pPr marL="0" indent="0" algn="ctr">
              <a:lnSpc>
                <a:spcPct val="90000"/>
              </a:lnSpc>
              <a:spcBef>
                <a:spcPts val="400"/>
              </a:spcBef>
              <a:buFont typeface="MetricHPE" panose="020B0503030202060203" pitchFamily="34" charset="0"/>
              <a:buNone/>
            </a:pPr>
            <a:endParaRPr lang="en-US" sz="1600" b="1" dirty="0"/>
          </a:p>
          <a:p>
            <a:pPr marL="0" indent="0">
              <a:lnSpc>
                <a:spcPct val="90000"/>
              </a:lnSpc>
              <a:spcBef>
                <a:spcPts val="400"/>
              </a:spcBef>
              <a:buFont typeface="MetricHPE" panose="020B0503030202060203" pitchFamily="34" charset="0"/>
              <a:buNone/>
            </a:pPr>
            <a:r>
              <a:rPr lang="en-US" sz="1600" b="1" dirty="0"/>
              <a:t>R2 = </a:t>
            </a:r>
            <a:r>
              <a:rPr lang="en-GB" sz="1600" b="1" i="0" dirty="0">
                <a:solidFill>
                  <a:srgbClr val="FF0000"/>
                </a:solidFill>
                <a:effectLst/>
                <a:latin typeface="Consolas" panose="020B0609020204030204" pitchFamily="49" charset="0"/>
              </a:rPr>
              <a:t>0.9430982723755491</a:t>
            </a:r>
            <a:endParaRPr lang="en-US" sz="1600" b="1" dirty="0">
              <a:solidFill>
                <a:srgbClr val="FF0000"/>
              </a:solidFill>
            </a:endParaRPr>
          </a:p>
          <a:p>
            <a:pPr marL="0" indent="0">
              <a:lnSpc>
                <a:spcPct val="90000"/>
              </a:lnSpc>
              <a:spcBef>
                <a:spcPts val="400"/>
              </a:spcBef>
              <a:buFont typeface="MetricHPE" panose="020B0503030202060203" pitchFamily="34" charset="0"/>
              <a:buNone/>
            </a:pPr>
            <a:r>
              <a:rPr lang="en-US" sz="1600" b="1" dirty="0"/>
              <a:t>MSE =  </a:t>
            </a:r>
            <a:r>
              <a:rPr lang="en-GB" sz="1600" b="1" i="0" dirty="0">
                <a:solidFill>
                  <a:srgbClr val="FF0000"/>
                </a:solidFill>
                <a:effectLst/>
                <a:latin typeface="Consolas" panose="020B0609020204030204" pitchFamily="49" charset="0"/>
              </a:rPr>
              <a:t>0.0048998611111111135</a:t>
            </a:r>
            <a:endParaRPr lang="en-US" sz="1600" b="1" dirty="0">
              <a:solidFill>
                <a:srgbClr val="FF0000"/>
              </a:solidFill>
            </a:endParaRPr>
          </a:p>
          <a:p>
            <a:pPr marL="0" indent="0">
              <a:lnSpc>
                <a:spcPct val="90000"/>
              </a:lnSpc>
              <a:spcBef>
                <a:spcPts val="400"/>
              </a:spcBef>
              <a:buFont typeface="MetricHPE" panose="020B0503030202060203" pitchFamily="34" charset="0"/>
              <a:buNone/>
            </a:pPr>
            <a:r>
              <a:rPr lang="en-US" sz="1600" b="1" dirty="0"/>
              <a:t>MAE = </a:t>
            </a:r>
            <a:r>
              <a:rPr lang="en-GB" sz="1600" b="1" i="0" dirty="0">
                <a:solidFill>
                  <a:srgbClr val="FF0000"/>
                </a:solidFill>
                <a:effectLst/>
                <a:latin typeface="Consolas" panose="020B0609020204030204" pitchFamily="49" charset="0"/>
              </a:rPr>
              <a:t>0.028479166666666778</a:t>
            </a:r>
            <a:endParaRPr lang="en-US" sz="1600" b="1" dirty="0">
              <a:solidFill>
                <a:srgbClr val="FF0000"/>
              </a:solidFill>
            </a:endParaRPr>
          </a:p>
          <a:p>
            <a:pPr marL="0" indent="0">
              <a:lnSpc>
                <a:spcPct val="90000"/>
              </a:lnSpc>
              <a:spcBef>
                <a:spcPts val="400"/>
              </a:spcBef>
              <a:buFont typeface="MetricHPE" panose="020B0503030202060203" pitchFamily="34" charset="0"/>
              <a:buNone/>
            </a:pPr>
            <a:r>
              <a:rPr lang="en-US" sz="1600" b="1" dirty="0"/>
              <a:t>RMSE = </a:t>
            </a:r>
            <a:r>
              <a:rPr lang="en-GB" sz="1600" b="1" i="0" dirty="0">
                <a:solidFill>
                  <a:srgbClr val="00B050"/>
                </a:solidFill>
                <a:effectLst/>
                <a:latin typeface="Consolas" panose="020B0609020204030204" pitchFamily="49" charset="0"/>
              </a:rPr>
              <a:t>0.13951980830145308</a:t>
            </a:r>
            <a:r>
              <a:rPr lang="en-GB" sz="1600" b="1" i="0" dirty="0">
                <a:solidFill>
                  <a:srgbClr val="000000"/>
                </a:solidFill>
                <a:effectLst/>
                <a:latin typeface="Consolas" panose="020B0609020204030204" pitchFamily="49" charset="0"/>
              </a:rPr>
              <a:t> </a:t>
            </a:r>
            <a:endParaRPr lang="en-GB" sz="1600" b="1" dirty="0"/>
          </a:p>
        </p:txBody>
      </p:sp>
      <p:sp>
        <p:nvSpPr>
          <p:cNvPr id="7" name="TextBox 6">
            <a:extLst>
              <a:ext uri="{FF2B5EF4-FFF2-40B4-BE49-F238E27FC236}">
                <a16:creationId xmlns:a16="http://schemas.microsoft.com/office/drawing/2014/main" id="{C686C18D-1D1A-4720-AF62-B00E898F749B}"/>
              </a:ext>
            </a:extLst>
          </p:cNvPr>
          <p:cNvSpPr txBox="1"/>
          <p:nvPr/>
        </p:nvSpPr>
        <p:spPr>
          <a:xfrm>
            <a:off x="7462276" y="1444310"/>
            <a:ext cx="3951798" cy="170157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000" b="1" dirty="0"/>
              <a:t>GRADIENT BOOSTING</a:t>
            </a:r>
          </a:p>
          <a:p>
            <a:pPr marL="0" indent="0" algn="ctr">
              <a:lnSpc>
                <a:spcPct val="90000"/>
              </a:lnSpc>
              <a:spcBef>
                <a:spcPts val="400"/>
              </a:spcBef>
              <a:buFont typeface="MetricHPE" panose="020B0503030202060203" pitchFamily="34" charset="0"/>
              <a:buNone/>
            </a:pPr>
            <a:endParaRPr lang="en-US" sz="1600" b="1" dirty="0"/>
          </a:p>
          <a:p>
            <a:pPr marL="0" indent="0">
              <a:lnSpc>
                <a:spcPct val="90000"/>
              </a:lnSpc>
              <a:spcBef>
                <a:spcPts val="400"/>
              </a:spcBef>
              <a:buFont typeface="MetricHPE" panose="020B0503030202060203" pitchFamily="34" charset="0"/>
              <a:buNone/>
            </a:pPr>
            <a:r>
              <a:rPr lang="en-US" sz="1600" b="1" dirty="0"/>
              <a:t>R2 = </a:t>
            </a:r>
            <a:r>
              <a:rPr lang="en-GB" sz="1600" b="1" i="0" dirty="0">
                <a:solidFill>
                  <a:srgbClr val="00B050"/>
                </a:solidFill>
                <a:effectLst/>
                <a:latin typeface="Consolas" panose="020B0609020204030204" pitchFamily="49" charset="0"/>
              </a:rPr>
              <a:t>0.9512843263328108</a:t>
            </a:r>
            <a:endParaRPr lang="en-US" sz="1600" b="1" dirty="0">
              <a:solidFill>
                <a:srgbClr val="00B050"/>
              </a:solidFill>
            </a:endParaRPr>
          </a:p>
          <a:p>
            <a:pPr marL="0" indent="0">
              <a:lnSpc>
                <a:spcPct val="90000"/>
              </a:lnSpc>
              <a:spcBef>
                <a:spcPts val="400"/>
              </a:spcBef>
              <a:buFont typeface="MetricHPE" panose="020B0503030202060203" pitchFamily="34" charset="0"/>
              <a:buNone/>
            </a:pPr>
            <a:r>
              <a:rPr lang="en-US" sz="1600" b="1" dirty="0"/>
              <a:t>MSE =  </a:t>
            </a:r>
            <a:r>
              <a:rPr lang="en-GB" sz="1600" b="1" i="0" dirty="0">
                <a:solidFill>
                  <a:srgbClr val="00B050"/>
                </a:solidFill>
                <a:effectLst/>
                <a:latin typeface="Consolas" panose="020B0609020204030204" pitchFamily="49" charset="0"/>
              </a:rPr>
              <a:t>0.00419495233042573</a:t>
            </a:r>
            <a:endParaRPr lang="en-US" sz="1600" b="1" dirty="0">
              <a:solidFill>
                <a:srgbClr val="00B050"/>
              </a:solidFill>
            </a:endParaRPr>
          </a:p>
          <a:p>
            <a:pPr marL="0" indent="0">
              <a:lnSpc>
                <a:spcPct val="90000"/>
              </a:lnSpc>
              <a:spcBef>
                <a:spcPts val="400"/>
              </a:spcBef>
              <a:buFont typeface="MetricHPE" panose="020B0503030202060203" pitchFamily="34" charset="0"/>
              <a:buNone/>
            </a:pPr>
            <a:r>
              <a:rPr lang="en-US" sz="1600" b="1" dirty="0"/>
              <a:t>MAE =  </a:t>
            </a:r>
            <a:r>
              <a:rPr lang="en-GB" sz="1600" b="1" i="0" dirty="0">
                <a:solidFill>
                  <a:srgbClr val="00B050"/>
                </a:solidFill>
                <a:effectLst/>
                <a:latin typeface="Consolas" panose="020B0609020204030204" pitchFamily="49" charset="0"/>
              </a:rPr>
              <a:t>0.02755702197235057</a:t>
            </a:r>
            <a:endParaRPr lang="en-US" sz="1600" b="1" dirty="0">
              <a:solidFill>
                <a:srgbClr val="00B050"/>
              </a:solidFill>
            </a:endParaRPr>
          </a:p>
          <a:p>
            <a:pPr marL="0" indent="0">
              <a:lnSpc>
                <a:spcPct val="90000"/>
              </a:lnSpc>
              <a:spcBef>
                <a:spcPts val="400"/>
              </a:spcBef>
              <a:buFont typeface="MetricHPE" panose="020B0503030202060203" pitchFamily="34" charset="0"/>
              <a:buNone/>
            </a:pPr>
            <a:r>
              <a:rPr lang="en-US" sz="1600" b="1" dirty="0"/>
              <a:t>RMSE = </a:t>
            </a:r>
            <a:r>
              <a:rPr lang="en-GB" sz="1600" b="1" i="0" dirty="0">
                <a:solidFill>
                  <a:srgbClr val="FF0000"/>
                </a:solidFill>
                <a:effectLst/>
                <a:latin typeface="Consolas" panose="020B0609020204030204" pitchFamily="49" charset="0"/>
              </a:rPr>
              <a:t>0.14101259467741026</a:t>
            </a:r>
            <a:endParaRPr lang="en-GB" sz="1600" b="1" dirty="0">
              <a:solidFill>
                <a:srgbClr val="FF0000"/>
              </a:solidFill>
            </a:endParaRPr>
          </a:p>
        </p:txBody>
      </p:sp>
      <p:pic>
        <p:nvPicPr>
          <p:cNvPr id="8" name="Picture 8" descr="Come configurare un bilanciatore del carico HAProxy">
            <a:extLst>
              <a:ext uri="{FF2B5EF4-FFF2-40B4-BE49-F238E27FC236}">
                <a16:creationId xmlns:a16="http://schemas.microsoft.com/office/drawing/2014/main" id="{5DA67882-4F69-4C89-BDF6-54FDACF5E6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6200" y="2074139"/>
            <a:ext cx="1902574" cy="8153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5B01E66-0266-47A4-999E-1078EE3DF6B9}"/>
              </a:ext>
            </a:extLst>
          </p:cNvPr>
          <p:cNvSpPr txBox="1"/>
          <p:nvPr/>
        </p:nvSpPr>
        <p:spPr>
          <a:xfrm>
            <a:off x="435754" y="3126995"/>
            <a:ext cx="11109274" cy="1109932"/>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these are the results that I observed by applying the measures described in the previous slide to the data.</a:t>
            </a:r>
          </a:p>
        </p:txBody>
      </p:sp>
      <p:sp>
        <p:nvSpPr>
          <p:cNvPr id="10" name="TextBox 9">
            <a:extLst>
              <a:ext uri="{FF2B5EF4-FFF2-40B4-BE49-F238E27FC236}">
                <a16:creationId xmlns:a16="http://schemas.microsoft.com/office/drawing/2014/main" id="{56F7B1CD-19F1-4030-BB34-D18CEF54D2DE}"/>
              </a:ext>
            </a:extLst>
          </p:cNvPr>
          <p:cNvSpPr txBox="1"/>
          <p:nvPr/>
        </p:nvSpPr>
        <p:spPr>
          <a:xfrm>
            <a:off x="988424" y="4141932"/>
            <a:ext cx="10092906" cy="1527434"/>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b="1" dirty="0"/>
              <a:t>NOTE : </a:t>
            </a:r>
            <a:r>
              <a:rPr lang="en-US" dirty="0"/>
              <a:t>from the results it seems to be the Gradient Boost, the most accurate and best (albeit slightly) algorithm. In fact, we can see how the R2 is higher than the Random Forest and the corresponding MSE, MAE have lower values ​​than the Random Forest which the RMSE is better in the Random Forest case. </a:t>
            </a:r>
          </a:p>
          <a:p>
            <a:pPr marL="0" indent="0" algn="ctr">
              <a:lnSpc>
                <a:spcPct val="90000"/>
              </a:lnSpc>
              <a:spcBef>
                <a:spcPts val="400"/>
              </a:spcBef>
              <a:buFont typeface="MetricHPE" panose="020B0503030202060203" pitchFamily="34" charset="0"/>
              <a:buNone/>
            </a:pPr>
            <a:r>
              <a:rPr lang="en-US" u="sng" dirty="0"/>
              <a:t>It is more useful and intuitive to make observations with the graphs about the results obtained, in the following slides we will see them in detail . </a:t>
            </a:r>
            <a:endParaRPr lang="en-GB" u="sng" dirty="0" err="1"/>
          </a:p>
        </p:txBody>
      </p:sp>
    </p:spTree>
    <p:extLst>
      <p:ext uri="{BB962C8B-B14F-4D97-AF65-F5344CB8AC3E}">
        <p14:creationId xmlns:p14="http://schemas.microsoft.com/office/powerpoint/2010/main" val="282379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94FF0F-FC62-45D8-861D-9A7DAFF04FA9}"/>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A4AF695E-91D7-4E08-81FA-78DA3C6C45CB}"/>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67</a:t>
            </a:fld>
            <a:endParaRPr lang="en-US" dirty="0"/>
          </a:p>
        </p:txBody>
      </p:sp>
      <p:sp>
        <p:nvSpPr>
          <p:cNvPr id="6" name="Title 4">
            <a:extLst>
              <a:ext uri="{FF2B5EF4-FFF2-40B4-BE49-F238E27FC236}">
                <a16:creationId xmlns:a16="http://schemas.microsoft.com/office/drawing/2014/main" id="{E9E82A79-308D-48DD-AAF0-9D11CFCE765E}"/>
              </a:ext>
            </a:extLst>
          </p:cNvPr>
          <p:cNvSpPr>
            <a:spLocks noGrp="1"/>
          </p:cNvSpPr>
          <p:nvPr>
            <p:ph type="title"/>
          </p:nvPr>
        </p:nvSpPr>
        <p:spPr>
          <a:xfrm>
            <a:off x="285750" y="392113"/>
            <a:ext cx="11498263" cy="401637"/>
          </a:xfrm>
        </p:spPr>
        <p:txBody>
          <a:bodyPr/>
          <a:lstStyle/>
          <a:p>
            <a:r>
              <a:rPr lang="en-US" dirty="0"/>
              <a:t>4.4 -</a:t>
            </a:r>
            <a:r>
              <a:rPr lang="en-US" dirty="0">
                <a:solidFill>
                  <a:srgbClr val="00B0F0"/>
                </a:solidFill>
              </a:rPr>
              <a:t> HAPROXY</a:t>
            </a:r>
            <a:r>
              <a:rPr lang="en-US" dirty="0"/>
              <a:t> – REGRESSION results ( RANDOM FOREST – BOOSTING ) </a:t>
            </a:r>
            <a:endParaRPr lang="en-GB" dirty="0"/>
          </a:p>
        </p:txBody>
      </p:sp>
      <p:sp>
        <p:nvSpPr>
          <p:cNvPr id="7" name="TextBox 6">
            <a:extLst>
              <a:ext uri="{FF2B5EF4-FFF2-40B4-BE49-F238E27FC236}">
                <a16:creationId xmlns:a16="http://schemas.microsoft.com/office/drawing/2014/main" id="{8B8189A3-7756-4F61-89E9-0CEFA91C9BB8}"/>
              </a:ext>
            </a:extLst>
          </p:cNvPr>
          <p:cNvSpPr txBox="1"/>
          <p:nvPr/>
        </p:nvSpPr>
        <p:spPr>
          <a:xfrm>
            <a:off x="810855" y="933009"/>
            <a:ext cx="3996905" cy="110418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dirty="0"/>
              <a:t>To get an example/idea of ​​how the two algorithms work (and to have a comparison of the two) I generated this table:</a:t>
            </a:r>
            <a:endParaRPr lang="en-GB" sz="1600" dirty="0" err="1"/>
          </a:p>
        </p:txBody>
      </p:sp>
      <p:pic>
        <p:nvPicPr>
          <p:cNvPr id="8" name="Picture 8" descr="Come configurare un bilanciatore del carico HAProxy">
            <a:extLst>
              <a:ext uri="{FF2B5EF4-FFF2-40B4-BE49-F238E27FC236}">
                <a16:creationId xmlns:a16="http://schemas.microsoft.com/office/drawing/2014/main" id="{7C21A799-13DD-4D8C-B950-AF27DA5D0B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83" t="21478" r="4059" b="19797"/>
          <a:stretch/>
        </p:blipFill>
        <p:spPr bwMode="auto">
          <a:xfrm>
            <a:off x="2025870" y="1873934"/>
            <a:ext cx="1198178"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03BD5672-8A31-48F7-9579-C0B534238590}"/>
              </a:ext>
            </a:extLst>
          </p:cNvPr>
          <p:cNvPicPr>
            <a:picLocks noChangeAspect="1"/>
          </p:cNvPicPr>
          <p:nvPr/>
        </p:nvPicPr>
        <p:blipFill rotWithShape="1">
          <a:blip r:embed="rId4">
            <a:extLst>
              <a:ext uri="{28A0092B-C50C-407E-A947-70E740481C1C}">
                <a14:useLocalDpi xmlns:a14="http://schemas.microsoft.com/office/drawing/2010/main" val="0"/>
              </a:ext>
            </a:extLst>
          </a:blip>
          <a:srcRect l="16810" t="19196" r="43168" b="8110"/>
          <a:stretch/>
        </p:blipFill>
        <p:spPr>
          <a:xfrm>
            <a:off x="780358" y="2294021"/>
            <a:ext cx="3807805" cy="3890495"/>
          </a:xfrm>
          <a:prstGeom prst="rect">
            <a:avLst/>
          </a:prstGeom>
        </p:spPr>
      </p:pic>
      <p:sp>
        <p:nvSpPr>
          <p:cNvPr id="11" name="TextBox 10">
            <a:extLst>
              <a:ext uri="{FF2B5EF4-FFF2-40B4-BE49-F238E27FC236}">
                <a16:creationId xmlns:a16="http://schemas.microsoft.com/office/drawing/2014/main" id="{F0A3D2DA-1E6C-4572-A0B3-D3860944CD73}"/>
              </a:ext>
            </a:extLst>
          </p:cNvPr>
          <p:cNvSpPr txBox="1"/>
          <p:nvPr/>
        </p:nvSpPr>
        <p:spPr>
          <a:xfrm>
            <a:off x="5612495" y="896735"/>
            <a:ext cx="6096000" cy="5539978"/>
          </a:xfrm>
          <a:prstGeom prst="rect">
            <a:avLst/>
          </a:prstGeom>
          <a:noFill/>
          <a:ln w="57150">
            <a:noFill/>
            <a:miter lim="800000"/>
          </a:ln>
        </p:spPr>
        <p:txBody>
          <a:bodyPr wrap="square">
            <a:spAutoFit/>
          </a:bodyPr>
          <a:lstStyle/>
          <a:p>
            <a:endParaRPr lang="en-US" dirty="0"/>
          </a:p>
          <a:p>
            <a:r>
              <a:rPr lang="en-US" sz="1600" dirty="0"/>
              <a:t>I randomly chose </a:t>
            </a:r>
            <a:r>
              <a:rPr lang="en-US" sz="1600" b="1" dirty="0"/>
              <a:t>20 experiments </a:t>
            </a:r>
            <a:r>
              <a:rPr lang="en-US" sz="1600" dirty="0"/>
              <a:t>from the datasets (you can see from the first column on the left which contains random numbers it means that I don’t take close experiment but in a random order)</a:t>
            </a:r>
          </a:p>
          <a:p>
            <a:endParaRPr lang="en-US" sz="1600" dirty="0"/>
          </a:p>
          <a:p>
            <a:endParaRPr lang="en-US" sz="1600" dirty="0"/>
          </a:p>
          <a:p>
            <a:pPr marL="285750" indent="-285750">
              <a:buFont typeface="Arial" panose="020B0604020202020204" pitchFamily="34" charset="0"/>
              <a:buChar char="•"/>
            </a:pPr>
            <a:r>
              <a:rPr lang="en-US" sz="1600" b="1" dirty="0"/>
              <a:t>ID experiment </a:t>
            </a:r>
            <a:r>
              <a:rPr lang="en-US" sz="1600" dirty="0"/>
              <a:t>:</a:t>
            </a:r>
            <a:r>
              <a:rPr lang="en-US" sz="1600" b="1" dirty="0"/>
              <a:t> </a:t>
            </a:r>
            <a:r>
              <a:rPr lang="en-US" sz="1600" dirty="0"/>
              <a:t>added this column to be clearer when talking about a specific experiment, just to simplify the visualization (also in the graph)</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 </a:t>
            </a:r>
            <a:r>
              <a:rPr lang="en-US" sz="1600" b="1" dirty="0"/>
              <a:t>CPU BW allocated </a:t>
            </a:r>
            <a:r>
              <a:rPr lang="en-US" sz="1600" dirty="0"/>
              <a:t>: column that tells us the value of the allocated CPU (CPU bandwidth)  that the dataset contains for the experiment in question</a:t>
            </a:r>
          </a:p>
          <a:p>
            <a:endParaRPr lang="en-US" sz="1600" dirty="0"/>
          </a:p>
          <a:p>
            <a:pPr marL="285750" indent="-285750">
              <a:buFont typeface="Arial" panose="020B0604020202020204" pitchFamily="34" charset="0"/>
              <a:buChar char="•"/>
            </a:pPr>
            <a:r>
              <a:rPr lang="en-US" sz="1600" b="1" dirty="0"/>
              <a:t>CPU BW Random Forest </a:t>
            </a:r>
            <a:r>
              <a:rPr lang="en-US" sz="1600" dirty="0"/>
              <a:t>: column that tells us the prediction of the allocable CPU (CPU bandwidth) obtained with the application of the Random Forest algorithm for the experiment in question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CPU BW Boosting </a:t>
            </a:r>
            <a:r>
              <a:rPr lang="en-US" sz="1600" dirty="0"/>
              <a:t>: column that tells us the prediction of the allocable CPU (CPU bandwidth) obtained with the application of the Gradient Boosting algorithm for the experiment in question</a:t>
            </a:r>
          </a:p>
          <a:p>
            <a:endParaRPr lang="en-US"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407745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DFEAFD-1CF3-42A3-A871-1168BE7C08E8}"/>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DE5048AE-DF8B-4B7D-B902-1CAAA1BC81E9}"/>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68</a:t>
            </a:fld>
            <a:endParaRPr lang="en-US" dirty="0"/>
          </a:p>
        </p:txBody>
      </p:sp>
      <p:sp>
        <p:nvSpPr>
          <p:cNvPr id="6" name="Title 4">
            <a:extLst>
              <a:ext uri="{FF2B5EF4-FFF2-40B4-BE49-F238E27FC236}">
                <a16:creationId xmlns:a16="http://schemas.microsoft.com/office/drawing/2014/main" id="{9414394C-9B69-4658-AD05-F3EBE4A94016}"/>
              </a:ext>
            </a:extLst>
          </p:cNvPr>
          <p:cNvSpPr>
            <a:spLocks noGrp="1"/>
          </p:cNvSpPr>
          <p:nvPr>
            <p:ph type="title"/>
          </p:nvPr>
        </p:nvSpPr>
        <p:spPr>
          <a:xfrm>
            <a:off x="285750" y="392113"/>
            <a:ext cx="11498263" cy="401637"/>
          </a:xfrm>
        </p:spPr>
        <p:txBody>
          <a:bodyPr/>
          <a:lstStyle/>
          <a:p>
            <a:r>
              <a:rPr lang="en-US" dirty="0"/>
              <a:t>4.4 -</a:t>
            </a:r>
            <a:r>
              <a:rPr lang="en-US" dirty="0">
                <a:solidFill>
                  <a:srgbClr val="00B0F0"/>
                </a:solidFill>
              </a:rPr>
              <a:t> HAPROXY</a:t>
            </a:r>
            <a:r>
              <a:rPr lang="en-US" dirty="0"/>
              <a:t> – REGRESSION results ( RANDOM FOREST – BOOSTING ) </a:t>
            </a:r>
            <a:endParaRPr lang="en-GB" dirty="0"/>
          </a:p>
        </p:txBody>
      </p:sp>
      <p:sp>
        <p:nvSpPr>
          <p:cNvPr id="9" name="TextBox 8">
            <a:extLst>
              <a:ext uri="{FF2B5EF4-FFF2-40B4-BE49-F238E27FC236}">
                <a16:creationId xmlns:a16="http://schemas.microsoft.com/office/drawing/2014/main" id="{CB3919CA-1263-4B27-AA3D-46B8BB3BBEB9}"/>
              </a:ext>
            </a:extLst>
          </p:cNvPr>
          <p:cNvSpPr txBox="1"/>
          <p:nvPr/>
        </p:nvSpPr>
        <p:spPr>
          <a:xfrm>
            <a:off x="391064" y="793214"/>
            <a:ext cx="11392949" cy="85113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600" dirty="0"/>
              <a:t>The explanations of </a:t>
            </a:r>
            <a:r>
              <a:rPr lang="en-US" sz="1600" u="sng" dirty="0"/>
              <a:t>how the algorithms work</a:t>
            </a:r>
            <a:r>
              <a:rPr lang="en-US" sz="1600" dirty="0"/>
              <a:t> are explained on slides </a:t>
            </a:r>
            <a:r>
              <a:rPr lang="en-US" sz="1600" dirty="0">
                <a:hlinkClick r:id="rId3" action="ppaction://hlinksldjump"/>
              </a:rPr>
              <a:t>45</a:t>
            </a:r>
            <a:r>
              <a:rPr lang="en-US" sz="1600" dirty="0"/>
              <a:t> and </a:t>
            </a:r>
            <a:r>
              <a:rPr lang="en-US" sz="1600" dirty="0">
                <a:hlinkClick r:id="rId4" action="ppaction://hlinksldjump"/>
              </a:rPr>
              <a:t>46</a:t>
            </a:r>
            <a:r>
              <a:rPr lang="en-US" sz="1600" dirty="0"/>
              <a:t>. But in short it is important to understand this: the algorithms read the entire dataset and in this case try to understand the best CPU that can be allocated for the experiments through their calculations . </a:t>
            </a:r>
            <a:endParaRPr lang="en-GB" sz="1600" dirty="0" err="1"/>
          </a:p>
        </p:txBody>
      </p:sp>
      <p:sp>
        <p:nvSpPr>
          <p:cNvPr id="10" name="TextBox 9">
            <a:extLst>
              <a:ext uri="{FF2B5EF4-FFF2-40B4-BE49-F238E27FC236}">
                <a16:creationId xmlns:a16="http://schemas.microsoft.com/office/drawing/2014/main" id="{4F64D2BD-AD53-4926-BF91-B017128CC0B4}"/>
              </a:ext>
            </a:extLst>
          </p:cNvPr>
          <p:cNvSpPr txBox="1"/>
          <p:nvPr/>
        </p:nvSpPr>
        <p:spPr>
          <a:xfrm>
            <a:off x="7072322" y="1929858"/>
            <a:ext cx="5012991" cy="413492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400" dirty="0"/>
              <a:t>in </a:t>
            </a:r>
            <a:r>
              <a:rPr lang="en-US" sz="1400" b="1" dirty="0">
                <a:solidFill>
                  <a:srgbClr val="00B050"/>
                </a:solidFill>
              </a:rPr>
              <a:t>green</a:t>
            </a:r>
            <a:r>
              <a:rPr lang="en-US" sz="1400" dirty="0"/>
              <a:t> are the predictions relating to the Gradient Boost,</a:t>
            </a:r>
          </a:p>
          <a:p>
            <a:pPr marL="0" indent="0">
              <a:lnSpc>
                <a:spcPct val="90000"/>
              </a:lnSpc>
              <a:spcBef>
                <a:spcPts val="400"/>
              </a:spcBef>
              <a:buFont typeface="MetricHPE" panose="020B0503030202060203" pitchFamily="34" charset="0"/>
              <a:buNone/>
            </a:pPr>
            <a:r>
              <a:rPr lang="en-US" sz="1400" dirty="0"/>
              <a:t>in </a:t>
            </a:r>
            <a:r>
              <a:rPr lang="en-US" sz="1400" b="1" dirty="0">
                <a:solidFill>
                  <a:srgbClr val="0070C0"/>
                </a:solidFill>
              </a:rPr>
              <a:t>blue (triangle) </a:t>
            </a:r>
            <a:r>
              <a:rPr lang="en-US" sz="1400" dirty="0"/>
              <a:t>there are the predictions related to the Random Forest,</a:t>
            </a:r>
          </a:p>
          <a:p>
            <a:pPr marL="0" indent="0">
              <a:lnSpc>
                <a:spcPct val="90000"/>
              </a:lnSpc>
              <a:spcBef>
                <a:spcPts val="400"/>
              </a:spcBef>
              <a:buFont typeface="MetricHPE" panose="020B0503030202060203" pitchFamily="34" charset="0"/>
              <a:buNone/>
            </a:pPr>
            <a:r>
              <a:rPr lang="en-US" sz="1400" dirty="0"/>
              <a:t>in </a:t>
            </a:r>
            <a:r>
              <a:rPr lang="en-US" sz="1400" b="1" dirty="0">
                <a:solidFill>
                  <a:srgbClr val="FF0000"/>
                </a:solidFill>
              </a:rPr>
              <a:t>red </a:t>
            </a:r>
            <a:r>
              <a:rPr lang="en-US" sz="1400" dirty="0"/>
              <a:t>instead there is a prediction that indicates the average of the two previous algorithms applied (it could be the optimal prediction), </a:t>
            </a:r>
          </a:p>
          <a:p>
            <a:pPr marL="0" indent="0">
              <a:lnSpc>
                <a:spcPct val="90000"/>
              </a:lnSpc>
              <a:spcBef>
                <a:spcPts val="400"/>
              </a:spcBef>
              <a:buFont typeface="MetricHPE" panose="020B0503030202060203" pitchFamily="34" charset="0"/>
              <a:buNone/>
            </a:pPr>
            <a:r>
              <a:rPr lang="en-US" sz="1400" dirty="0"/>
              <a:t>the </a:t>
            </a:r>
            <a:r>
              <a:rPr lang="en-US" sz="1400" b="1" dirty="0">
                <a:solidFill>
                  <a:srgbClr val="0082C9"/>
                </a:solidFill>
              </a:rPr>
              <a:t>X</a:t>
            </a:r>
            <a:r>
              <a:rPr lang="en-US" sz="1400" dirty="0"/>
              <a:t> indicate the true values ​​of CPU </a:t>
            </a:r>
            <a:r>
              <a:rPr lang="en-US" sz="1400" dirty="0" err="1"/>
              <a:t>bw</a:t>
            </a:r>
            <a:r>
              <a:rPr lang="en-US" sz="1400" dirty="0"/>
              <a:t> that each experiment used.</a:t>
            </a:r>
          </a:p>
          <a:p>
            <a:pPr marL="0" indent="0">
              <a:lnSpc>
                <a:spcPct val="90000"/>
              </a:lnSpc>
              <a:spcBef>
                <a:spcPts val="400"/>
              </a:spcBef>
              <a:buFont typeface="MetricHPE" panose="020B0503030202060203" pitchFamily="34" charset="0"/>
              <a:buNone/>
            </a:pPr>
            <a:endParaRPr lang="en-US" sz="1400" dirty="0"/>
          </a:p>
          <a:p>
            <a:pPr marL="0" indent="0">
              <a:lnSpc>
                <a:spcPct val="90000"/>
              </a:lnSpc>
              <a:spcBef>
                <a:spcPts val="400"/>
              </a:spcBef>
              <a:buFont typeface="MetricHPE" panose="020B0503030202060203" pitchFamily="34" charset="0"/>
              <a:buNone/>
            </a:pPr>
            <a:r>
              <a:rPr lang="en-US" sz="1600" b="1" dirty="0"/>
              <a:t>How do you read the chart ? </a:t>
            </a:r>
          </a:p>
          <a:p>
            <a:pPr marL="0" indent="0">
              <a:lnSpc>
                <a:spcPct val="90000"/>
              </a:lnSpc>
              <a:spcBef>
                <a:spcPts val="400"/>
              </a:spcBef>
              <a:buFont typeface="MetricHPE" panose="020B0503030202060203" pitchFamily="34" charset="0"/>
              <a:buNone/>
            </a:pPr>
            <a:r>
              <a:rPr lang="en-US" sz="1400" u="sng" dirty="0"/>
              <a:t>Example</a:t>
            </a:r>
            <a:r>
              <a:rPr lang="en-US" sz="1400" dirty="0"/>
              <a:t> : for the experiment </a:t>
            </a:r>
            <a:r>
              <a:rPr lang="en-US" sz="1400" b="1" dirty="0"/>
              <a:t>1</a:t>
            </a:r>
            <a:r>
              <a:rPr lang="en-US" sz="1400" dirty="0"/>
              <a:t> the </a:t>
            </a:r>
            <a:r>
              <a:rPr lang="en-US" sz="1400" dirty="0" err="1"/>
              <a:t>cpu</a:t>
            </a:r>
            <a:r>
              <a:rPr lang="en-US" sz="1400" dirty="0"/>
              <a:t> </a:t>
            </a:r>
            <a:r>
              <a:rPr lang="en-US" sz="1400" dirty="0" err="1"/>
              <a:t>bw</a:t>
            </a:r>
            <a:r>
              <a:rPr lang="en-US" sz="1400" dirty="0"/>
              <a:t> used is 70% (0.7) , the prediction made by the  algorithms are not very similar , both predicted 80 – 85 % of </a:t>
            </a:r>
            <a:r>
              <a:rPr lang="en-US" sz="1400" dirty="0" err="1"/>
              <a:t>cpu</a:t>
            </a:r>
            <a:r>
              <a:rPr lang="en-US" sz="1400" dirty="0"/>
              <a:t> </a:t>
            </a:r>
            <a:r>
              <a:rPr lang="en-US" sz="1400" dirty="0" err="1"/>
              <a:t>bw</a:t>
            </a:r>
            <a:r>
              <a:rPr lang="en-US" sz="1400" dirty="0"/>
              <a:t>. </a:t>
            </a:r>
          </a:p>
          <a:p>
            <a:pPr marL="0" indent="0">
              <a:lnSpc>
                <a:spcPct val="90000"/>
              </a:lnSpc>
              <a:spcBef>
                <a:spcPts val="400"/>
              </a:spcBef>
              <a:buFont typeface="MetricHPE" panose="020B0503030202060203" pitchFamily="34" charset="0"/>
              <a:buNone/>
            </a:pPr>
            <a:endParaRPr lang="en-US" sz="1400" dirty="0"/>
          </a:p>
          <a:p>
            <a:pPr marL="0" indent="0">
              <a:lnSpc>
                <a:spcPct val="90000"/>
              </a:lnSpc>
              <a:spcBef>
                <a:spcPts val="400"/>
              </a:spcBef>
              <a:buFont typeface="MetricHPE" panose="020B0503030202060203" pitchFamily="34" charset="0"/>
              <a:buNone/>
            </a:pPr>
            <a:r>
              <a:rPr lang="en-US" sz="1400" dirty="0"/>
              <a:t>in this case both of R2 values are very </a:t>
            </a:r>
            <a:r>
              <a:rPr lang="en-US" sz="1400" dirty="0" err="1"/>
              <a:t>very</a:t>
            </a:r>
            <a:r>
              <a:rPr lang="en-US" sz="1400" dirty="0"/>
              <a:t> similar and in fact the predictions are similar in general also with the real CPU </a:t>
            </a:r>
            <a:r>
              <a:rPr lang="en-US" sz="1400" dirty="0" err="1"/>
              <a:t>bw</a:t>
            </a:r>
            <a:r>
              <a:rPr lang="en-US" sz="1400" dirty="0"/>
              <a:t> . </a:t>
            </a:r>
          </a:p>
          <a:p>
            <a:pPr marL="0" indent="0">
              <a:lnSpc>
                <a:spcPct val="90000"/>
              </a:lnSpc>
              <a:spcBef>
                <a:spcPts val="400"/>
              </a:spcBef>
              <a:buFont typeface="MetricHPE" panose="020B0503030202060203" pitchFamily="34" charset="0"/>
              <a:buNone/>
            </a:pPr>
            <a:endParaRPr lang="en-US" sz="1000" dirty="0"/>
          </a:p>
          <a:p>
            <a:pPr marL="0" indent="0">
              <a:lnSpc>
                <a:spcPct val="90000"/>
              </a:lnSpc>
              <a:spcBef>
                <a:spcPts val="400"/>
              </a:spcBef>
              <a:buFont typeface="MetricHPE" panose="020B0503030202060203" pitchFamily="34" charset="0"/>
              <a:buNone/>
            </a:pPr>
            <a:r>
              <a:rPr lang="en-US" sz="1400" dirty="0"/>
              <a:t>it can be seen that the predictions of both in many cases are similar / equal to the values ​​actually used for the </a:t>
            </a:r>
            <a:r>
              <a:rPr lang="en-US" sz="1400" dirty="0" err="1"/>
              <a:t>cpu</a:t>
            </a:r>
            <a:r>
              <a:rPr lang="en-US" sz="1400" dirty="0"/>
              <a:t>. While when they do not match the Gradient Boost is closer to real use. </a:t>
            </a:r>
            <a:endParaRPr lang="en-GB" sz="1400" dirty="0"/>
          </a:p>
          <a:p>
            <a:pPr marL="0" indent="0">
              <a:lnSpc>
                <a:spcPct val="90000"/>
              </a:lnSpc>
              <a:spcBef>
                <a:spcPts val="400"/>
              </a:spcBef>
              <a:buFont typeface="MetricHPE" panose="020B0503030202060203" pitchFamily="34" charset="0"/>
              <a:buNone/>
            </a:pPr>
            <a:endParaRPr lang="en-GB" sz="1200" dirty="0" err="1"/>
          </a:p>
        </p:txBody>
      </p:sp>
      <p:sp>
        <p:nvSpPr>
          <p:cNvPr id="4" name="TextBox 3">
            <a:extLst>
              <a:ext uri="{FF2B5EF4-FFF2-40B4-BE49-F238E27FC236}">
                <a16:creationId xmlns:a16="http://schemas.microsoft.com/office/drawing/2014/main" id="{156DAD9F-9039-4AF3-A7B8-2E9426B9FBC8}"/>
              </a:ext>
            </a:extLst>
          </p:cNvPr>
          <p:cNvSpPr txBox="1"/>
          <p:nvPr/>
        </p:nvSpPr>
        <p:spPr>
          <a:xfrm>
            <a:off x="2050572" y="6325760"/>
            <a:ext cx="4163683" cy="27212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200" b="1" dirty="0"/>
              <a:t>RANDOM EXPERIMENTS IDs</a:t>
            </a:r>
            <a:endParaRPr lang="en-GB" sz="1200" b="1" dirty="0" err="1"/>
          </a:p>
        </p:txBody>
      </p:sp>
      <p:pic>
        <p:nvPicPr>
          <p:cNvPr id="7" name="Picture 6">
            <a:extLst>
              <a:ext uri="{FF2B5EF4-FFF2-40B4-BE49-F238E27FC236}">
                <a16:creationId xmlns:a16="http://schemas.microsoft.com/office/drawing/2014/main" id="{56CBADB8-6064-4E3D-A4E8-A52AFA3A9D2C}"/>
              </a:ext>
            </a:extLst>
          </p:cNvPr>
          <p:cNvPicPr>
            <a:picLocks noChangeAspect="1"/>
          </p:cNvPicPr>
          <p:nvPr/>
        </p:nvPicPr>
        <p:blipFill>
          <a:blip r:embed="rId5"/>
          <a:stretch>
            <a:fillRect/>
          </a:stretch>
        </p:blipFill>
        <p:spPr>
          <a:xfrm>
            <a:off x="1309490" y="1644353"/>
            <a:ext cx="5378988" cy="4738369"/>
          </a:xfrm>
          <a:prstGeom prst="rect">
            <a:avLst/>
          </a:prstGeom>
        </p:spPr>
      </p:pic>
      <p:sp>
        <p:nvSpPr>
          <p:cNvPr id="11" name="TextBox 10">
            <a:extLst>
              <a:ext uri="{FF2B5EF4-FFF2-40B4-BE49-F238E27FC236}">
                <a16:creationId xmlns:a16="http://schemas.microsoft.com/office/drawing/2014/main" id="{F4E5D2F4-9DA4-4BD4-AA14-6945F8BE76B7}"/>
              </a:ext>
            </a:extLst>
          </p:cNvPr>
          <p:cNvSpPr txBox="1"/>
          <p:nvPr/>
        </p:nvSpPr>
        <p:spPr>
          <a:xfrm>
            <a:off x="58242" y="3552219"/>
            <a:ext cx="1421106" cy="669252"/>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200" b="1" dirty="0"/>
              <a:t>CPU</a:t>
            </a:r>
          </a:p>
          <a:p>
            <a:pPr marL="0" indent="0" algn="ctr">
              <a:lnSpc>
                <a:spcPct val="90000"/>
              </a:lnSpc>
              <a:spcBef>
                <a:spcPts val="400"/>
              </a:spcBef>
              <a:buFont typeface="MetricHPE" panose="020B0503030202060203" pitchFamily="34" charset="0"/>
              <a:buNone/>
            </a:pPr>
            <a:r>
              <a:rPr lang="it-IT" sz="1200" b="1" dirty="0"/>
              <a:t>BANDWIDTH</a:t>
            </a:r>
            <a:endParaRPr lang="en-GB" sz="1200" b="1" dirty="0" err="1"/>
          </a:p>
        </p:txBody>
      </p:sp>
    </p:spTree>
    <p:extLst>
      <p:ext uri="{BB962C8B-B14F-4D97-AF65-F5344CB8AC3E}">
        <p14:creationId xmlns:p14="http://schemas.microsoft.com/office/powerpoint/2010/main" val="115105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E2F123-F502-4A14-84D1-62BB75150EA8}"/>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ACE77F86-7213-4F4E-AD97-25729C6DA4E2}"/>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69</a:t>
            </a:fld>
            <a:endParaRPr lang="en-US" dirty="0"/>
          </a:p>
        </p:txBody>
      </p:sp>
      <p:sp>
        <p:nvSpPr>
          <p:cNvPr id="6" name="Title 4">
            <a:extLst>
              <a:ext uri="{FF2B5EF4-FFF2-40B4-BE49-F238E27FC236}">
                <a16:creationId xmlns:a16="http://schemas.microsoft.com/office/drawing/2014/main" id="{AB84225A-17AF-480F-BFF7-08D3878AD6B6}"/>
              </a:ext>
            </a:extLst>
          </p:cNvPr>
          <p:cNvSpPr>
            <a:spLocks noGrp="1"/>
          </p:cNvSpPr>
          <p:nvPr>
            <p:ph type="title"/>
          </p:nvPr>
        </p:nvSpPr>
        <p:spPr>
          <a:xfrm>
            <a:off x="285750" y="392113"/>
            <a:ext cx="11498263" cy="401637"/>
          </a:xfrm>
        </p:spPr>
        <p:txBody>
          <a:bodyPr/>
          <a:lstStyle/>
          <a:p>
            <a:r>
              <a:rPr lang="en-US" dirty="0"/>
              <a:t>4.4 -</a:t>
            </a:r>
            <a:r>
              <a:rPr lang="en-US" dirty="0">
                <a:solidFill>
                  <a:srgbClr val="00B0F0"/>
                </a:solidFill>
              </a:rPr>
              <a:t> HAPROXY</a:t>
            </a:r>
            <a:r>
              <a:rPr lang="en-US" dirty="0"/>
              <a:t> – REGRESSION results ( RANDOM FOREST – BOOSTING ) </a:t>
            </a:r>
            <a:endParaRPr lang="en-GB" dirty="0"/>
          </a:p>
        </p:txBody>
      </p:sp>
      <p:sp>
        <p:nvSpPr>
          <p:cNvPr id="7" name="TextBox 6">
            <a:extLst>
              <a:ext uri="{FF2B5EF4-FFF2-40B4-BE49-F238E27FC236}">
                <a16:creationId xmlns:a16="http://schemas.microsoft.com/office/drawing/2014/main" id="{BA802444-4472-43BB-A814-03B1FBD407C9}"/>
              </a:ext>
            </a:extLst>
          </p:cNvPr>
          <p:cNvSpPr txBox="1"/>
          <p:nvPr/>
        </p:nvSpPr>
        <p:spPr>
          <a:xfrm>
            <a:off x="591207" y="884690"/>
            <a:ext cx="11295993" cy="898635"/>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The type of graph below is similar to the previous one, but in this case the experiments are divided according to their </a:t>
            </a:r>
            <a:r>
              <a:rPr lang="en-US" dirty="0" err="1"/>
              <a:t>troughpout</a:t>
            </a:r>
            <a:r>
              <a:rPr lang="en-US" dirty="0"/>
              <a:t> i.e. the amount of data transferred during a specific period of time </a:t>
            </a:r>
            <a:endParaRPr lang="en-GB" dirty="0" err="1"/>
          </a:p>
        </p:txBody>
      </p:sp>
      <p:sp>
        <p:nvSpPr>
          <p:cNvPr id="8" name="TextBox 7">
            <a:extLst>
              <a:ext uri="{FF2B5EF4-FFF2-40B4-BE49-F238E27FC236}">
                <a16:creationId xmlns:a16="http://schemas.microsoft.com/office/drawing/2014/main" id="{56E2F890-3DF0-4A7C-9AF6-E17A42A818D4}"/>
              </a:ext>
            </a:extLst>
          </p:cNvPr>
          <p:cNvSpPr txBox="1"/>
          <p:nvPr/>
        </p:nvSpPr>
        <p:spPr>
          <a:xfrm>
            <a:off x="7185804" y="1888867"/>
            <a:ext cx="4291493" cy="413492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400" dirty="0"/>
              <a:t>in </a:t>
            </a:r>
            <a:r>
              <a:rPr lang="en-US" sz="1400" b="1" dirty="0">
                <a:solidFill>
                  <a:schemeClr val="accent5"/>
                </a:solidFill>
              </a:rPr>
              <a:t>orange</a:t>
            </a:r>
            <a:r>
              <a:rPr lang="en-US" sz="1400" dirty="0"/>
              <a:t> are the predictions relating to the Gradient Boost,</a:t>
            </a:r>
          </a:p>
          <a:p>
            <a:pPr marL="0" indent="0">
              <a:lnSpc>
                <a:spcPct val="90000"/>
              </a:lnSpc>
              <a:spcBef>
                <a:spcPts val="400"/>
              </a:spcBef>
              <a:buFont typeface="MetricHPE" panose="020B0503030202060203" pitchFamily="34" charset="0"/>
              <a:buNone/>
            </a:pPr>
            <a:r>
              <a:rPr lang="en-US" sz="1400" dirty="0"/>
              <a:t>in </a:t>
            </a:r>
            <a:r>
              <a:rPr lang="en-US" sz="1400" b="1" dirty="0">
                <a:solidFill>
                  <a:srgbClr val="0070C0"/>
                </a:solidFill>
              </a:rPr>
              <a:t>blue </a:t>
            </a:r>
            <a:r>
              <a:rPr lang="en-US" sz="1400" dirty="0"/>
              <a:t>there are the predictions related to the Random Forest,</a:t>
            </a:r>
          </a:p>
          <a:p>
            <a:pPr marL="0" indent="0">
              <a:lnSpc>
                <a:spcPct val="90000"/>
              </a:lnSpc>
              <a:spcBef>
                <a:spcPts val="400"/>
              </a:spcBef>
              <a:buFont typeface="MetricHPE" panose="020B0503030202060203" pitchFamily="34" charset="0"/>
              <a:buNone/>
            </a:pPr>
            <a:r>
              <a:rPr lang="en-US" sz="1400" dirty="0"/>
              <a:t>the </a:t>
            </a:r>
            <a:r>
              <a:rPr lang="en-US" sz="1400" b="1" dirty="0"/>
              <a:t>•</a:t>
            </a:r>
            <a:r>
              <a:rPr lang="en-US" sz="1400" dirty="0"/>
              <a:t> indicate the true values ​​of CPU </a:t>
            </a:r>
            <a:r>
              <a:rPr lang="en-US" sz="1400" dirty="0" err="1"/>
              <a:t>bw</a:t>
            </a:r>
            <a:r>
              <a:rPr lang="en-US" sz="1400" dirty="0"/>
              <a:t> that each experiment used.</a:t>
            </a:r>
          </a:p>
          <a:p>
            <a:pPr marL="0" indent="0">
              <a:lnSpc>
                <a:spcPct val="90000"/>
              </a:lnSpc>
              <a:spcBef>
                <a:spcPts val="400"/>
              </a:spcBef>
              <a:buFont typeface="MetricHPE" panose="020B0503030202060203" pitchFamily="34" charset="0"/>
              <a:buNone/>
            </a:pPr>
            <a:endParaRPr lang="en-US" sz="1400" dirty="0"/>
          </a:p>
          <a:p>
            <a:pPr marL="0" indent="0">
              <a:lnSpc>
                <a:spcPct val="90000"/>
              </a:lnSpc>
              <a:spcBef>
                <a:spcPts val="400"/>
              </a:spcBef>
              <a:buFont typeface="MetricHPE" panose="020B0503030202060203" pitchFamily="34" charset="0"/>
              <a:buNone/>
            </a:pPr>
            <a:r>
              <a:rPr lang="en-US" sz="1600" b="1" dirty="0"/>
              <a:t>How do you read the chart ? </a:t>
            </a:r>
          </a:p>
          <a:p>
            <a:pPr>
              <a:lnSpc>
                <a:spcPct val="90000"/>
              </a:lnSpc>
              <a:spcBef>
                <a:spcPts val="400"/>
              </a:spcBef>
            </a:pPr>
            <a:r>
              <a:rPr lang="en-US" sz="1400" u="sng" dirty="0"/>
              <a:t>Example</a:t>
            </a:r>
            <a:r>
              <a:rPr lang="en-US" sz="1400" dirty="0"/>
              <a:t> : now in the we have the Traffic Load expressed in Kbytes per second. X-axis</a:t>
            </a:r>
          </a:p>
          <a:p>
            <a:pPr marL="0" indent="0">
              <a:lnSpc>
                <a:spcPct val="90000"/>
              </a:lnSpc>
              <a:spcBef>
                <a:spcPts val="400"/>
              </a:spcBef>
              <a:buFont typeface="MetricHPE" panose="020B0503030202060203" pitchFamily="34" charset="0"/>
              <a:buNone/>
            </a:pPr>
            <a:r>
              <a:rPr lang="en-US" sz="1400" dirty="0"/>
              <a:t>A lot of data is concentrated between 1000 and 1200 </a:t>
            </a:r>
            <a:r>
              <a:rPr lang="en-US" sz="1400" dirty="0" err="1"/>
              <a:t>Kb</a:t>
            </a:r>
            <a:r>
              <a:rPr lang="en-US" sz="1400" dirty="0"/>
              <a:t>/s, the algorithms agree on the use of the </a:t>
            </a:r>
            <a:r>
              <a:rPr lang="en-US" sz="1400" dirty="0" err="1"/>
              <a:t>cpu</a:t>
            </a:r>
            <a:r>
              <a:rPr lang="en-US" sz="1400" dirty="0"/>
              <a:t> up to 1000 </a:t>
            </a:r>
            <a:r>
              <a:rPr lang="en-US" sz="1400" dirty="0" err="1"/>
              <a:t>Kb</a:t>
            </a:r>
            <a:r>
              <a:rPr lang="en-US" sz="1400" dirty="0"/>
              <a:t>/s you can use the CPU up to 50%, as soon as the threshold of 1000 is passed it is recommended&gt; of 80% CPU </a:t>
            </a:r>
            <a:r>
              <a:rPr lang="en-US" sz="1400" dirty="0" err="1"/>
              <a:t>bw</a:t>
            </a:r>
            <a:r>
              <a:rPr lang="en-US" sz="1400" dirty="0"/>
              <a:t>.                       </a:t>
            </a:r>
          </a:p>
          <a:p>
            <a:pPr marL="0" indent="0">
              <a:lnSpc>
                <a:spcPct val="90000"/>
              </a:lnSpc>
              <a:spcBef>
                <a:spcPts val="400"/>
              </a:spcBef>
              <a:buFont typeface="MetricHPE" panose="020B0503030202060203" pitchFamily="34" charset="0"/>
              <a:buNone/>
            </a:pPr>
            <a:r>
              <a:rPr lang="en-US" sz="1400" dirty="0"/>
              <a:t>In general the algorithms follow the following logic: the more the traffic grows the more CPUs need to be allocated . </a:t>
            </a:r>
            <a:endParaRPr lang="en-GB" sz="1400" dirty="0" err="1"/>
          </a:p>
        </p:txBody>
      </p:sp>
      <p:pic>
        <p:nvPicPr>
          <p:cNvPr id="10" name="Picture 9">
            <a:extLst>
              <a:ext uri="{FF2B5EF4-FFF2-40B4-BE49-F238E27FC236}">
                <a16:creationId xmlns:a16="http://schemas.microsoft.com/office/drawing/2014/main" id="{931DADF2-90B1-47ED-BAD4-5F6628CF6532}"/>
              </a:ext>
            </a:extLst>
          </p:cNvPr>
          <p:cNvPicPr>
            <a:picLocks noChangeAspect="1"/>
          </p:cNvPicPr>
          <p:nvPr/>
        </p:nvPicPr>
        <p:blipFill>
          <a:blip r:embed="rId3"/>
          <a:stretch>
            <a:fillRect/>
          </a:stretch>
        </p:blipFill>
        <p:spPr>
          <a:xfrm>
            <a:off x="662151" y="1763570"/>
            <a:ext cx="6308835" cy="4479575"/>
          </a:xfrm>
          <a:prstGeom prst="rect">
            <a:avLst/>
          </a:prstGeom>
        </p:spPr>
      </p:pic>
    </p:spTree>
    <p:extLst>
      <p:ext uri="{BB962C8B-B14F-4D97-AF65-F5344CB8AC3E}">
        <p14:creationId xmlns:p14="http://schemas.microsoft.com/office/powerpoint/2010/main" val="31012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A71876-04B8-4A16-9420-9368E9E38ED7}"/>
              </a:ext>
            </a:extLst>
          </p:cNvPr>
          <p:cNvSpPr>
            <a:spLocks noGrp="1"/>
          </p:cNvSpPr>
          <p:nvPr>
            <p:ph type="title"/>
          </p:nvPr>
        </p:nvSpPr>
        <p:spPr/>
        <p:txBody>
          <a:bodyPr/>
          <a:lstStyle/>
          <a:p>
            <a:r>
              <a:rPr lang="it-IT" dirty="0"/>
              <a:t>1.4 – VNF description</a:t>
            </a:r>
            <a:endParaRPr lang="en-GB" dirty="0"/>
          </a:p>
        </p:txBody>
      </p:sp>
      <p:sp>
        <p:nvSpPr>
          <p:cNvPr id="5" name="Slide Number Placeholder 4">
            <a:extLst>
              <a:ext uri="{FF2B5EF4-FFF2-40B4-BE49-F238E27FC236}">
                <a16:creationId xmlns:a16="http://schemas.microsoft.com/office/drawing/2014/main" id="{811A6E5A-7B1C-4E38-8C2E-A155D643DA57}"/>
              </a:ext>
            </a:extLst>
          </p:cNvPr>
          <p:cNvSpPr>
            <a:spLocks noGrp="1"/>
          </p:cNvSpPr>
          <p:nvPr>
            <p:ph type="sldNum" sz="quarter" idx="20"/>
          </p:nvPr>
        </p:nvSpPr>
        <p:spPr/>
        <p:txBody>
          <a:bodyPr/>
          <a:lstStyle/>
          <a:p>
            <a:pPr defTabSz="1088421"/>
            <a:fld id="{104FC826-72BB-4AF1-BA01-A94F7396A7DC}" type="slidenum">
              <a:rPr lang="en-US" smtClean="0"/>
              <a:pPr defTabSz="1088421"/>
              <a:t>7</a:t>
            </a:fld>
            <a:endParaRPr lang="en-US" dirty="0"/>
          </a:p>
        </p:txBody>
      </p:sp>
      <p:sp>
        <p:nvSpPr>
          <p:cNvPr id="6" name="Footer Placeholder 5">
            <a:extLst>
              <a:ext uri="{FF2B5EF4-FFF2-40B4-BE49-F238E27FC236}">
                <a16:creationId xmlns:a16="http://schemas.microsoft.com/office/drawing/2014/main" id="{A9B55BF4-EEFF-4EDC-ABC4-390DDBECAFC0}"/>
              </a:ext>
            </a:extLst>
          </p:cNvPr>
          <p:cNvSpPr>
            <a:spLocks noGrp="1"/>
          </p:cNvSpPr>
          <p:nvPr>
            <p:ph type="ftr" sz="quarter" idx="19"/>
          </p:nvPr>
        </p:nvSpPr>
        <p:spPr/>
        <p:txBody>
          <a:bodyPr/>
          <a:lstStyle/>
          <a:p>
            <a:r>
              <a:rPr lang="en-US" dirty="0"/>
              <a:t>CONFIDENTIAL | AUTHORIZED </a:t>
            </a:r>
          </a:p>
        </p:txBody>
      </p:sp>
      <p:sp>
        <p:nvSpPr>
          <p:cNvPr id="7" name="TextBox 6">
            <a:extLst>
              <a:ext uri="{FF2B5EF4-FFF2-40B4-BE49-F238E27FC236}">
                <a16:creationId xmlns:a16="http://schemas.microsoft.com/office/drawing/2014/main" id="{5E922348-590F-4093-AE92-38A52EA26CE3}"/>
              </a:ext>
            </a:extLst>
          </p:cNvPr>
          <p:cNvSpPr txBox="1"/>
          <p:nvPr/>
        </p:nvSpPr>
        <p:spPr>
          <a:xfrm>
            <a:off x="407987" y="716437"/>
            <a:ext cx="11255604" cy="462856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b="1" dirty="0"/>
              <a:t>VNFs</a:t>
            </a:r>
            <a:r>
              <a:rPr lang="en-US" dirty="0"/>
              <a:t> represent software implementation of network devices which are virtualized and packed in virtual machines which are scalable and movable. These VNFs are then hosted onto high end Commercial Off-the-Shelf (COTS) compute, storage and networking infrastructure. Multiple vendors are now offering VNFs as solution to present various network functions.</a:t>
            </a:r>
          </a:p>
          <a:p>
            <a:pPr marL="0" indent="0">
              <a:lnSpc>
                <a:spcPct val="90000"/>
              </a:lnSpc>
              <a:spcBef>
                <a:spcPts val="400"/>
              </a:spcBef>
              <a:buFont typeface="MetricHPE" panose="020B0503030202060203" pitchFamily="34" charset="0"/>
              <a:buNone/>
            </a:pPr>
            <a:endParaRPr lang="en-GB" sz="1100" b="1" dirty="0"/>
          </a:p>
          <a:p>
            <a:pPr marL="0" indent="0">
              <a:lnSpc>
                <a:spcPct val="90000"/>
              </a:lnSpc>
              <a:spcBef>
                <a:spcPts val="400"/>
              </a:spcBef>
              <a:buFont typeface="MetricHPE" panose="020B0503030202060203" pitchFamily="34" charset="0"/>
              <a:buNone/>
            </a:pPr>
            <a:r>
              <a:rPr lang="en-GB" b="1" dirty="0"/>
              <a:t>Some examples of VNFs are:</a:t>
            </a:r>
          </a:p>
          <a:p>
            <a:pPr marL="0" indent="0">
              <a:lnSpc>
                <a:spcPct val="90000"/>
              </a:lnSpc>
              <a:spcBef>
                <a:spcPts val="400"/>
              </a:spcBef>
              <a:buFont typeface="MetricHPE" panose="020B0503030202060203" pitchFamily="34" charset="0"/>
              <a:buNone/>
            </a:pPr>
            <a:endParaRPr lang="en-GB" sz="300" b="1" dirty="0">
              <a:solidFill>
                <a:srgbClr val="01A982"/>
              </a:solidFill>
            </a:endParaRPr>
          </a:p>
          <a:p>
            <a:pPr marL="0" indent="0">
              <a:lnSpc>
                <a:spcPct val="90000"/>
              </a:lnSpc>
              <a:spcBef>
                <a:spcPts val="400"/>
              </a:spcBef>
              <a:buFont typeface="MetricHPE" panose="020B0503030202060203" pitchFamily="34" charset="0"/>
              <a:buNone/>
            </a:pPr>
            <a:r>
              <a:rPr lang="en-GB" b="1" dirty="0">
                <a:solidFill>
                  <a:srgbClr val="01A982"/>
                </a:solidFill>
              </a:rPr>
              <a:t>Edge Devices </a:t>
            </a:r>
            <a:r>
              <a:rPr lang="en-GB" dirty="0"/>
              <a:t>: BRAS, </a:t>
            </a:r>
            <a:r>
              <a:rPr lang="en-GB" dirty="0" err="1"/>
              <a:t>vCPE</a:t>
            </a:r>
            <a:r>
              <a:rPr lang="en-GB" dirty="0"/>
              <a:t>, IP Edge</a:t>
            </a:r>
          </a:p>
          <a:p>
            <a:pPr marL="0" indent="0">
              <a:lnSpc>
                <a:spcPct val="90000"/>
              </a:lnSpc>
              <a:spcBef>
                <a:spcPts val="400"/>
              </a:spcBef>
              <a:buFont typeface="MetricHPE" panose="020B0503030202060203" pitchFamily="34" charset="0"/>
              <a:buNone/>
            </a:pPr>
            <a:r>
              <a:rPr lang="en-GB" b="1" dirty="0">
                <a:solidFill>
                  <a:srgbClr val="01A982"/>
                </a:solidFill>
              </a:rPr>
              <a:t>Switching </a:t>
            </a:r>
            <a:r>
              <a:rPr lang="en-GB" dirty="0"/>
              <a:t>: BNG, CG-NAT, routers.</a:t>
            </a:r>
          </a:p>
          <a:p>
            <a:pPr marL="0" indent="0">
              <a:lnSpc>
                <a:spcPct val="90000"/>
              </a:lnSpc>
              <a:spcBef>
                <a:spcPts val="400"/>
              </a:spcBef>
              <a:buFont typeface="MetricHPE" panose="020B0503030202060203" pitchFamily="34" charset="0"/>
              <a:buNone/>
            </a:pPr>
            <a:r>
              <a:rPr lang="en-GB" b="1" dirty="0">
                <a:solidFill>
                  <a:srgbClr val="01A982"/>
                </a:solidFill>
              </a:rPr>
              <a:t>Traffic analysis </a:t>
            </a:r>
            <a:r>
              <a:rPr lang="en-GB" dirty="0"/>
              <a:t>: DPI, </a:t>
            </a:r>
            <a:r>
              <a:rPr lang="en-GB" dirty="0" err="1"/>
              <a:t>QoE</a:t>
            </a:r>
            <a:r>
              <a:rPr lang="en-GB" dirty="0"/>
              <a:t> measurement.</a:t>
            </a:r>
          </a:p>
          <a:p>
            <a:pPr marL="0" indent="0">
              <a:lnSpc>
                <a:spcPct val="90000"/>
              </a:lnSpc>
              <a:spcBef>
                <a:spcPts val="400"/>
              </a:spcBef>
              <a:buFont typeface="MetricHPE" panose="020B0503030202060203" pitchFamily="34" charset="0"/>
              <a:buNone/>
            </a:pPr>
            <a:r>
              <a:rPr lang="en-GB" b="1" dirty="0">
                <a:solidFill>
                  <a:srgbClr val="01A982"/>
                </a:solidFill>
              </a:rPr>
              <a:t>Application-level optimisation </a:t>
            </a:r>
            <a:r>
              <a:rPr lang="en-GB" dirty="0"/>
              <a:t>: CDNs, </a:t>
            </a:r>
            <a:r>
              <a:rPr lang="en-GB" u="sng" dirty="0"/>
              <a:t>Load Balancers</a:t>
            </a:r>
            <a:r>
              <a:rPr lang="en-GB" dirty="0"/>
              <a:t>.</a:t>
            </a:r>
          </a:p>
          <a:p>
            <a:pPr marL="0" indent="0">
              <a:lnSpc>
                <a:spcPct val="90000"/>
              </a:lnSpc>
              <a:spcBef>
                <a:spcPts val="400"/>
              </a:spcBef>
              <a:buFont typeface="MetricHPE" panose="020B0503030202060203" pitchFamily="34" charset="0"/>
              <a:buNone/>
            </a:pPr>
            <a:r>
              <a:rPr lang="en-GB" b="1" dirty="0">
                <a:solidFill>
                  <a:srgbClr val="01A982"/>
                </a:solidFill>
              </a:rPr>
              <a:t>IoT</a:t>
            </a:r>
            <a:r>
              <a:rPr lang="en-GB" dirty="0"/>
              <a:t> (</a:t>
            </a:r>
            <a:r>
              <a:rPr lang="en-GB" u="sng" dirty="0"/>
              <a:t>Internet Of Things</a:t>
            </a:r>
            <a:r>
              <a:rPr lang="en-GB" dirty="0"/>
              <a:t>) use cases.</a:t>
            </a:r>
          </a:p>
          <a:p>
            <a:pPr marL="0" indent="0">
              <a:lnSpc>
                <a:spcPct val="90000"/>
              </a:lnSpc>
              <a:spcBef>
                <a:spcPts val="400"/>
              </a:spcBef>
              <a:buFont typeface="MetricHPE" panose="020B0503030202060203" pitchFamily="34" charset="0"/>
              <a:buNone/>
            </a:pPr>
            <a:r>
              <a:rPr lang="en-GB" b="1" dirty="0">
                <a:solidFill>
                  <a:srgbClr val="01A982"/>
                </a:solidFill>
              </a:rPr>
              <a:t>Mobile network nodes </a:t>
            </a:r>
            <a:r>
              <a:rPr lang="en-GB" dirty="0"/>
              <a:t>: HLR/HSS, MME, SGSN, GGSN/PDN-GW, RNC.</a:t>
            </a:r>
          </a:p>
          <a:p>
            <a:pPr marL="0" indent="0">
              <a:lnSpc>
                <a:spcPct val="90000"/>
              </a:lnSpc>
              <a:spcBef>
                <a:spcPts val="400"/>
              </a:spcBef>
              <a:buFont typeface="MetricHPE" panose="020B0503030202060203" pitchFamily="34" charset="0"/>
              <a:buNone/>
            </a:pPr>
            <a:r>
              <a:rPr lang="en-GB" sz="1600" dirty="0"/>
              <a:t>… and so on </a:t>
            </a:r>
          </a:p>
          <a:p>
            <a:pPr marL="0" indent="0">
              <a:lnSpc>
                <a:spcPct val="90000"/>
              </a:lnSpc>
              <a:spcBef>
                <a:spcPts val="400"/>
              </a:spcBef>
              <a:buFont typeface="MetricHPE" panose="020B0503030202060203" pitchFamily="34" charset="0"/>
              <a:buNone/>
            </a:pPr>
            <a:endParaRPr lang="en-GB" dirty="0"/>
          </a:p>
          <a:p>
            <a:pPr marL="0" indent="0">
              <a:lnSpc>
                <a:spcPct val="90000"/>
              </a:lnSpc>
              <a:spcBef>
                <a:spcPts val="400"/>
              </a:spcBef>
              <a:buFont typeface="MetricHPE" panose="020B0503030202060203" pitchFamily="34" charset="0"/>
              <a:buNone/>
            </a:pPr>
            <a:endParaRPr lang="en-GB" dirty="0"/>
          </a:p>
        </p:txBody>
      </p:sp>
      <p:sp>
        <p:nvSpPr>
          <p:cNvPr id="8" name="TextBox 7">
            <a:extLst>
              <a:ext uri="{FF2B5EF4-FFF2-40B4-BE49-F238E27FC236}">
                <a16:creationId xmlns:a16="http://schemas.microsoft.com/office/drawing/2014/main" id="{131CDD45-C730-48B9-91CC-1B4EE3F87EC8}"/>
              </a:ext>
            </a:extLst>
          </p:cNvPr>
          <p:cNvSpPr txBox="1"/>
          <p:nvPr/>
        </p:nvSpPr>
        <p:spPr>
          <a:xfrm>
            <a:off x="285743" y="4653372"/>
            <a:ext cx="11784013" cy="1349947"/>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Multiple individual </a:t>
            </a:r>
            <a:r>
              <a:rPr lang="en-US" b="1" dirty="0"/>
              <a:t>VNFs</a:t>
            </a:r>
            <a:r>
              <a:rPr lang="en-US" dirty="0"/>
              <a:t> are combined together to create single super service to run in NFV environment. This way, software in form of VNFs built for different network functions can work individually or combined together, further allowing service providers to rapidly develop and deploy new services for customers and achieve growth in revenue and be competitive in respective market. We can predict that, </a:t>
            </a:r>
            <a:r>
              <a:rPr lang="en-US" u="sng" dirty="0"/>
              <a:t>most of the present network infrastructures in enterprises and telecom service providers will get transformed to adopt NFV architecture</a:t>
            </a:r>
            <a:r>
              <a:rPr lang="en-US" dirty="0"/>
              <a:t> and top technology vendors, network equipment vendors, mid-level network software vendors will focus towards providing products, services and solutions for VNF development, on-boarding, integration &amp; sustenance.</a:t>
            </a:r>
          </a:p>
        </p:txBody>
      </p:sp>
    </p:spTree>
    <p:extLst>
      <p:ext uri="{BB962C8B-B14F-4D97-AF65-F5344CB8AC3E}">
        <p14:creationId xmlns:p14="http://schemas.microsoft.com/office/powerpoint/2010/main" val="52710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4C011D-DE08-47D6-B1EB-A97C8A227175}"/>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842C96E6-A265-4F2E-848D-7A197CF858E4}"/>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70</a:t>
            </a:fld>
            <a:endParaRPr lang="en-US" dirty="0"/>
          </a:p>
        </p:txBody>
      </p:sp>
      <p:sp>
        <p:nvSpPr>
          <p:cNvPr id="6" name="Title 4">
            <a:extLst>
              <a:ext uri="{FF2B5EF4-FFF2-40B4-BE49-F238E27FC236}">
                <a16:creationId xmlns:a16="http://schemas.microsoft.com/office/drawing/2014/main" id="{38C09A44-DE8A-4027-9192-CDC9333F3DE8}"/>
              </a:ext>
            </a:extLst>
          </p:cNvPr>
          <p:cNvSpPr>
            <a:spLocks noGrp="1"/>
          </p:cNvSpPr>
          <p:nvPr>
            <p:ph type="title"/>
          </p:nvPr>
        </p:nvSpPr>
        <p:spPr>
          <a:xfrm>
            <a:off x="285750" y="392113"/>
            <a:ext cx="11498263" cy="401637"/>
          </a:xfrm>
        </p:spPr>
        <p:txBody>
          <a:bodyPr/>
          <a:lstStyle/>
          <a:p>
            <a:r>
              <a:rPr lang="en-US" dirty="0"/>
              <a:t>4.4 -</a:t>
            </a:r>
            <a:r>
              <a:rPr lang="en-US" dirty="0">
                <a:solidFill>
                  <a:srgbClr val="00B0F0"/>
                </a:solidFill>
              </a:rPr>
              <a:t> HAPROXY</a:t>
            </a:r>
            <a:r>
              <a:rPr lang="en-US" dirty="0"/>
              <a:t> – REGRESSION results ( RANDOM FOREST – BOOSTING ) </a:t>
            </a:r>
            <a:endParaRPr lang="en-GB" dirty="0"/>
          </a:p>
        </p:txBody>
      </p:sp>
      <p:sp>
        <p:nvSpPr>
          <p:cNvPr id="7" name="TextBox 6">
            <a:extLst>
              <a:ext uri="{FF2B5EF4-FFF2-40B4-BE49-F238E27FC236}">
                <a16:creationId xmlns:a16="http://schemas.microsoft.com/office/drawing/2014/main" id="{64D91B69-0213-4BEB-8573-FAD2C83EA891}"/>
              </a:ext>
            </a:extLst>
          </p:cNvPr>
          <p:cNvSpPr txBox="1"/>
          <p:nvPr/>
        </p:nvSpPr>
        <p:spPr>
          <a:xfrm>
            <a:off x="687764" y="953914"/>
            <a:ext cx="11713779" cy="677917"/>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dirty="0"/>
              <a:t>In this slide we will analyze in more detail the </a:t>
            </a:r>
            <a:r>
              <a:rPr lang="en-US" sz="1600" b="1" dirty="0"/>
              <a:t>RMSE</a:t>
            </a:r>
            <a:r>
              <a:rPr lang="en-US" sz="1600" dirty="0"/>
              <a:t> error by comparing it, because it is one of the most used measures in this type of studies</a:t>
            </a:r>
            <a:endParaRPr lang="en-GB" sz="1600" dirty="0" err="1"/>
          </a:p>
        </p:txBody>
      </p:sp>
      <p:sp>
        <p:nvSpPr>
          <p:cNvPr id="8" name="TextBox 7">
            <a:extLst>
              <a:ext uri="{FF2B5EF4-FFF2-40B4-BE49-F238E27FC236}">
                <a16:creationId xmlns:a16="http://schemas.microsoft.com/office/drawing/2014/main" id="{6ED6CC18-6887-4CA3-AFF5-098F8A54D048}"/>
              </a:ext>
            </a:extLst>
          </p:cNvPr>
          <p:cNvSpPr txBox="1"/>
          <p:nvPr/>
        </p:nvSpPr>
        <p:spPr>
          <a:xfrm>
            <a:off x="536028" y="1631831"/>
            <a:ext cx="11091041" cy="1434562"/>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2200" b="1" dirty="0"/>
              <a:t>Why is Root Mean Square Error (RMSE) Important?</a:t>
            </a:r>
          </a:p>
          <a:p>
            <a:pPr marL="0" indent="0">
              <a:lnSpc>
                <a:spcPct val="90000"/>
              </a:lnSpc>
              <a:spcBef>
                <a:spcPts val="400"/>
              </a:spcBef>
              <a:buFont typeface="MetricHPE" panose="020B0503030202060203" pitchFamily="34" charset="0"/>
              <a:buNone/>
            </a:pPr>
            <a:endParaRPr lang="en-US" sz="700" b="1" dirty="0"/>
          </a:p>
          <a:p>
            <a:pPr marL="0" indent="0">
              <a:lnSpc>
                <a:spcPct val="90000"/>
              </a:lnSpc>
              <a:spcBef>
                <a:spcPts val="400"/>
              </a:spcBef>
              <a:buFont typeface="MetricHPE" panose="020B0503030202060203" pitchFamily="34" charset="0"/>
              <a:buNone/>
            </a:pPr>
            <a:r>
              <a:rPr lang="en-US" dirty="0"/>
              <a:t>In Machine Learning, it is extremely helpful to have a single number to judge a model’s performance, whether it be during training, cross-validation, or monitoring after deployment. Root Mean Square Error is one of the most widely used measures for this. It is a proper scoring rule that is intuitive to understand and compatible with some of the most common statistical assumptions.</a:t>
            </a:r>
            <a:endParaRPr lang="en-GB" dirty="0" err="1"/>
          </a:p>
        </p:txBody>
      </p:sp>
      <p:pic>
        <p:nvPicPr>
          <p:cNvPr id="9" name="Picture 8">
            <a:extLst>
              <a:ext uri="{FF2B5EF4-FFF2-40B4-BE49-F238E27FC236}">
                <a16:creationId xmlns:a16="http://schemas.microsoft.com/office/drawing/2014/main" id="{6A17911F-849C-45B0-B67F-EDB459A6787C}"/>
              </a:ext>
            </a:extLst>
          </p:cNvPr>
          <p:cNvPicPr>
            <a:picLocks noChangeAspect="1"/>
          </p:cNvPicPr>
          <p:nvPr/>
        </p:nvPicPr>
        <p:blipFill>
          <a:blip r:embed="rId3"/>
          <a:stretch>
            <a:fillRect/>
          </a:stretch>
        </p:blipFill>
        <p:spPr>
          <a:xfrm>
            <a:off x="626447" y="3196775"/>
            <a:ext cx="4631353" cy="2881471"/>
          </a:xfrm>
          <a:prstGeom prst="rect">
            <a:avLst/>
          </a:prstGeom>
        </p:spPr>
      </p:pic>
      <p:sp>
        <p:nvSpPr>
          <p:cNvPr id="10" name="TextBox 9">
            <a:extLst>
              <a:ext uri="{FF2B5EF4-FFF2-40B4-BE49-F238E27FC236}">
                <a16:creationId xmlns:a16="http://schemas.microsoft.com/office/drawing/2014/main" id="{74A68EE0-2F3D-4902-9E43-2ABC9259E72D}"/>
              </a:ext>
            </a:extLst>
          </p:cNvPr>
          <p:cNvSpPr txBox="1"/>
          <p:nvPr/>
        </p:nvSpPr>
        <p:spPr>
          <a:xfrm>
            <a:off x="5683469" y="3334407"/>
            <a:ext cx="5793828" cy="2610756"/>
          </a:xfrm>
          <a:prstGeom prst="rect">
            <a:avLst/>
          </a:prstGeom>
          <a:noFill/>
          <a:ln w="57150">
            <a:noFill/>
            <a:miter lim="800000"/>
          </a:ln>
        </p:spPr>
        <p:txBody>
          <a:bodyPr wrap="square" lIns="90000" tIns="90000" rIns="90000" bIns="90000" rtlCol="0" anchor="ctr" anchorCtr="0">
            <a:noAutofit/>
          </a:bodyPr>
          <a:lstStyle/>
          <a:p>
            <a:pPr>
              <a:lnSpc>
                <a:spcPct val="90000"/>
              </a:lnSpc>
              <a:spcBef>
                <a:spcPts val="400"/>
              </a:spcBef>
            </a:pPr>
            <a:r>
              <a:rPr lang="en-US" dirty="0"/>
              <a:t>as explained in the slide </a:t>
            </a:r>
            <a:r>
              <a:rPr lang="en-US" dirty="0">
                <a:hlinkClick r:id="rId4" action="ppaction://hlinksldjump"/>
              </a:rPr>
              <a:t>51</a:t>
            </a:r>
            <a:r>
              <a:rPr lang="en-US" dirty="0"/>
              <a:t> In all experiments we have two types of hyperparameters on which the results are based , the </a:t>
            </a:r>
            <a:r>
              <a:rPr lang="en-US" b="1" dirty="0"/>
              <a:t>Default</a:t>
            </a:r>
            <a:r>
              <a:rPr lang="en-US" dirty="0"/>
              <a:t> and the </a:t>
            </a:r>
            <a:r>
              <a:rPr lang="en-US" b="1" dirty="0"/>
              <a:t>Tuned</a:t>
            </a:r>
            <a:r>
              <a:rPr lang="en-US" dirty="0"/>
              <a:t> </a:t>
            </a:r>
            <a:r>
              <a:rPr lang="en-US" dirty="0" err="1"/>
              <a:t>hyperp</a:t>
            </a:r>
            <a:r>
              <a:rPr lang="en-US" dirty="0"/>
              <a:t>. that in my opinion are optimal in this case I modified this parameter :                                                      • </a:t>
            </a:r>
            <a:r>
              <a:rPr lang="en-US" b="1" dirty="0" err="1"/>
              <a:t>n_estimator</a:t>
            </a:r>
            <a:r>
              <a:rPr lang="en-US" b="1" dirty="0"/>
              <a:t> </a:t>
            </a:r>
            <a:r>
              <a:rPr lang="en-US" dirty="0"/>
              <a:t>: 50 – 200 default is 100 </a:t>
            </a:r>
          </a:p>
          <a:p>
            <a:pPr>
              <a:lnSpc>
                <a:spcPct val="90000"/>
              </a:lnSpc>
              <a:spcBef>
                <a:spcPts val="400"/>
              </a:spcBef>
            </a:pPr>
            <a:r>
              <a:rPr lang="en-US" dirty="0"/>
              <a:t>• </a:t>
            </a:r>
            <a:r>
              <a:rPr lang="en-US" b="1" dirty="0" err="1"/>
              <a:t>learning_rate</a:t>
            </a:r>
            <a:r>
              <a:rPr lang="en-US" b="1" dirty="0"/>
              <a:t> </a:t>
            </a:r>
            <a:r>
              <a:rPr lang="en-US" dirty="0"/>
              <a:t>: 0.01 - 0.3   default is 0.1</a:t>
            </a:r>
          </a:p>
          <a:p>
            <a:pPr>
              <a:lnSpc>
                <a:spcPct val="90000"/>
              </a:lnSpc>
              <a:spcBef>
                <a:spcPts val="400"/>
              </a:spcBef>
            </a:pPr>
            <a:r>
              <a:rPr lang="en-US" dirty="0"/>
              <a:t>I also generated RMSE values ​​of other algorithms (which I have not deepened) but I did it only to have a comparison. And from what you can see Random Forest and Boosting (above all) have the lowest RMSE</a:t>
            </a:r>
            <a:endParaRPr lang="en-GB" dirty="0" err="1"/>
          </a:p>
        </p:txBody>
      </p:sp>
      <p:sp>
        <p:nvSpPr>
          <p:cNvPr id="11" name="Rectangle 10">
            <a:extLst>
              <a:ext uri="{FF2B5EF4-FFF2-40B4-BE49-F238E27FC236}">
                <a16:creationId xmlns:a16="http://schemas.microsoft.com/office/drawing/2014/main" id="{F84BA56C-F090-4BA0-A9A2-E60F2FF536B4}"/>
              </a:ext>
            </a:extLst>
          </p:cNvPr>
          <p:cNvSpPr/>
          <p:nvPr/>
        </p:nvSpPr>
        <p:spPr bwMode="ltGray">
          <a:xfrm>
            <a:off x="3294993" y="6078246"/>
            <a:ext cx="1150883" cy="45719"/>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GB" dirty="0" err="1">
              <a:solidFill>
                <a:schemeClr val="tx1"/>
              </a:solidFill>
            </a:endParaRPr>
          </a:p>
        </p:txBody>
      </p:sp>
    </p:spTree>
    <p:extLst>
      <p:ext uri="{BB962C8B-B14F-4D97-AF65-F5344CB8AC3E}">
        <p14:creationId xmlns:p14="http://schemas.microsoft.com/office/powerpoint/2010/main" val="71972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500688-CD0B-496D-AED8-CDFA0372750C}"/>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D1F5F240-363C-4C3D-9ADF-5FE3BBBC9161}"/>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71</a:t>
            </a:fld>
            <a:endParaRPr lang="en-US" dirty="0"/>
          </a:p>
        </p:txBody>
      </p:sp>
      <p:sp>
        <p:nvSpPr>
          <p:cNvPr id="5" name="Title 4">
            <a:extLst>
              <a:ext uri="{FF2B5EF4-FFF2-40B4-BE49-F238E27FC236}">
                <a16:creationId xmlns:a16="http://schemas.microsoft.com/office/drawing/2014/main" id="{AF41B08D-D4C3-423E-8D79-7A1A5FE30C41}"/>
              </a:ext>
            </a:extLst>
          </p:cNvPr>
          <p:cNvSpPr>
            <a:spLocks noGrp="1"/>
          </p:cNvSpPr>
          <p:nvPr>
            <p:ph type="title"/>
          </p:nvPr>
        </p:nvSpPr>
        <p:spPr/>
        <p:txBody>
          <a:bodyPr/>
          <a:lstStyle/>
          <a:p>
            <a:r>
              <a:rPr lang="en-US" dirty="0"/>
              <a:t>4.4 - </a:t>
            </a:r>
            <a:r>
              <a:rPr lang="en-US" dirty="0">
                <a:solidFill>
                  <a:srgbClr val="7030A0"/>
                </a:solidFill>
              </a:rPr>
              <a:t>SQUID</a:t>
            </a:r>
            <a:r>
              <a:rPr lang="en-US" dirty="0"/>
              <a:t> – REGRESSION results ( RANDOM FOREST – BOOSTING ) </a:t>
            </a:r>
            <a:endParaRPr lang="en-GB" dirty="0"/>
          </a:p>
        </p:txBody>
      </p:sp>
      <p:sp>
        <p:nvSpPr>
          <p:cNvPr id="6" name="TextBox 5">
            <a:extLst>
              <a:ext uri="{FF2B5EF4-FFF2-40B4-BE49-F238E27FC236}">
                <a16:creationId xmlns:a16="http://schemas.microsoft.com/office/drawing/2014/main" id="{5D1F637F-3B71-47BE-9322-3A51C13DB244}"/>
              </a:ext>
            </a:extLst>
          </p:cNvPr>
          <p:cNvSpPr txBox="1"/>
          <p:nvPr/>
        </p:nvSpPr>
        <p:spPr>
          <a:xfrm>
            <a:off x="914402" y="1444310"/>
            <a:ext cx="3951798" cy="170157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000" b="1" dirty="0"/>
              <a:t>RANDOM FOREST</a:t>
            </a:r>
          </a:p>
          <a:p>
            <a:pPr marL="0" indent="0" algn="ctr">
              <a:lnSpc>
                <a:spcPct val="90000"/>
              </a:lnSpc>
              <a:spcBef>
                <a:spcPts val="400"/>
              </a:spcBef>
              <a:buFont typeface="MetricHPE" panose="020B0503030202060203" pitchFamily="34" charset="0"/>
              <a:buNone/>
            </a:pPr>
            <a:endParaRPr lang="en-US" sz="1600" b="1" dirty="0"/>
          </a:p>
          <a:p>
            <a:pPr marL="0" indent="0" algn="ctr">
              <a:lnSpc>
                <a:spcPct val="90000"/>
              </a:lnSpc>
              <a:spcBef>
                <a:spcPts val="400"/>
              </a:spcBef>
              <a:buFont typeface="MetricHPE" panose="020B0503030202060203" pitchFamily="34" charset="0"/>
              <a:buNone/>
            </a:pPr>
            <a:r>
              <a:rPr lang="en-US" sz="1600" b="1" dirty="0"/>
              <a:t>R2 = </a:t>
            </a:r>
            <a:r>
              <a:rPr lang="en-GB" sz="1600" b="1" i="0" dirty="0">
                <a:solidFill>
                  <a:srgbClr val="FF0000"/>
                </a:solidFill>
                <a:effectLst/>
                <a:latin typeface="Consolas" panose="020B0609020204030204" pitchFamily="49" charset="0"/>
              </a:rPr>
              <a:t>0.9491608934695432</a:t>
            </a:r>
            <a:endParaRPr lang="en-US" sz="1600" b="1" dirty="0">
              <a:solidFill>
                <a:srgbClr val="FF0000"/>
              </a:solidFill>
            </a:endParaRPr>
          </a:p>
          <a:p>
            <a:pPr marL="0" indent="0" algn="ctr">
              <a:lnSpc>
                <a:spcPct val="90000"/>
              </a:lnSpc>
              <a:spcBef>
                <a:spcPts val="400"/>
              </a:spcBef>
              <a:buFont typeface="MetricHPE" panose="020B0503030202060203" pitchFamily="34" charset="0"/>
              <a:buNone/>
            </a:pPr>
            <a:r>
              <a:rPr lang="en-US" sz="1600" b="1" dirty="0"/>
              <a:t>MSE =  </a:t>
            </a:r>
            <a:r>
              <a:rPr lang="en-GB" sz="1600" b="1" i="0" dirty="0">
                <a:solidFill>
                  <a:srgbClr val="00B050"/>
                </a:solidFill>
                <a:effectLst/>
                <a:latin typeface="Consolas" panose="020B0609020204030204" pitchFamily="49" charset="0"/>
              </a:rPr>
              <a:t>0.004377803125000002</a:t>
            </a:r>
            <a:endParaRPr lang="en-US" sz="1600" b="1" dirty="0">
              <a:solidFill>
                <a:srgbClr val="00B050"/>
              </a:solidFill>
            </a:endParaRPr>
          </a:p>
          <a:p>
            <a:pPr marL="0" indent="0" algn="ctr">
              <a:lnSpc>
                <a:spcPct val="90000"/>
              </a:lnSpc>
              <a:spcBef>
                <a:spcPts val="400"/>
              </a:spcBef>
              <a:buFont typeface="MetricHPE" panose="020B0503030202060203" pitchFamily="34" charset="0"/>
              <a:buNone/>
            </a:pPr>
            <a:r>
              <a:rPr lang="en-US" sz="1600" b="1" dirty="0"/>
              <a:t>MAE = </a:t>
            </a:r>
            <a:r>
              <a:rPr lang="en-GB" sz="1600" b="1" i="0" dirty="0">
                <a:solidFill>
                  <a:srgbClr val="FF0000"/>
                </a:solidFill>
                <a:effectLst/>
                <a:latin typeface="Consolas" panose="020B0609020204030204" pitchFamily="49" charset="0"/>
              </a:rPr>
              <a:t>0.02789062500650069</a:t>
            </a:r>
            <a:endParaRPr lang="en-US" sz="1600" b="1" dirty="0">
              <a:solidFill>
                <a:srgbClr val="FF0000"/>
              </a:solidFill>
            </a:endParaRPr>
          </a:p>
          <a:p>
            <a:pPr marL="0" indent="0" algn="ctr">
              <a:lnSpc>
                <a:spcPct val="90000"/>
              </a:lnSpc>
              <a:spcBef>
                <a:spcPts val="400"/>
              </a:spcBef>
              <a:buFont typeface="MetricHPE" panose="020B0503030202060203" pitchFamily="34" charset="0"/>
              <a:buNone/>
            </a:pPr>
            <a:r>
              <a:rPr lang="en-US" sz="1600" b="1" dirty="0"/>
              <a:t>RMSE = </a:t>
            </a:r>
            <a:r>
              <a:rPr lang="en-GB" sz="1600" b="1" i="0" dirty="0">
                <a:solidFill>
                  <a:srgbClr val="00B050"/>
                </a:solidFill>
                <a:effectLst/>
                <a:latin typeface="Consolas" panose="020B0609020204030204" pitchFamily="49" charset="0"/>
              </a:rPr>
              <a:t>0.12469996551840354</a:t>
            </a:r>
            <a:r>
              <a:rPr lang="en-GB" sz="1600" b="1" i="0" dirty="0">
                <a:solidFill>
                  <a:srgbClr val="000000"/>
                </a:solidFill>
                <a:effectLst/>
                <a:latin typeface="Consolas" panose="020B0609020204030204" pitchFamily="49" charset="0"/>
              </a:rPr>
              <a:t>  </a:t>
            </a:r>
            <a:endParaRPr lang="en-GB" sz="1600" b="1" dirty="0"/>
          </a:p>
        </p:txBody>
      </p:sp>
      <p:sp>
        <p:nvSpPr>
          <p:cNvPr id="7" name="TextBox 6">
            <a:extLst>
              <a:ext uri="{FF2B5EF4-FFF2-40B4-BE49-F238E27FC236}">
                <a16:creationId xmlns:a16="http://schemas.microsoft.com/office/drawing/2014/main" id="{97CFD38A-32E4-4EA3-9742-8103EFE5464D}"/>
              </a:ext>
            </a:extLst>
          </p:cNvPr>
          <p:cNvSpPr txBox="1"/>
          <p:nvPr/>
        </p:nvSpPr>
        <p:spPr>
          <a:xfrm>
            <a:off x="6831498" y="1516868"/>
            <a:ext cx="3951798" cy="170157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000" b="1" dirty="0"/>
              <a:t>GRADIENT BOOSTING</a:t>
            </a:r>
          </a:p>
          <a:p>
            <a:pPr marL="0" indent="0" algn="ctr">
              <a:lnSpc>
                <a:spcPct val="90000"/>
              </a:lnSpc>
              <a:spcBef>
                <a:spcPts val="400"/>
              </a:spcBef>
              <a:buFont typeface="MetricHPE" panose="020B0503030202060203" pitchFamily="34" charset="0"/>
              <a:buNone/>
            </a:pPr>
            <a:endParaRPr lang="en-US" sz="1600" b="1" dirty="0"/>
          </a:p>
          <a:p>
            <a:pPr marL="0" indent="0" algn="ctr">
              <a:lnSpc>
                <a:spcPct val="90000"/>
              </a:lnSpc>
              <a:spcBef>
                <a:spcPts val="400"/>
              </a:spcBef>
              <a:buFont typeface="MetricHPE" panose="020B0503030202060203" pitchFamily="34" charset="0"/>
              <a:buNone/>
            </a:pPr>
            <a:r>
              <a:rPr lang="en-US" sz="1600" b="1" dirty="0"/>
              <a:t>R2 = </a:t>
            </a:r>
            <a:r>
              <a:rPr lang="en-GB" sz="1600" b="1" i="0" dirty="0">
                <a:solidFill>
                  <a:srgbClr val="00B050"/>
                </a:solidFill>
                <a:effectLst/>
                <a:latin typeface="Consolas" panose="020B0609020204030204" pitchFamily="49" charset="0"/>
              </a:rPr>
              <a:t>0.9612927205562168</a:t>
            </a:r>
            <a:endParaRPr lang="en-US" sz="1600" b="1" dirty="0">
              <a:solidFill>
                <a:srgbClr val="00B050"/>
              </a:solidFill>
            </a:endParaRPr>
          </a:p>
          <a:p>
            <a:pPr marL="0" indent="0" algn="ctr">
              <a:lnSpc>
                <a:spcPct val="90000"/>
              </a:lnSpc>
              <a:spcBef>
                <a:spcPts val="400"/>
              </a:spcBef>
              <a:buFont typeface="MetricHPE" panose="020B0503030202060203" pitchFamily="34" charset="0"/>
              <a:buNone/>
            </a:pPr>
            <a:r>
              <a:rPr lang="en-US" sz="1600" b="1" dirty="0"/>
              <a:t>MSE =  </a:t>
            </a:r>
            <a:r>
              <a:rPr lang="en-GB" sz="1600" b="1" i="0" dirty="0">
                <a:solidFill>
                  <a:srgbClr val="FF0000"/>
                </a:solidFill>
                <a:effectLst/>
                <a:latin typeface="Consolas" panose="020B0609020204030204" pitchFamily="49" charset="0"/>
              </a:rPr>
              <a:t>0.004457803125000002</a:t>
            </a:r>
            <a:endParaRPr lang="en-US" sz="1600" b="1" dirty="0">
              <a:solidFill>
                <a:srgbClr val="FF0000"/>
              </a:solidFill>
            </a:endParaRPr>
          </a:p>
          <a:p>
            <a:pPr marL="0" indent="0" algn="ctr">
              <a:lnSpc>
                <a:spcPct val="90000"/>
              </a:lnSpc>
              <a:spcBef>
                <a:spcPts val="400"/>
              </a:spcBef>
              <a:buFont typeface="MetricHPE" panose="020B0503030202060203" pitchFamily="34" charset="0"/>
              <a:buNone/>
            </a:pPr>
            <a:r>
              <a:rPr lang="en-US" sz="1600" b="1" dirty="0"/>
              <a:t>MAE =  </a:t>
            </a:r>
            <a:r>
              <a:rPr lang="en-GB" sz="1600" b="1" i="0" dirty="0">
                <a:solidFill>
                  <a:srgbClr val="00B050"/>
                </a:solidFill>
                <a:effectLst/>
                <a:latin typeface="Consolas" panose="020B0609020204030204" pitchFamily="49" charset="0"/>
              </a:rPr>
              <a:t>0.02534062500000047</a:t>
            </a:r>
            <a:endParaRPr lang="en-US" sz="1600" b="1" dirty="0">
              <a:solidFill>
                <a:srgbClr val="00B050"/>
              </a:solidFill>
            </a:endParaRPr>
          </a:p>
          <a:p>
            <a:pPr marL="0" indent="0" algn="ctr">
              <a:lnSpc>
                <a:spcPct val="90000"/>
              </a:lnSpc>
              <a:spcBef>
                <a:spcPts val="400"/>
              </a:spcBef>
              <a:buFont typeface="MetricHPE" panose="020B0503030202060203" pitchFamily="34" charset="0"/>
              <a:buNone/>
            </a:pPr>
            <a:r>
              <a:rPr lang="en-US" sz="1600" b="1" dirty="0"/>
              <a:t>RMSE = </a:t>
            </a:r>
            <a:r>
              <a:rPr lang="en-GB" sz="1600" b="1" i="0" dirty="0">
                <a:solidFill>
                  <a:srgbClr val="FF0000"/>
                </a:solidFill>
                <a:effectLst/>
                <a:latin typeface="Consolas" panose="020B0609020204030204" pitchFamily="49" charset="0"/>
              </a:rPr>
              <a:t>0.12524418144472926</a:t>
            </a:r>
            <a:r>
              <a:rPr lang="en-GB" sz="1600" b="1" i="0" dirty="0">
                <a:solidFill>
                  <a:srgbClr val="000000"/>
                </a:solidFill>
                <a:effectLst/>
                <a:latin typeface="Consolas" panose="020B0609020204030204" pitchFamily="49" charset="0"/>
              </a:rPr>
              <a:t> </a:t>
            </a:r>
            <a:endParaRPr lang="en-GB" sz="1600" b="1" dirty="0"/>
          </a:p>
        </p:txBody>
      </p:sp>
      <p:pic>
        <p:nvPicPr>
          <p:cNvPr id="12" name="Picture 10">
            <a:extLst>
              <a:ext uri="{FF2B5EF4-FFF2-40B4-BE49-F238E27FC236}">
                <a16:creationId xmlns:a16="http://schemas.microsoft.com/office/drawing/2014/main" id="{3370B4D7-7AD8-4139-85D1-E37F685A31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5686" y="1983859"/>
            <a:ext cx="2046326" cy="8650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63CF76-9601-4E9F-B940-E348C221D215}"/>
              </a:ext>
            </a:extLst>
          </p:cNvPr>
          <p:cNvSpPr txBox="1"/>
          <p:nvPr/>
        </p:nvSpPr>
        <p:spPr>
          <a:xfrm>
            <a:off x="586431" y="3203030"/>
            <a:ext cx="11019138" cy="1109932"/>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these are the results that I observed by applying the measures described in the previous slide to the data.</a:t>
            </a:r>
          </a:p>
        </p:txBody>
      </p:sp>
      <p:sp>
        <p:nvSpPr>
          <p:cNvPr id="13" name="TextBox 12">
            <a:extLst>
              <a:ext uri="{FF2B5EF4-FFF2-40B4-BE49-F238E27FC236}">
                <a16:creationId xmlns:a16="http://schemas.microsoft.com/office/drawing/2014/main" id="{5E5556B3-5F63-4820-AF10-E4B4234166BD}"/>
              </a:ext>
            </a:extLst>
          </p:cNvPr>
          <p:cNvSpPr txBox="1"/>
          <p:nvPr/>
        </p:nvSpPr>
        <p:spPr>
          <a:xfrm>
            <a:off x="988424" y="4141932"/>
            <a:ext cx="10092906" cy="1527434"/>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b="1" dirty="0"/>
              <a:t>NOTE : </a:t>
            </a:r>
            <a:r>
              <a:rPr lang="en-US" b="1" u="sng" dirty="0"/>
              <a:t>The values of R2 are very </a:t>
            </a:r>
            <a:r>
              <a:rPr lang="en-US" b="1" u="sng" dirty="0" err="1"/>
              <a:t>very</a:t>
            </a:r>
            <a:r>
              <a:rPr lang="en-US" b="1" u="sng" dirty="0"/>
              <a:t> high </a:t>
            </a:r>
            <a:r>
              <a:rPr lang="en-US" dirty="0"/>
              <a:t>from the results it seems to be the Gradient Boost, the most accurate and best (albeit slightly) algorithm. In fact, we can see how the R2 is higher than the Random Forest and the corresponding MSE, RMSE have lower values ​​than the Random Forest which the MSE is better in the Random Forest case. </a:t>
            </a:r>
          </a:p>
          <a:p>
            <a:pPr marL="0" indent="0" algn="ctr">
              <a:lnSpc>
                <a:spcPct val="90000"/>
              </a:lnSpc>
              <a:spcBef>
                <a:spcPts val="400"/>
              </a:spcBef>
              <a:buFont typeface="MetricHPE" panose="020B0503030202060203" pitchFamily="34" charset="0"/>
              <a:buNone/>
            </a:pPr>
            <a:r>
              <a:rPr lang="en-US" u="sng" dirty="0"/>
              <a:t>It is more useful and intuitive to make observations with the graphs about the results obtained, in the following slides we will see them in detail . </a:t>
            </a:r>
            <a:endParaRPr lang="en-GB" u="sng" dirty="0" err="1"/>
          </a:p>
        </p:txBody>
      </p:sp>
    </p:spTree>
    <p:extLst>
      <p:ext uri="{BB962C8B-B14F-4D97-AF65-F5344CB8AC3E}">
        <p14:creationId xmlns:p14="http://schemas.microsoft.com/office/powerpoint/2010/main" val="407207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0419D7-68CD-4356-9967-C5677784AA23}"/>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18E4F16C-358F-47BA-9A6B-306ED3D3D478}"/>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72</a:t>
            </a:fld>
            <a:endParaRPr lang="en-US" dirty="0"/>
          </a:p>
        </p:txBody>
      </p:sp>
      <p:sp>
        <p:nvSpPr>
          <p:cNvPr id="5" name="Title 4">
            <a:extLst>
              <a:ext uri="{FF2B5EF4-FFF2-40B4-BE49-F238E27FC236}">
                <a16:creationId xmlns:a16="http://schemas.microsoft.com/office/drawing/2014/main" id="{63E629E6-10ED-4C73-9815-0FBE568C48E5}"/>
              </a:ext>
            </a:extLst>
          </p:cNvPr>
          <p:cNvSpPr>
            <a:spLocks noGrp="1"/>
          </p:cNvSpPr>
          <p:nvPr>
            <p:ph type="title"/>
          </p:nvPr>
        </p:nvSpPr>
        <p:spPr/>
        <p:txBody>
          <a:bodyPr/>
          <a:lstStyle/>
          <a:p>
            <a:r>
              <a:rPr lang="en-US" dirty="0"/>
              <a:t>4.4 - </a:t>
            </a:r>
            <a:r>
              <a:rPr lang="en-US" dirty="0">
                <a:solidFill>
                  <a:srgbClr val="7030A0"/>
                </a:solidFill>
              </a:rPr>
              <a:t>SQUID</a:t>
            </a:r>
            <a:r>
              <a:rPr lang="en-US" dirty="0"/>
              <a:t> – REGRESSION results ( RANDOM FOREST – BOOSTING ) </a:t>
            </a:r>
            <a:endParaRPr lang="en-GB" dirty="0"/>
          </a:p>
        </p:txBody>
      </p:sp>
      <p:sp>
        <p:nvSpPr>
          <p:cNvPr id="10" name="TextBox 9">
            <a:extLst>
              <a:ext uri="{FF2B5EF4-FFF2-40B4-BE49-F238E27FC236}">
                <a16:creationId xmlns:a16="http://schemas.microsoft.com/office/drawing/2014/main" id="{207D7F51-D77E-4B64-96B8-1DBCFE5BA9CE}"/>
              </a:ext>
            </a:extLst>
          </p:cNvPr>
          <p:cNvSpPr txBox="1"/>
          <p:nvPr/>
        </p:nvSpPr>
        <p:spPr>
          <a:xfrm>
            <a:off x="810855" y="933009"/>
            <a:ext cx="3996905" cy="1104181"/>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dirty="0"/>
              <a:t>To get an example/idea of ​​how the two algorithms work (and to have a comparison of the two) I generated this table:</a:t>
            </a:r>
            <a:endParaRPr lang="en-GB" sz="1600" dirty="0" err="1"/>
          </a:p>
        </p:txBody>
      </p:sp>
      <p:sp>
        <p:nvSpPr>
          <p:cNvPr id="11" name="TextBox 10">
            <a:extLst>
              <a:ext uri="{FF2B5EF4-FFF2-40B4-BE49-F238E27FC236}">
                <a16:creationId xmlns:a16="http://schemas.microsoft.com/office/drawing/2014/main" id="{FF7CB057-7D74-4C0F-B223-299EF6F65008}"/>
              </a:ext>
            </a:extLst>
          </p:cNvPr>
          <p:cNvSpPr txBox="1"/>
          <p:nvPr/>
        </p:nvSpPr>
        <p:spPr>
          <a:xfrm>
            <a:off x="5612495" y="896735"/>
            <a:ext cx="6096000" cy="5539978"/>
          </a:xfrm>
          <a:prstGeom prst="rect">
            <a:avLst/>
          </a:prstGeom>
          <a:noFill/>
          <a:ln w="57150">
            <a:noFill/>
            <a:miter lim="800000"/>
          </a:ln>
        </p:spPr>
        <p:txBody>
          <a:bodyPr wrap="square">
            <a:spAutoFit/>
          </a:bodyPr>
          <a:lstStyle/>
          <a:p>
            <a:endParaRPr lang="en-US" dirty="0"/>
          </a:p>
          <a:p>
            <a:r>
              <a:rPr lang="en-US" sz="1600" dirty="0"/>
              <a:t>I randomly chose </a:t>
            </a:r>
            <a:r>
              <a:rPr lang="en-US" sz="1600" b="1" dirty="0"/>
              <a:t>20 experiments </a:t>
            </a:r>
            <a:r>
              <a:rPr lang="en-US" sz="1600" dirty="0"/>
              <a:t>from the datasets (you can see from the first column on the left which contains random numbers it means that I don’t take close experiment but in a random order)</a:t>
            </a:r>
          </a:p>
          <a:p>
            <a:endParaRPr lang="en-US" sz="1600" dirty="0"/>
          </a:p>
          <a:p>
            <a:endParaRPr lang="en-US" sz="1600" dirty="0"/>
          </a:p>
          <a:p>
            <a:pPr marL="285750" indent="-285750">
              <a:buFont typeface="Arial" panose="020B0604020202020204" pitchFamily="34" charset="0"/>
              <a:buChar char="•"/>
            </a:pPr>
            <a:r>
              <a:rPr lang="en-US" sz="1600" b="1" dirty="0"/>
              <a:t>ID experiment </a:t>
            </a:r>
            <a:r>
              <a:rPr lang="en-US" sz="1600" dirty="0"/>
              <a:t>:</a:t>
            </a:r>
            <a:r>
              <a:rPr lang="en-US" sz="1600" b="1" dirty="0"/>
              <a:t> </a:t>
            </a:r>
            <a:r>
              <a:rPr lang="en-US" sz="1600" dirty="0"/>
              <a:t>added this column to be clearer when talking about a specific experiment, just to simplify the visualization (also in the graph)</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 </a:t>
            </a:r>
            <a:r>
              <a:rPr lang="en-US" sz="1600" b="1" dirty="0"/>
              <a:t>CPU BW allocated </a:t>
            </a:r>
            <a:r>
              <a:rPr lang="en-US" sz="1600" dirty="0"/>
              <a:t>: column that tells us the value of the allocated CPU (CPU bandwidth)  that the dataset contains for the experiment in question</a:t>
            </a:r>
          </a:p>
          <a:p>
            <a:endParaRPr lang="en-US" sz="1600" dirty="0"/>
          </a:p>
          <a:p>
            <a:pPr marL="285750" indent="-285750">
              <a:buFont typeface="Arial" panose="020B0604020202020204" pitchFamily="34" charset="0"/>
              <a:buChar char="•"/>
            </a:pPr>
            <a:r>
              <a:rPr lang="en-US" sz="1600" b="1" dirty="0"/>
              <a:t>CPU BW Random Forest </a:t>
            </a:r>
            <a:r>
              <a:rPr lang="en-US" sz="1600" dirty="0"/>
              <a:t>: column that tells us the prediction of the allocable CPU (CPU bandwidth) obtained with the application of the Random Forest algorithm for the experiment in question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CPU BW Boosting </a:t>
            </a:r>
            <a:r>
              <a:rPr lang="en-US" sz="1600" dirty="0"/>
              <a:t>: column that tells us the prediction of the allocable CPU (CPU bandwidth) obtained with the application of the Gradient Boosting algorithm for the experiment in question</a:t>
            </a:r>
          </a:p>
          <a:p>
            <a:endParaRPr lang="en-US" sz="1600" dirty="0"/>
          </a:p>
          <a:p>
            <a:pPr marL="285750" indent="-285750">
              <a:buFont typeface="Arial" panose="020B0604020202020204" pitchFamily="34" charset="0"/>
              <a:buChar char="•"/>
            </a:pPr>
            <a:endParaRPr lang="en-GB" sz="1600" dirty="0"/>
          </a:p>
        </p:txBody>
      </p:sp>
      <p:pic>
        <p:nvPicPr>
          <p:cNvPr id="13" name="Picture 12" descr="A screenshot of a computer&#10;&#10;Description automatically generated with medium confidence">
            <a:extLst>
              <a:ext uri="{FF2B5EF4-FFF2-40B4-BE49-F238E27FC236}">
                <a16:creationId xmlns:a16="http://schemas.microsoft.com/office/drawing/2014/main" id="{B6BB1B17-E478-447B-890D-A28A1367627B}"/>
              </a:ext>
            </a:extLst>
          </p:cNvPr>
          <p:cNvPicPr>
            <a:picLocks noChangeAspect="1"/>
          </p:cNvPicPr>
          <p:nvPr/>
        </p:nvPicPr>
        <p:blipFill rotWithShape="1">
          <a:blip r:embed="rId3">
            <a:extLst>
              <a:ext uri="{28A0092B-C50C-407E-A947-70E740481C1C}">
                <a14:useLocalDpi xmlns:a14="http://schemas.microsoft.com/office/drawing/2010/main" val="0"/>
              </a:ext>
            </a:extLst>
          </a:blip>
          <a:srcRect l="16487" t="16782" r="42716" b="10624"/>
          <a:stretch/>
        </p:blipFill>
        <p:spPr>
          <a:xfrm>
            <a:off x="796834" y="1994338"/>
            <a:ext cx="4131317" cy="4134999"/>
          </a:xfrm>
          <a:prstGeom prst="rect">
            <a:avLst/>
          </a:prstGeom>
        </p:spPr>
      </p:pic>
    </p:spTree>
    <p:extLst>
      <p:ext uri="{BB962C8B-B14F-4D97-AF65-F5344CB8AC3E}">
        <p14:creationId xmlns:p14="http://schemas.microsoft.com/office/powerpoint/2010/main" val="271712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A340CA6-8708-46CD-AB9B-ACF2DB9241DE}"/>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CD8AB53B-CC83-4012-BB53-649A820C8486}"/>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73</a:t>
            </a:fld>
            <a:endParaRPr lang="en-US" dirty="0"/>
          </a:p>
        </p:txBody>
      </p:sp>
      <p:sp>
        <p:nvSpPr>
          <p:cNvPr id="5" name="Title 4">
            <a:extLst>
              <a:ext uri="{FF2B5EF4-FFF2-40B4-BE49-F238E27FC236}">
                <a16:creationId xmlns:a16="http://schemas.microsoft.com/office/drawing/2014/main" id="{4227F298-09A8-4091-BFFB-19641E77C5C2}"/>
              </a:ext>
            </a:extLst>
          </p:cNvPr>
          <p:cNvSpPr>
            <a:spLocks noGrp="1"/>
          </p:cNvSpPr>
          <p:nvPr>
            <p:ph type="title"/>
          </p:nvPr>
        </p:nvSpPr>
        <p:spPr/>
        <p:txBody>
          <a:bodyPr/>
          <a:lstStyle/>
          <a:p>
            <a:r>
              <a:rPr lang="en-US" dirty="0"/>
              <a:t>4.4 - </a:t>
            </a:r>
            <a:r>
              <a:rPr lang="en-US" dirty="0">
                <a:solidFill>
                  <a:srgbClr val="7030A0"/>
                </a:solidFill>
              </a:rPr>
              <a:t>SQUID</a:t>
            </a:r>
            <a:r>
              <a:rPr lang="en-US" dirty="0"/>
              <a:t> – REGRESSION results ( RANDOM FOREST – BOOSTING ) </a:t>
            </a:r>
            <a:endParaRPr lang="en-GB" dirty="0"/>
          </a:p>
        </p:txBody>
      </p:sp>
      <p:sp>
        <p:nvSpPr>
          <p:cNvPr id="6" name="TextBox 5">
            <a:extLst>
              <a:ext uri="{FF2B5EF4-FFF2-40B4-BE49-F238E27FC236}">
                <a16:creationId xmlns:a16="http://schemas.microsoft.com/office/drawing/2014/main" id="{71DA604C-F23F-49F6-9863-3FA1E6BD0C4E}"/>
              </a:ext>
            </a:extLst>
          </p:cNvPr>
          <p:cNvSpPr txBox="1"/>
          <p:nvPr/>
        </p:nvSpPr>
        <p:spPr>
          <a:xfrm>
            <a:off x="391064" y="793214"/>
            <a:ext cx="11392949" cy="85113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600" dirty="0"/>
              <a:t>The explanations of </a:t>
            </a:r>
            <a:r>
              <a:rPr lang="en-US" sz="1600" u="sng" dirty="0"/>
              <a:t>how the algorithms work</a:t>
            </a:r>
            <a:r>
              <a:rPr lang="en-US" sz="1600" dirty="0"/>
              <a:t> are explained on slides </a:t>
            </a:r>
            <a:r>
              <a:rPr lang="en-US" sz="1600" dirty="0">
                <a:hlinkClick r:id="rId3" action="ppaction://hlinksldjump"/>
              </a:rPr>
              <a:t>45</a:t>
            </a:r>
            <a:r>
              <a:rPr lang="en-US" sz="1600" dirty="0"/>
              <a:t> and </a:t>
            </a:r>
            <a:r>
              <a:rPr lang="en-US" sz="1600" dirty="0">
                <a:hlinkClick r:id="rId4" action="ppaction://hlinksldjump"/>
              </a:rPr>
              <a:t>46</a:t>
            </a:r>
            <a:r>
              <a:rPr lang="en-US" sz="1600" dirty="0"/>
              <a:t>. But in short it is important to understand this: the algorithms read the entire dataset and in this case try to understand the best CPU that can be allocated for the experiments through their calculations . </a:t>
            </a:r>
            <a:endParaRPr lang="en-GB" sz="1600" dirty="0" err="1"/>
          </a:p>
        </p:txBody>
      </p:sp>
      <p:sp>
        <p:nvSpPr>
          <p:cNvPr id="9" name="TextBox 8">
            <a:extLst>
              <a:ext uri="{FF2B5EF4-FFF2-40B4-BE49-F238E27FC236}">
                <a16:creationId xmlns:a16="http://schemas.microsoft.com/office/drawing/2014/main" id="{E3088292-6251-4048-84D1-990B13F7CFFD}"/>
              </a:ext>
            </a:extLst>
          </p:cNvPr>
          <p:cNvSpPr txBox="1"/>
          <p:nvPr/>
        </p:nvSpPr>
        <p:spPr>
          <a:xfrm>
            <a:off x="6939511" y="1905618"/>
            <a:ext cx="5252489" cy="413492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400" dirty="0"/>
              <a:t>in </a:t>
            </a:r>
            <a:r>
              <a:rPr lang="en-US" sz="1400" b="1" dirty="0">
                <a:solidFill>
                  <a:srgbClr val="00B050"/>
                </a:solidFill>
              </a:rPr>
              <a:t>green</a:t>
            </a:r>
            <a:r>
              <a:rPr lang="en-US" sz="1400" dirty="0"/>
              <a:t> are the predictions relating to the Gradient Boost,</a:t>
            </a:r>
          </a:p>
          <a:p>
            <a:pPr marL="0" indent="0">
              <a:lnSpc>
                <a:spcPct val="90000"/>
              </a:lnSpc>
              <a:spcBef>
                <a:spcPts val="400"/>
              </a:spcBef>
              <a:buFont typeface="MetricHPE" panose="020B0503030202060203" pitchFamily="34" charset="0"/>
              <a:buNone/>
            </a:pPr>
            <a:r>
              <a:rPr lang="en-US" sz="1400" dirty="0"/>
              <a:t>in </a:t>
            </a:r>
            <a:r>
              <a:rPr lang="en-US" sz="1400" b="1" dirty="0">
                <a:solidFill>
                  <a:srgbClr val="0070C0"/>
                </a:solidFill>
              </a:rPr>
              <a:t>blue (triangle) </a:t>
            </a:r>
            <a:r>
              <a:rPr lang="en-US" sz="1400" dirty="0"/>
              <a:t>there are the predictions related to the Random Forest,</a:t>
            </a:r>
          </a:p>
          <a:p>
            <a:pPr marL="0" indent="0">
              <a:lnSpc>
                <a:spcPct val="90000"/>
              </a:lnSpc>
              <a:spcBef>
                <a:spcPts val="400"/>
              </a:spcBef>
              <a:buFont typeface="MetricHPE" panose="020B0503030202060203" pitchFamily="34" charset="0"/>
              <a:buNone/>
            </a:pPr>
            <a:r>
              <a:rPr lang="en-US" sz="1400" dirty="0"/>
              <a:t>in </a:t>
            </a:r>
            <a:r>
              <a:rPr lang="en-US" sz="1400" b="1" dirty="0">
                <a:solidFill>
                  <a:srgbClr val="FF0000"/>
                </a:solidFill>
              </a:rPr>
              <a:t>red </a:t>
            </a:r>
            <a:r>
              <a:rPr lang="en-US" sz="1400" dirty="0"/>
              <a:t>instead there is a prediction that indicates the average of the two previous algorithms applied (it could be the optimal prediction), </a:t>
            </a:r>
          </a:p>
          <a:p>
            <a:pPr marL="0" indent="0">
              <a:lnSpc>
                <a:spcPct val="90000"/>
              </a:lnSpc>
              <a:spcBef>
                <a:spcPts val="400"/>
              </a:spcBef>
              <a:buFont typeface="MetricHPE" panose="020B0503030202060203" pitchFamily="34" charset="0"/>
              <a:buNone/>
            </a:pPr>
            <a:r>
              <a:rPr lang="en-US" sz="1400" dirty="0"/>
              <a:t>the </a:t>
            </a:r>
            <a:r>
              <a:rPr lang="en-US" sz="1400" b="1" dirty="0">
                <a:solidFill>
                  <a:srgbClr val="0082C9"/>
                </a:solidFill>
              </a:rPr>
              <a:t>X</a:t>
            </a:r>
            <a:r>
              <a:rPr lang="en-US" sz="1400" dirty="0"/>
              <a:t> indicate the true values ​​of CPU </a:t>
            </a:r>
            <a:r>
              <a:rPr lang="en-US" sz="1400" dirty="0" err="1"/>
              <a:t>bw</a:t>
            </a:r>
            <a:r>
              <a:rPr lang="en-US" sz="1400" dirty="0"/>
              <a:t> that each experiment used.</a:t>
            </a:r>
          </a:p>
          <a:p>
            <a:pPr marL="0" indent="0">
              <a:lnSpc>
                <a:spcPct val="90000"/>
              </a:lnSpc>
              <a:spcBef>
                <a:spcPts val="400"/>
              </a:spcBef>
              <a:buFont typeface="MetricHPE" panose="020B0503030202060203" pitchFamily="34" charset="0"/>
              <a:buNone/>
            </a:pPr>
            <a:endParaRPr lang="en-US" sz="1400" dirty="0"/>
          </a:p>
          <a:p>
            <a:pPr marL="0" indent="0">
              <a:lnSpc>
                <a:spcPct val="90000"/>
              </a:lnSpc>
              <a:spcBef>
                <a:spcPts val="400"/>
              </a:spcBef>
              <a:buFont typeface="MetricHPE" panose="020B0503030202060203" pitchFamily="34" charset="0"/>
              <a:buNone/>
            </a:pPr>
            <a:r>
              <a:rPr lang="en-US" sz="1600" b="1" dirty="0"/>
              <a:t>How do you read the chart ? </a:t>
            </a:r>
          </a:p>
          <a:p>
            <a:pPr marL="0" indent="0">
              <a:lnSpc>
                <a:spcPct val="90000"/>
              </a:lnSpc>
              <a:spcBef>
                <a:spcPts val="400"/>
              </a:spcBef>
              <a:buFont typeface="MetricHPE" panose="020B0503030202060203" pitchFamily="34" charset="0"/>
              <a:buNone/>
            </a:pPr>
            <a:r>
              <a:rPr lang="en-US" sz="1400" u="sng" dirty="0"/>
              <a:t>Example</a:t>
            </a:r>
            <a:r>
              <a:rPr lang="en-US" sz="1400" dirty="0"/>
              <a:t> : for the experiment </a:t>
            </a:r>
            <a:r>
              <a:rPr lang="en-US" sz="1400" b="1" dirty="0"/>
              <a:t>4</a:t>
            </a:r>
            <a:r>
              <a:rPr lang="en-US" sz="1400" dirty="0"/>
              <a:t> the </a:t>
            </a:r>
            <a:r>
              <a:rPr lang="en-US" sz="1400" dirty="0" err="1"/>
              <a:t>cpu</a:t>
            </a:r>
            <a:r>
              <a:rPr lang="en-US" sz="1400" dirty="0"/>
              <a:t> </a:t>
            </a:r>
            <a:r>
              <a:rPr lang="en-US" sz="1400" dirty="0" err="1"/>
              <a:t>bw</a:t>
            </a:r>
            <a:r>
              <a:rPr lang="en-US" sz="1400" dirty="0"/>
              <a:t> used is 90% (0.9) , the prediction made by the  Random Forest algorithm are the same , instead the Gradient Boosting predicted 85% of </a:t>
            </a:r>
            <a:r>
              <a:rPr lang="en-US" sz="1400" dirty="0" err="1"/>
              <a:t>cpu</a:t>
            </a:r>
            <a:r>
              <a:rPr lang="en-US" sz="1400" dirty="0"/>
              <a:t> </a:t>
            </a:r>
            <a:r>
              <a:rPr lang="en-US" sz="1400" dirty="0" err="1"/>
              <a:t>bw</a:t>
            </a:r>
            <a:r>
              <a:rPr lang="en-US" sz="1400" dirty="0"/>
              <a:t>. </a:t>
            </a:r>
          </a:p>
          <a:p>
            <a:pPr marL="0" indent="0">
              <a:lnSpc>
                <a:spcPct val="90000"/>
              </a:lnSpc>
              <a:spcBef>
                <a:spcPts val="400"/>
              </a:spcBef>
              <a:buFont typeface="MetricHPE" panose="020B0503030202060203" pitchFamily="34" charset="0"/>
              <a:buNone/>
            </a:pPr>
            <a:endParaRPr lang="en-US" sz="1400" dirty="0"/>
          </a:p>
          <a:p>
            <a:pPr marL="0" indent="0">
              <a:lnSpc>
                <a:spcPct val="90000"/>
              </a:lnSpc>
              <a:spcBef>
                <a:spcPts val="400"/>
              </a:spcBef>
              <a:buFont typeface="MetricHPE" panose="020B0503030202060203" pitchFamily="34" charset="0"/>
              <a:buNone/>
            </a:pPr>
            <a:r>
              <a:rPr lang="en-US" sz="1400" dirty="0"/>
              <a:t>in this case both of R2 values are very similar and in fact in a lot of cases the predictions are similar . </a:t>
            </a:r>
          </a:p>
          <a:p>
            <a:pPr marL="0" indent="0">
              <a:lnSpc>
                <a:spcPct val="90000"/>
              </a:lnSpc>
              <a:spcBef>
                <a:spcPts val="400"/>
              </a:spcBef>
              <a:buFont typeface="MetricHPE" panose="020B0503030202060203" pitchFamily="34" charset="0"/>
              <a:buNone/>
            </a:pPr>
            <a:endParaRPr lang="en-US" sz="1000" dirty="0"/>
          </a:p>
          <a:p>
            <a:pPr marL="0" indent="0">
              <a:lnSpc>
                <a:spcPct val="90000"/>
              </a:lnSpc>
              <a:spcBef>
                <a:spcPts val="400"/>
              </a:spcBef>
              <a:buFont typeface="MetricHPE" panose="020B0503030202060203" pitchFamily="34" charset="0"/>
              <a:buNone/>
            </a:pPr>
            <a:r>
              <a:rPr lang="en-US" sz="1400" dirty="0"/>
              <a:t>it can be seen that the predictions of both in many cases are similar / equal to the values ​​actually used for the </a:t>
            </a:r>
            <a:r>
              <a:rPr lang="en-US" sz="1400" dirty="0" err="1"/>
              <a:t>cpu</a:t>
            </a:r>
            <a:r>
              <a:rPr lang="en-US" sz="1400" dirty="0"/>
              <a:t>. While when they do not match the Gradient Boost is closer to real use. </a:t>
            </a:r>
            <a:endParaRPr lang="en-GB" sz="1400" dirty="0"/>
          </a:p>
          <a:p>
            <a:pPr marL="0" indent="0">
              <a:lnSpc>
                <a:spcPct val="90000"/>
              </a:lnSpc>
              <a:spcBef>
                <a:spcPts val="400"/>
              </a:spcBef>
              <a:buFont typeface="MetricHPE" panose="020B0503030202060203" pitchFamily="34" charset="0"/>
              <a:buNone/>
            </a:pPr>
            <a:endParaRPr lang="en-GB" sz="1200" dirty="0" err="1"/>
          </a:p>
        </p:txBody>
      </p:sp>
      <p:sp>
        <p:nvSpPr>
          <p:cNvPr id="10" name="TextBox 9">
            <a:extLst>
              <a:ext uri="{FF2B5EF4-FFF2-40B4-BE49-F238E27FC236}">
                <a16:creationId xmlns:a16="http://schemas.microsoft.com/office/drawing/2014/main" id="{82593A47-78A5-4723-A4B6-20F4E96E00DD}"/>
              </a:ext>
            </a:extLst>
          </p:cNvPr>
          <p:cNvSpPr txBox="1"/>
          <p:nvPr/>
        </p:nvSpPr>
        <p:spPr>
          <a:xfrm>
            <a:off x="2241014" y="6264255"/>
            <a:ext cx="4163683" cy="27212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200" b="1" dirty="0"/>
              <a:t>RANDOM EXPERIMENTS IDs</a:t>
            </a:r>
            <a:endParaRPr lang="en-GB" sz="1200" b="1" dirty="0" err="1"/>
          </a:p>
        </p:txBody>
      </p:sp>
      <p:pic>
        <p:nvPicPr>
          <p:cNvPr id="7" name="Picture 6">
            <a:extLst>
              <a:ext uri="{FF2B5EF4-FFF2-40B4-BE49-F238E27FC236}">
                <a16:creationId xmlns:a16="http://schemas.microsoft.com/office/drawing/2014/main" id="{FC795C14-6B31-4E95-ABB3-5FF86AC5B8E5}"/>
              </a:ext>
            </a:extLst>
          </p:cNvPr>
          <p:cNvPicPr>
            <a:picLocks noChangeAspect="1"/>
          </p:cNvPicPr>
          <p:nvPr/>
        </p:nvPicPr>
        <p:blipFill>
          <a:blip r:embed="rId5"/>
          <a:stretch>
            <a:fillRect/>
          </a:stretch>
        </p:blipFill>
        <p:spPr>
          <a:xfrm>
            <a:off x="1227937" y="1524972"/>
            <a:ext cx="5499019" cy="4844104"/>
          </a:xfrm>
          <a:prstGeom prst="rect">
            <a:avLst/>
          </a:prstGeom>
        </p:spPr>
      </p:pic>
      <p:sp>
        <p:nvSpPr>
          <p:cNvPr id="11" name="TextBox 10">
            <a:extLst>
              <a:ext uri="{FF2B5EF4-FFF2-40B4-BE49-F238E27FC236}">
                <a16:creationId xmlns:a16="http://schemas.microsoft.com/office/drawing/2014/main" id="{1EB599D3-5740-4F25-89F1-B8D5D65EB331}"/>
              </a:ext>
            </a:extLst>
          </p:cNvPr>
          <p:cNvSpPr txBox="1"/>
          <p:nvPr/>
        </p:nvSpPr>
        <p:spPr>
          <a:xfrm>
            <a:off x="52418" y="3505443"/>
            <a:ext cx="1421106" cy="669252"/>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it-IT" sz="1200" b="1" dirty="0"/>
              <a:t>CPU</a:t>
            </a:r>
          </a:p>
          <a:p>
            <a:pPr marL="0" indent="0" algn="ctr">
              <a:lnSpc>
                <a:spcPct val="90000"/>
              </a:lnSpc>
              <a:spcBef>
                <a:spcPts val="400"/>
              </a:spcBef>
              <a:buFont typeface="MetricHPE" panose="020B0503030202060203" pitchFamily="34" charset="0"/>
              <a:buNone/>
            </a:pPr>
            <a:r>
              <a:rPr lang="it-IT" sz="1200" b="1" dirty="0"/>
              <a:t>BANDWIDTH</a:t>
            </a:r>
            <a:endParaRPr lang="en-GB" sz="1200" b="1" dirty="0" err="1"/>
          </a:p>
        </p:txBody>
      </p:sp>
    </p:spTree>
    <p:extLst>
      <p:ext uri="{BB962C8B-B14F-4D97-AF65-F5344CB8AC3E}">
        <p14:creationId xmlns:p14="http://schemas.microsoft.com/office/powerpoint/2010/main" val="87990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EC084C-BACD-43C2-901A-CEFCCDA2C6EF}"/>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C3F213C9-DD3B-4C3E-8BF6-963B9BE593AF}"/>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74</a:t>
            </a:fld>
            <a:endParaRPr lang="en-US" dirty="0"/>
          </a:p>
        </p:txBody>
      </p:sp>
      <p:sp>
        <p:nvSpPr>
          <p:cNvPr id="5" name="Title 4">
            <a:extLst>
              <a:ext uri="{FF2B5EF4-FFF2-40B4-BE49-F238E27FC236}">
                <a16:creationId xmlns:a16="http://schemas.microsoft.com/office/drawing/2014/main" id="{E673BAFC-E326-4207-9AE9-BAA7A0105319}"/>
              </a:ext>
            </a:extLst>
          </p:cNvPr>
          <p:cNvSpPr>
            <a:spLocks noGrp="1"/>
          </p:cNvSpPr>
          <p:nvPr>
            <p:ph type="title"/>
          </p:nvPr>
        </p:nvSpPr>
        <p:spPr/>
        <p:txBody>
          <a:bodyPr/>
          <a:lstStyle/>
          <a:p>
            <a:r>
              <a:rPr lang="en-US" dirty="0"/>
              <a:t>4.4 - </a:t>
            </a:r>
            <a:r>
              <a:rPr lang="en-US" dirty="0">
                <a:solidFill>
                  <a:srgbClr val="7030A0"/>
                </a:solidFill>
              </a:rPr>
              <a:t>SQUID</a:t>
            </a:r>
            <a:r>
              <a:rPr lang="en-US" dirty="0"/>
              <a:t> – REGRESSION results ( RANDOM FOREST – BOOSTING ) </a:t>
            </a:r>
            <a:endParaRPr lang="en-GB" dirty="0"/>
          </a:p>
        </p:txBody>
      </p:sp>
      <p:sp>
        <p:nvSpPr>
          <p:cNvPr id="6" name="TextBox 5">
            <a:extLst>
              <a:ext uri="{FF2B5EF4-FFF2-40B4-BE49-F238E27FC236}">
                <a16:creationId xmlns:a16="http://schemas.microsoft.com/office/drawing/2014/main" id="{2F02D57B-0119-4AEE-A15B-0586A368DD0D}"/>
              </a:ext>
            </a:extLst>
          </p:cNvPr>
          <p:cNvSpPr txBox="1"/>
          <p:nvPr/>
        </p:nvSpPr>
        <p:spPr>
          <a:xfrm>
            <a:off x="591207" y="884690"/>
            <a:ext cx="11295993" cy="898635"/>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dirty="0"/>
              <a:t>The type of graph below is similar to the previous one, but in this case the experiments are divided according to their </a:t>
            </a:r>
            <a:r>
              <a:rPr lang="en-US" dirty="0" err="1"/>
              <a:t>troughpout</a:t>
            </a:r>
            <a:r>
              <a:rPr lang="en-US" dirty="0"/>
              <a:t> i.e. the amount of data transferred during a specific period of time </a:t>
            </a:r>
            <a:endParaRPr lang="en-GB" dirty="0" err="1"/>
          </a:p>
        </p:txBody>
      </p:sp>
      <p:sp>
        <p:nvSpPr>
          <p:cNvPr id="7" name="TextBox 6">
            <a:extLst>
              <a:ext uri="{FF2B5EF4-FFF2-40B4-BE49-F238E27FC236}">
                <a16:creationId xmlns:a16="http://schemas.microsoft.com/office/drawing/2014/main" id="{A497B095-9CC7-4FCE-A0D8-2576A1B2724E}"/>
              </a:ext>
            </a:extLst>
          </p:cNvPr>
          <p:cNvSpPr txBox="1"/>
          <p:nvPr/>
        </p:nvSpPr>
        <p:spPr>
          <a:xfrm>
            <a:off x="7185804" y="1888867"/>
            <a:ext cx="4291493" cy="4134928"/>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400" dirty="0"/>
              <a:t>in </a:t>
            </a:r>
            <a:r>
              <a:rPr lang="en-US" sz="1400" b="1" dirty="0">
                <a:solidFill>
                  <a:schemeClr val="accent5"/>
                </a:solidFill>
              </a:rPr>
              <a:t>orange</a:t>
            </a:r>
            <a:r>
              <a:rPr lang="en-US" sz="1400" dirty="0"/>
              <a:t> are the predictions relating to the Gradient Boost,</a:t>
            </a:r>
          </a:p>
          <a:p>
            <a:pPr marL="0" indent="0">
              <a:lnSpc>
                <a:spcPct val="90000"/>
              </a:lnSpc>
              <a:spcBef>
                <a:spcPts val="400"/>
              </a:spcBef>
              <a:buFont typeface="MetricHPE" panose="020B0503030202060203" pitchFamily="34" charset="0"/>
              <a:buNone/>
            </a:pPr>
            <a:r>
              <a:rPr lang="en-US" sz="1400" dirty="0"/>
              <a:t>in </a:t>
            </a:r>
            <a:r>
              <a:rPr lang="en-US" sz="1400" b="1" dirty="0">
                <a:solidFill>
                  <a:srgbClr val="0070C0"/>
                </a:solidFill>
              </a:rPr>
              <a:t>blue </a:t>
            </a:r>
            <a:r>
              <a:rPr lang="en-US" sz="1400" dirty="0"/>
              <a:t>there are the predictions related to the Random Forest,</a:t>
            </a:r>
          </a:p>
          <a:p>
            <a:pPr marL="0" indent="0">
              <a:lnSpc>
                <a:spcPct val="90000"/>
              </a:lnSpc>
              <a:spcBef>
                <a:spcPts val="400"/>
              </a:spcBef>
              <a:buFont typeface="MetricHPE" panose="020B0503030202060203" pitchFamily="34" charset="0"/>
              <a:buNone/>
            </a:pPr>
            <a:r>
              <a:rPr lang="en-US" sz="1400" dirty="0"/>
              <a:t>the </a:t>
            </a:r>
            <a:r>
              <a:rPr lang="en-US" sz="1400" b="1" dirty="0"/>
              <a:t>•</a:t>
            </a:r>
            <a:r>
              <a:rPr lang="en-US" sz="1400" dirty="0"/>
              <a:t> indicate the true values ​​of CPU </a:t>
            </a:r>
            <a:r>
              <a:rPr lang="en-US" sz="1400" dirty="0" err="1"/>
              <a:t>bw</a:t>
            </a:r>
            <a:r>
              <a:rPr lang="en-US" sz="1400" dirty="0"/>
              <a:t> that each experiment used.</a:t>
            </a:r>
          </a:p>
          <a:p>
            <a:pPr marL="0" indent="0">
              <a:lnSpc>
                <a:spcPct val="90000"/>
              </a:lnSpc>
              <a:spcBef>
                <a:spcPts val="400"/>
              </a:spcBef>
              <a:buFont typeface="MetricHPE" panose="020B0503030202060203" pitchFamily="34" charset="0"/>
              <a:buNone/>
            </a:pPr>
            <a:endParaRPr lang="en-US" sz="1400" dirty="0"/>
          </a:p>
          <a:p>
            <a:pPr marL="0" indent="0">
              <a:lnSpc>
                <a:spcPct val="90000"/>
              </a:lnSpc>
              <a:spcBef>
                <a:spcPts val="400"/>
              </a:spcBef>
              <a:buFont typeface="MetricHPE" panose="020B0503030202060203" pitchFamily="34" charset="0"/>
              <a:buNone/>
            </a:pPr>
            <a:r>
              <a:rPr lang="en-US" sz="1600" b="1" dirty="0"/>
              <a:t>How do you read the chart ? </a:t>
            </a:r>
          </a:p>
          <a:p>
            <a:pPr>
              <a:lnSpc>
                <a:spcPct val="90000"/>
              </a:lnSpc>
              <a:spcBef>
                <a:spcPts val="400"/>
              </a:spcBef>
            </a:pPr>
            <a:r>
              <a:rPr lang="en-US" sz="1400" u="sng" dirty="0"/>
              <a:t>Example</a:t>
            </a:r>
            <a:r>
              <a:rPr lang="en-US" sz="1400" dirty="0"/>
              <a:t> : now in the we have the Traffic Load expressed in Kbytes per second. X-axis</a:t>
            </a:r>
          </a:p>
          <a:p>
            <a:pPr marL="0" indent="0">
              <a:lnSpc>
                <a:spcPct val="90000"/>
              </a:lnSpc>
              <a:spcBef>
                <a:spcPts val="400"/>
              </a:spcBef>
              <a:buFont typeface="MetricHPE" panose="020B0503030202060203" pitchFamily="34" charset="0"/>
              <a:buNone/>
            </a:pPr>
            <a:r>
              <a:rPr lang="en-US" sz="1400" dirty="0"/>
              <a:t>From 0 to 2000 kB per second, the algorithms predict the same as what has been allocated, then from 2000 kB/s upwards they recommend to always allocate at least 80% of the CPU                </a:t>
            </a:r>
          </a:p>
          <a:p>
            <a:pPr marL="0" indent="0">
              <a:lnSpc>
                <a:spcPct val="90000"/>
              </a:lnSpc>
              <a:spcBef>
                <a:spcPts val="400"/>
              </a:spcBef>
              <a:buFont typeface="MetricHPE" panose="020B0503030202060203" pitchFamily="34" charset="0"/>
              <a:buNone/>
            </a:pPr>
            <a:r>
              <a:rPr lang="en-US" sz="1400" dirty="0"/>
              <a:t>In general the algorithms follow the following logic: the more the traffic grows the more CPUs need to be allocated . </a:t>
            </a:r>
            <a:endParaRPr lang="en-GB" sz="1400" dirty="0" err="1"/>
          </a:p>
        </p:txBody>
      </p:sp>
      <p:pic>
        <p:nvPicPr>
          <p:cNvPr id="9" name="Picture 8">
            <a:extLst>
              <a:ext uri="{FF2B5EF4-FFF2-40B4-BE49-F238E27FC236}">
                <a16:creationId xmlns:a16="http://schemas.microsoft.com/office/drawing/2014/main" id="{2EBD1751-4142-4AAD-AA3C-0545360DAEF4}"/>
              </a:ext>
            </a:extLst>
          </p:cNvPr>
          <p:cNvPicPr>
            <a:picLocks noChangeAspect="1"/>
          </p:cNvPicPr>
          <p:nvPr/>
        </p:nvPicPr>
        <p:blipFill>
          <a:blip r:embed="rId3"/>
          <a:stretch>
            <a:fillRect/>
          </a:stretch>
        </p:blipFill>
        <p:spPr>
          <a:xfrm>
            <a:off x="487278" y="1801268"/>
            <a:ext cx="6331308" cy="4441878"/>
          </a:xfrm>
          <a:prstGeom prst="rect">
            <a:avLst/>
          </a:prstGeom>
        </p:spPr>
      </p:pic>
    </p:spTree>
    <p:extLst>
      <p:ext uri="{BB962C8B-B14F-4D97-AF65-F5344CB8AC3E}">
        <p14:creationId xmlns:p14="http://schemas.microsoft.com/office/powerpoint/2010/main" val="396075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924EEE-05B7-4947-9776-8DF6056A8795}"/>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102383B6-CD95-4161-BF94-3B66EFC7BA24}"/>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75</a:t>
            </a:fld>
            <a:endParaRPr lang="en-US" dirty="0"/>
          </a:p>
        </p:txBody>
      </p:sp>
      <p:sp>
        <p:nvSpPr>
          <p:cNvPr id="5" name="Title 4">
            <a:extLst>
              <a:ext uri="{FF2B5EF4-FFF2-40B4-BE49-F238E27FC236}">
                <a16:creationId xmlns:a16="http://schemas.microsoft.com/office/drawing/2014/main" id="{348F427E-C7A5-4726-9D28-8B5D2C5BEA05}"/>
              </a:ext>
            </a:extLst>
          </p:cNvPr>
          <p:cNvSpPr>
            <a:spLocks noGrp="1"/>
          </p:cNvSpPr>
          <p:nvPr>
            <p:ph type="title"/>
          </p:nvPr>
        </p:nvSpPr>
        <p:spPr/>
        <p:txBody>
          <a:bodyPr/>
          <a:lstStyle/>
          <a:p>
            <a:r>
              <a:rPr lang="en-US" dirty="0"/>
              <a:t>4.4 - </a:t>
            </a:r>
            <a:r>
              <a:rPr lang="en-US" dirty="0">
                <a:solidFill>
                  <a:srgbClr val="7030A0"/>
                </a:solidFill>
              </a:rPr>
              <a:t>SQUID</a:t>
            </a:r>
            <a:r>
              <a:rPr lang="en-US" dirty="0"/>
              <a:t> – REGRESSION results ( RANDOM FOREST – BOOSTING ) </a:t>
            </a:r>
            <a:endParaRPr lang="en-GB" dirty="0"/>
          </a:p>
        </p:txBody>
      </p:sp>
      <p:pic>
        <p:nvPicPr>
          <p:cNvPr id="6" name="Picture 5">
            <a:extLst>
              <a:ext uri="{FF2B5EF4-FFF2-40B4-BE49-F238E27FC236}">
                <a16:creationId xmlns:a16="http://schemas.microsoft.com/office/drawing/2014/main" id="{C1740325-7B7F-47CF-A83D-30D96F13535F}"/>
              </a:ext>
            </a:extLst>
          </p:cNvPr>
          <p:cNvPicPr>
            <a:picLocks noChangeAspect="1"/>
          </p:cNvPicPr>
          <p:nvPr/>
        </p:nvPicPr>
        <p:blipFill>
          <a:blip r:embed="rId3"/>
          <a:stretch>
            <a:fillRect/>
          </a:stretch>
        </p:blipFill>
        <p:spPr>
          <a:xfrm>
            <a:off x="687764" y="3250567"/>
            <a:ext cx="4665308" cy="2852304"/>
          </a:xfrm>
          <a:prstGeom prst="rect">
            <a:avLst/>
          </a:prstGeom>
        </p:spPr>
      </p:pic>
      <p:sp>
        <p:nvSpPr>
          <p:cNvPr id="7" name="TextBox 6">
            <a:extLst>
              <a:ext uri="{FF2B5EF4-FFF2-40B4-BE49-F238E27FC236}">
                <a16:creationId xmlns:a16="http://schemas.microsoft.com/office/drawing/2014/main" id="{1C98897B-3215-4FB0-A174-C586552E4880}"/>
              </a:ext>
            </a:extLst>
          </p:cNvPr>
          <p:cNvSpPr txBox="1"/>
          <p:nvPr/>
        </p:nvSpPr>
        <p:spPr>
          <a:xfrm>
            <a:off x="687764" y="953914"/>
            <a:ext cx="11713779" cy="677917"/>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dirty="0"/>
              <a:t>In this slide we will analyze in more detail the </a:t>
            </a:r>
            <a:r>
              <a:rPr lang="en-US" sz="1600" b="1" dirty="0"/>
              <a:t>RMSE</a:t>
            </a:r>
            <a:r>
              <a:rPr lang="en-US" sz="1600" dirty="0"/>
              <a:t> error by comparing it, because it is one of the most used measures in this type of studies</a:t>
            </a:r>
            <a:endParaRPr lang="en-GB" sz="1600" dirty="0" err="1"/>
          </a:p>
        </p:txBody>
      </p:sp>
      <p:sp>
        <p:nvSpPr>
          <p:cNvPr id="8" name="TextBox 7">
            <a:extLst>
              <a:ext uri="{FF2B5EF4-FFF2-40B4-BE49-F238E27FC236}">
                <a16:creationId xmlns:a16="http://schemas.microsoft.com/office/drawing/2014/main" id="{194137C2-A6E8-4A5F-A539-D0BC5F0B07DF}"/>
              </a:ext>
            </a:extLst>
          </p:cNvPr>
          <p:cNvSpPr txBox="1"/>
          <p:nvPr/>
        </p:nvSpPr>
        <p:spPr>
          <a:xfrm>
            <a:off x="536028" y="1631831"/>
            <a:ext cx="11091041" cy="1434562"/>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2200" b="1" dirty="0"/>
              <a:t>Why is Root Mean Square Error (RMSE) Important?</a:t>
            </a:r>
          </a:p>
          <a:p>
            <a:pPr marL="0" indent="0">
              <a:lnSpc>
                <a:spcPct val="90000"/>
              </a:lnSpc>
              <a:spcBef>
                <a:spcPts val="400"/>
              </a:spcBef>
              <a:buFont typeface="MetricHPE" panose="020B0503030202060203" pitchFamily="34" charset="0"/>
              <a:buNone/>
            </a:pPr>
            <a:endParaRPr lang="en-US" sz="700" b="1" dirty="0"/>
          </a:p>
          <a:p>
            <a:pPr marL="0" indent="0">
              <a:lnSpc>
                <a:spcPct val="90000"/>
              </a:lnSpc>
              <a:spcBef>
                <a:spcPts val="400"/>
              </a:spcBef>
              <a:buFont typeface="MetricHPE" panose="020B0503030202060203" pitchFamily="34" charset="0"/>
              <a:buNone/>
            </a:pPr>
            <a:r>
              <a:rPr lang="en-US" dirty="0"/>
              <a:t>In Machine Learning, it is extremely helpful to have a single number to judge a model’s performance, whether it be during training, cross-validation, or monitoring after deployment. Root Mean Square Error is one of the most widely used measures for this. It is a proper scoring rule that is intuitive to understand and compatible with some of the most common statistical assumptions.</a:t>
            </a:r>
            <a:endParaRPr lang="en-GB" dirty="0" err="1"/>
          </a:p>
        </p:txBody>
      </p:sp>
      <p:sp>
        <p:nvSpPr>
          <p:cNvPr id="9" name="TextBox 8">
            <a:extLst>
              <a:ext uri="{FF2B5EF4-FFF2-40B4-BE49-F238E27FC236}">
                <a16:creationId xmlns:a16="http://schemas.microsoft.com/office/drawing/2014/main" id="{EEE55585-DA3C-4420-8F31-7840D5F84EFA}"/>
              </a:ext>
            </a:extLst>
          </p:cNvPr>
          <p:cNvSpPr txBox="1"/>
          <p:nvPr/>
        </p:nvSpPr>
        <p:spPr>
          <a:xfrm>
            <a:off x="5683469" y="3334407"/>
            <a:ext cx="5793828" cy="2610756"/>
          </a:xfrm>
          <a:prstGeom prst="rect">
            <a:avLst/>
          </a:prstGeom>
          <a:noFill/>
          <a:ln w="57150">
            <a:noFill/>
            <a:miter lim="800000"/>
          </a:ln>
        </p:spPr>
        <p:txBody>
          <a:bodyPr wrap="square" lIns="90000" tIns="90000" rIns="90000" bIns="90000" rtlCol="0" anchor="ctr" anchorCtr="0">
            <a:noAutofit/>
          </a:bodyPr>
          <a:lstStyle/>
          <a:p>
            <a:pPr>
              <a:lnSpc>
                <a:spcPct val="90000"/>
              </a:lnSpc>
              <a:spcBef>
                <a:spcPts val="400"/>
              </a:spcBef>
            </a:pPr>
            <a:r>
              <a:rPr lang="en-US" dirty="0"/>
              <a:t>as explained in the slide </a:t>
            </a:r>
            <a:r>
              <a:rPr lang="en-US" dirty="0">
                <a:hlinkClick r:id="rId4" action="ppaction://hlinksldjump"/>
              </a:rPr>
              <a:t>51</a:t>
            </a:r>
            <a:r>
              <a:rPr lang="en-US" dirty="0"/>
              <a:t> In all experiments we have two types of hyperparameters on which the results are based , the </a:t>
            </a:r>
            <a:r>
              <a:rPr lang="en-US" b="1" dirty="0"/>
              <a:t>Default</a:t>
            </a:r>
            <a:r>
              <a:rPr lang="en-US" dirty="0"/>
              <a:t> and the </a:t>
            </a:r>
            <a:r>
              <a:rPr lang="en-US" b="1" dirty="0"/>
              <a:t>Tuned</a:t>
            </a:r>
            <a:r>
              <a:rPr lang="en-US" dirty="0"/>
              <a:t> </a:t>
            </a:r>
            <a:r>
              <a:rPr lang="en-US" dirty="0" err="1"/>
              <a:t>hyperp</a:t>
            </a:r>
            <a:r>
              <a:rPr lang="en-US" dirty="0"/>
              <a:t>. that in my opinion are optimal in this case I modified this parameter :                                                      • </a:t>
            </a:r>
            <a:r>
              <a:rPr lang="en-US" b="1" dirty="0" err="1"/>
              <a:t>n_estimator</a:t>
            </a:r>
            <a:r>
              <a:rPr lang="en-US" b="1" dirty="0"/>
              <a:t> </a:t>
            </a:r>
            <a:r>
              <a:rPr lang="en-US" dirty="0"/>
              <a:t>: 50 – 200 default is 100 </a:t>
            </a:r>
          </a:p>
          <a:p>
            <a:pPr>
              <a:lnSpc>
                <a:spcPct val="90000"/>
              </a:lnSpc>
              <a:spcBef>
                <a:spcPts val="400"/>
              </a:spcBef>
            </a:pPr>
            <a:r>
              <a:rPr lang="en-US" dirty="0"/>
              <a:t>• </a:t>
            </a:r>
            <a:r>
              <a:rPr lang="en-US" b="1" dirty="0" err="1"/>
              <a:t>learning_rate</a:t>
            </a:r>
            <a:r>
              <a:rPr lang="en-US" b="1" dirty="0"/>
              <a:t> </a:t>
            </a:r>
            <a:r>
              <a:rPr lang="en-US" dirty="0"/>
              <a:t>: 0.01 - 0.3   default is 0.1</a:t>
            </a:r>
          </a:p>
          <a:p>
            <a:pPr>
              <a:lnSpc>
                <a:spcPct val="90000"/>
              </a:lnSpc>
              <a:spcBef>
                <a:spcPts val="400"/>
              </a:spcBef>
            </a:pPr>
            <a:r>
              <a:rPr lang="en-US" dirty="0"/>
              <a:t>I also generated RMSE values ​​of other algorithms (which I have not deepened) but I did it only to have a comparison. And from what you can see in this case (unlike the previous ones) both the algorithms are those with a higher RMSE value than the others</a:t>
            </a:r>
            <a:endParaRPr lang="en-GB" dirty="0" err="1"/>
          </a:p>
        </p:txBody>
      </p:sp>
    </p:spTree>
    <p:extLst>
      <p:ext uri="{BB962C8B-B14F-4D97-AF65-F5344CB8AC3E}">
        <p14:creationId xmlns:p14="http://schemas.microsoft.com/office/powerpoint/2010/main" val="148706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C04AC8-64AA-4FAB-94E3-8DB0DC571AB6}"/>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D985DB4F-9D97-427B-A40F-228826E2CA58}"/>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76</a:t>
            </a:fld>
            <a:endParaRPr lang="en-US" dirty="0"/>
          </a:p>
        </p:txBody>
      </p:sp>
      <p:sp>
        <p:nvSpPr>
          <p:cNvPr id="5" name="Title 4">
            <a:extLst>
              <a:ext uri="{FF2B5EF4-FFF2-40B4-BE49-F238E27FC236}">
                <a16:creationId xmlns:a16="http://schemas.microsoft.com/office/drawing/2014/main" id="{EBE105C8-2174-429B-BDF6-CDD199A79C4A}"/>
              </a:ext>
            </a:extLst>
          </p:cNvPr>
          <p:cNvSpPr>
            <a:spLocks noGrp="1"/>
          </p:cNvSpPr>
          <p:nvPr>
            <p:ph type="title"/>
          </p:nvPr>
        </p:nvSpPr>
        <p:spPr/>
        <p:txBody>
          <a:bodyPr/>
          <a:lstStyle/>
          <a:p>
            <a:r>
              <a:rPr lang="en-US" dirty="0"/>
              <a:t>4.4 - </a:t>
            </a:r>
            <a:r>
              <a:rPr lang="en-US" dirty="0">
                <a:solidFill>
                  <a:schemeClr val="accent5">
                    <a:lumMod val="75000"/>
                  </a:schemeClr>
                </a:solidFill>
              </a:rPr>
              <a:t>MOSQUITTO</a:t>
            </a:r>
            <a:r>
              <a:rPr lang="en-US" dirty="0"/>
              <a:t> – REGRESSION results ( RANDOM FOREST – BOOSTING ) </a:t>
            </a:r>
            <a:endParaRPr lang="en-GB" dirty="0"/>
          </a:p>
        </p:txBody>
      </p:sp>
      <p:sp>
        <p:nvSpPr>
          <p:cNvPr id="6" name="TextBox 5">
            <a:extLst>
              <a:ext uri="{FF2B5EF4-FFF2-40B4-BE49-F238E27FC236}">
                <a16:creationId xmlns:a16="http://schemas.microsoft.com/office/drawing/2014/main" id="{1F33162C-91E4-4A30-832F-E29E5477B11A}"/>
              </a:ext>
            </a:extLst>
          </p:cNvPr>
          <p:cNvSpPr txBox="1"/>
          <p:nvPr/>
        </p:nvSpPr>
        <p:spPr>
          <a:xfrm>
            <a:off x="914402" y="1444310"/>
            <a:ext cx="3951798" cy="170157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000" b="1" dirty="0"/>
              <a:t>RANDOM FOREST</a:t>
            </a:r>
          </a:p>
          <a:p>
            <a:pPr marL="0" indent="0">
              <a:lnSpc>
                <a:spcPct val="90000"/>
              </a:lnSpc>
              <a:spcBef>
                <a:spcPts val="400"/>
              </a:spcBef>
              <a:buFont typeface="MetricHPE" panose="020B0503030202060203" pitchFamily="34" charset="0"/>
              <a:buNone/>
            </a:pPr>
            <a:endParaRPr lang="en-US" sz="1600" b="1" dirty="0"/>
          </a:p>
          <a:p>
            <a:pPr marL="0" indent="0">
              <a:lnSpc>
                <a:spcPct val="90000"/>
              </a:lnSpc>
              <a:spcBef>
                <a:spcPts val="400"/>
              </a:spcBef>
              <a:buFont typeface="MetricHPE" panose="020B0503030202060203" pitchFamily="34" charset="0"/>
              <a:buNone/>
            </a:pPr>
            <a:r>
              <a:rPr lang="en-US" sz="1600" b="1" dirty="0"/>
              <a:t>R2 = </a:t>
            </a:r>
            <a:r>
              <a:rPr lang="en-GB" sz="1600" b="1" i="0" dirty="0">
                <a:solidFill>
                  <a:srgbClr val="FF0000"/>
                </a:solidFill>
                <a:effectLst/>
                <a:latin typeface="Consolas" panose="020B0609020204030204" pitchFamily="49" charset="0"/>
              </a:rPr>
              <a:t>0.006841501696575936</a:t>
            </a:r>
            <a:endParaRPr lang="en-US" sz="1600" b="1" dirty="0">
              <a:solidFill>
                <a:srgbClr val="FF0000"/>
              </a:solidFill>
            </a:endParaRPr>
          </a:p>
          <a:p>
            <a:pPr marL="0" indent="0">
              <a:lnSpc>
                <a:spcPct val="90000"/>
              </a:lnSpc>
              <a:spcBef>
                <a:spcPts val="400"/>
              </a:spcBef>
              <a:buFont typeface="MetricHPE" panose="020B0503030202060203" pitchFamily="34" charset="0"/>
              <a:buNone/>
            </a:pPr>
            <a:r>
              <a:rPr lang="en-US" sz="1600" b="1" dirty="0"/>
              <a:t>MSE =  </a:t>
            </a:r>
            <a:r>
              <a:rPr lang="en-GB" sz="1600" b="1" i="0" dirty="0">
                <a:solidFill>
                  <a:srgbClr val="FF0000"/>
                </a:solidFill>
                <a:effectLst/>
                <a:latin typeface="Consolas" panose="020B0609020204030204" pitchFamily="49" charset="0"/>
              </a:rPr>
              <a:t>0.08552180937500001</a:t>
            </a:r>
            <a:endParaRPr lang="en-US" sz="1600" b="1" dirty="0">
              <a:solidFill>
                <a:srgbClr val="FF0000"/>
              </a:solidFill>
            </a:endParaRPr>
          </a:p>
          <a:p>
            <a:pPr marL="0" indent="0">
              <a:lnSpc>
                <a:spcPct val="90000"/>
              </a:lnSpc>
              <a:spcBef>
                <a:spcPts val="400"/>
              </a:spcBef>
              <a:buFont typeface="MetricHPE" panose="020B0503030202060203" pitchFamily="34" charset="0"/>
              <a:buNone/>
            </a:pPr>
            <a:r>
              <a:rPr lang="en-US" sz="1600" b="1" dirty="0"/>
              <a:t>MAE = </a:t>
            </a:r>
            <a:r>
              <a:rPr lang="en-GB" sz="1600" b="1" i="0" dirty="0">
                <a:solidFill>
                  <a:srgbClr val="FF0000"/>
                </a:solidFill>
                <a:effectLst/>
                <a:latin typeface="Consolas" panose="020B0609020204030204" pitchFamily="49" charset="0"/>
              </a:rPr>
              <a:t>0.245834375</a:t>
            </a:r>
            <a:endParaRPr lang="en-US" sz="1600" b="1" dirty="0">
              <a:solidFill>
                <a:srgbClr val="FF0000"/>
              </a:solidFill>
            </a:endParaRPr>
          </a:p>
          <a:p>
            <a:pPr marL="0" indent="0">
              <a:lnSpc>
                <a:spcPct val="90000"/>
              </a:lnSpc>
              <a:spcBef>
                <a:spcPts val="400"/>
              </a:spcBef>
              <a:buFont typeface="MetricHPE" panose="020B0503030202060203" pitchFamily="34" charset="0"/>
              <a:buNone/>
            </a:pPr>
            <a:r>
              <a:rPr lang="en-US" sz="1600" b="1" dirty="0"/>
              <a:t>RMSE = </a:t>
            </a:r>
            <a:r>
              <a:rPr lang="en-GB" sz="1600" b="1" i="0" dirty="0">
                <a:solidFill>
                  <a:srgbClr val="FF0000"/>
                </a:solidFill>
                <a:effectLst/>
                <a:latin typeface="Consolas" panose="020B0609020204030204" pitchFamily="49" charset="0"/>
              </a:rPr>
              <a:t>0.29244112121074906</a:t>
            </a:r>
            <a:endParaRPr lang="en-GB" sz="1600" b="1" dirty="0">
              <a:solidFill>
                <a:srgbClr val="FF0000"/>
              </a:solidFill>
            </a:endParaRPr>
          </a:p>
        </p:txBody>
      </p:sp>
      <p:sp>
        <p:nvSpPr>
          <p:cNvPr id="7" name="TextBox 6">
            <a:extLst>
              <a:ext uri="{FF2B5EF4-FFF2-40B4-BE49-F238E27FC236}">
                <a16:creationId xmlns:a16="http://schemas.microsoft.com/office/drawing/2014/main" id="{37696590-31BD-4BE4-8056-07200A417FD2}"/>
              </a:ext>
            </a:extLst>
          </p:cNvPr>
          <p:cNvSpPr txBox="1"/>
          <p:nvPr/>
        </p:nvSpPr>
        <p:spPr>
          <a:xfrm>
            <a:off x="7462276" y="1444309"/>
            <a:ext cx="3951798" cy="170157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2000" b="1" dirty="0"/>
              <a:t>GRADIENT BOOSTING</a:t>
            </a:r>
          </a:p>
          <a:p>
            <a:pPr marL="0" indent="0" algn="ctr">
              <a:lnSpc>
                <a:spcPct val="90000"/>
              </a:lnSpc>
              <a:spcBef>
                <a:spcPts val="400"/>
              </a:spcBef>
              <a:buFont typeface="MetricHPE" panose="020B0503030202060203" pitchFamily="34" charset="0"/>
              <a:buNone/>
            </a:pPr>
            <a:endParaRPr lang="en-US" sz="1600" b="1" dirty="0"/>
          </a:p>
          <a:p>
            <a:pPr marL="0" indent="0">
              <a:lnSpc>
                <a:spcPct val="90000"/>
              </a:lnSpc>
              <a:spcBef>
                <a:spcPts val="400"/>
              </a:spcBef>
              <a:buFont typeface="MetricHPE" panose="020B0503030202060203" pitchFamily="34" charset="0"/>
              <a:buNone/>
            </a:pPr>
            <a:r>
              <a:rPr lang="en-US" sz="1600" b="1" dirty="0"/>
              <a:t>R2 = </a:t>
            </a:r>
            <a:r>
              <a:rPr lang="en-GB" sz="1600" b="1" i="0" dirty="0">
                <a:solidFill>
                  <a:srgbClr val="FF0000"/>
                </a:solidFill>
                <a:effectLst/>
                <a:latin typeface="Consolas" panose="020B0609020204030204" pitchFamily="49" charset="0"/>
              </a:rPr>
              <a:t>0.04041659621740945</a:t>
            </a:r>
            <a:endParaRPr lang="en-US" sz="1600" b="1" dirty="0">
              <a:solidFill>
                <a:srgbClr val="FF0000"/>
              </a:solidFill>
            </a:endParaRPr>
          </a:p>
          <a:p>
            <a:pPr marL="0" indent="0">
              <a:lnSpc>
                <a:spcPct val="90000"/>
              </a:lnSpc>
              <a:spcBef>
                <a:spcPts val="400"/>
              </a:spcBef>
              <a:buFont typeface="MetricHPE" panose="020B0503030202060203" pitchFamily="34" charset="0"/>
              <a:buNone/>
            </a:pPr>
            <a:r>
              <a:rPr lang="en-US" sz="1600" b="1" dirty="0"/>
              <a:t>MSE =  </a:t>
            </a:r>
            <a:r>
              <a:rPr lang="en-GB" sz="1600" b="1" i="0" dirty="0">
                <a:solidFill>
                  <a:srgbClr val="FF0000"/>
                </a:solidFill>
                <a:effectLst/>
                <a:latin typeface="Consolas" panose="020B0609020204030204" pitchFamily="49" charset="0"/>
              </a:rPr>
              <a:t>0.08263062650915991</a:t>
            </a:r>
            <a:endParaRPr lang="en-US" sz="1600" b="1" dirty="0">
              <a:solidFill>
                <a:srgbClr val="FF0000"/>
              </a:solidFill>
            </a:endParaRPr>
          </a:p>
          <a:p>
            <a:pPr marL="0" indent="0">
              <a:lnSpc>
                <a:spcPct val="90000"/>
              </a:lnSpc>
              <a:spcBef>
                <a:spcPts val="400"/>
              </a:spcBef>
              <a:buFont typeface="MetricHPE" panose="020B0503030202060203" pitchFamily="34" charset="0"/>
              <a:buNone/>
            </a:pPr>
            <a:r>
              <a:rPr lang="en-US" sz="1600" b="1" dirty="0"/>
              <a:t>MAE =  </a:t>
            </a:r>
            <a:r>
              <a:rPr lang="en-GB" sz="1600" b="1" i="0" dirty="0">
                <a:solidFill>
                  <a:srgbClr val="FF0000"/>
                </a:solidFill>
                <a:effectLst/>
                <a:latin typeface="Consolas" panose="020B0609020204030204" pitchFamily="49" charset="0"/>
              </a:rPr>
              <a:t>0.2475572727471677</a:t>
            </a:r>
            <a:endParaRPr lang="en-US" sz="1600" b="1" dirty="0">
              <a:solidFill>
                <a:srgbClr val="FF0000"/>
              </a:solidFill>
            </a:endParaRPr>
          </a:p>
          <a:p>
            <a:pPr marL="0" indent="0">
              <a:lnSpc>
                <a:spcPct val="90000"/>
              </a:lnSpc>
              <a:spcBef>
                <a:spcPts val="400"/>
              </a:spcBef>
              <a:buFont typeface="MetricHPE" panose="020B0503030202060203" pitchFamily="34" charset="0"/>
              <a:buNone/>
            </a:pPr>
            <a:r>
              <a:rPr lang="en-US" sz="1600" b="1" dirty="0"/>
              <a:t>RMSE = </a:t>
            </a:r>
            <a:r>
              <a:rPr lang="en-GB" sz="1600" b="1" i="0" dirty="0">
                <a:solidFill>
                  <a:srgbClr val="FF0000"/>
                </a:solidFill>
                <a:effectLst/>
                <a:latin typeface="Consolas" panose="020B0609020204030204" pitchFamily="49" charset="0"/>
              </a:rPr>
              <a:t>0.2874554339530911</a:t>
            </a:r>
            <a:endParaRPr lang="en-GB" sz="1600" b="1" dirty="0">
              <a:solidFill>
                <a:srgbClr val="FF0000"/>
              </a:solidFill>
            </a:endParaRPr>
          </a:p>
        </p:txBody>
      </p:sp>
      <p:pic>
        <p:nvPicPr>
          <p:cNvPr id="11" name="Picture 4" descr="Eclipse Mosquitto">
            <a:extLst>
              <a:ext uri="{FF2B5EF4-FFF2-40B4-BE49-F238E27FC236}">
                <a16:creationId xmlns:a16="http://schemas.microsoft.com/office/drawing/2014/main" id="{5588D310-0823-4961-8766-E5A3F7C40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474" y="2252409"/>
            <a:ext cx="2325743" cy="4684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A53CFA0-C3F9-44BE-928F-DB00FA436116}"/>
              </a:ext>
            </a:extLst>
          </p:cNvPr>
          <p:cNvSpPr txBox="1"/>
          <p:nvPr/>
        </p:nvSpPr>
        <p:spPr>
          <a:xfrm>
            <a:off x="289740" y="3845650"/>
            <a:ext cx="11255288" cy="341632"/>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en-US" dirty="0"/>
              <a:t>these are the results that I observed by applying the measures described in the previous slide to the data.</a:t>
            </a:r>
          </a:p>
        </p:txBody>
      </p:sp>
      <p:sp>
        <p:nvSpPr>
          <p:cNvPr id="13" name="TextBox 12">
            <a:extLst>
              <a:ext uri="{FF2B5EF4-FFF2-40B4-BE49-F238E27FC236}">
                <a16:creationId xmlns:a16="http://schemas.microsoft.com/office/drawing/2014/main" id="{B6245C03-D46A-4B39-BBE3-49A74C9CA96E}"/>
              </a:ext>
            </a:extLst>
          </p:cNvPr>
          <p:cNvSpPr txBox="1"/>
          <p:nvPr/>
        </p:nvSpPr>
        <p:spPr>
          <a:xfrm>
            <a:off x="1000950" y="4472381"/>
            <a:ext cx="10357945" cy="1190121"/>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In this case the R2 measures is low in both the cases … this can cause big errors of evaluation, in fact also MSE, RMSE and MAE are very high, even compared to the 3 previous studies .. </a:t>
            </a:r>
            <a:endParaRPr lang="en-GB" dirty="0" err="1"/>
          </a:p>
        </p:txBody>
      </p:sp>
    </p:spTree>
    <p:extLst>
      <p:ext uri="{BB962C8B-B14F-4D97-AF65-F5344CB8AC3E}">
        <p14:creationId xmlns:p14="http://schemas.microsoft.com/office/powerpoint/2010/main" val="292664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6240EA-7A29-4A56-AEC2-96D108678303}"/>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44226899-2DE4-4542-AFD0-C1BA76C12714}"/>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77</a:t>
            </a:fld>
            <a:endParaRPr lang="en-US" dirty="0"/>
          </a:p>
        </p:txBody>
      </p:sp>
      <p:sp>
        <p:nvSpPr>
          <p:cNvPr id="5" name="Title 4">
            <a:extLst>
              <a:ext uri="{FF2B5EF4-FFF2-40B4-BE49-F238E27FC236}">
                <a16:creationId xmlns:a16="http://schemas.microsoft.com/office/drawing/2014/main" id="{3E5A1E7B-9037-4210-888E-971DD533750D}"/>
              </a:ext>
            </a:extLst>
          </p:cNvPr>
          <p:cNvSpPr>
            <a:spLocks noGrp="1"/>
          </p:cNvSpPr>
          <p:nvPr>
            <p:ph type="title"/>
          </p:nvPr>
        </p:nvSpPr>
        <p:spPr>
          <a:xfrm>
            <a:off x="285742" y="391852"/>
            <a:ext cx="11842997" cy="401362"/>
          </a:xfrm>
        </p:spPr>
        <p:txBody>
          <a:bodyPr/>
          <a:lstStyle/>
          <a:p>
            <a:r>
              <a:rPr lang="en-US" dirty="0"/>
              <a:t>4.4 - </a:t>
            </a:r>
            <a:r>
              <a:rPr lang="en-US" dirty="0">
                <a:solidFill>
                  <a:schemeClr val="accent5">
                    <a:lumMod val="75000"/>
                  </a:schemeClr>
                </a:solidFill>
              </a:rPr>
              <a:t>MOSQUITTO</a:t>
            </a:r>
            <a:r>
              <a:rPr lang="en-US" dirty="0"/>
              <a:t> – REGRESSION results ( RANDOM FOREST – BOOSTING ) (2)</a:t>
            </a:r>
            <a:endParaRPr lang="en-GB" dirty="0"/>
          </a:p>
        </p:txBody>
      </p:sp>
      <p:pic>
        <p:nvPicPr>
          <p:cNvPr id="7" name="Picture 6">
            <a:extLst>
              <a:ext uri="{FF2B5EF4-FFF2-40B4-BE49-F238E27FC236}">
                <a16:creationId xmlns:a16="http://schemas.microsoft.com/office/drawing/2014/main" id="{625BA1A1-6746-480F-8F62-6B3AA2EC797E}"/>
              </a:ext>
            </a:extLst>
          </p:cNvPr>
          <p:cNvPicPr>
            <a:picLocks noChangeAspect="1"/>
          </p:cNvPicPr>
          <p:nvPr/>
        </p:nvPicPr>
        <p:blipFill>
          <a:blip r:embed="rId3"/>
          <a:stretch>
            <a:fillRect/>
          </a:stretch>
        </p:blipFill>
        <p:spPr>
          <a:xfrm>
            <a:off x="244267" y="1086005"/>
            <a:ext cx="8347940" cy="5043332"/>
          </a:xfrm>
          <a:prstGeom prst="rect">
            <a:avLst/>
          </a:prstGeom>
        </p:spPr>
      </p:pic>
      <p:sp>
        <p:nvSpPr>
          <p:cNvPr id="8" name="TextBox 7">
            <a:extLst>
              <a:ext uri="{FF2B5EF4-FFF2-40B4-BE49-F238E27FC236}">
                <a16:creationId xmlns:a16="http://schemas.microsoft.com/office/drawing/2014/main" id="{47F68886-BB9D-46C7-8E85-D7D284A37756}"/>
              </a:ext>
            </a:extLst>
          </p:cNvPr>
          <p:cNvSpPr txBox="1"/>
          <p:nvPr/>
        </p:nvSpPr>
        <p:spPr>
          <a:xfrm>
            <a:off x="8592207" y="1308538"/>
            <a:ext cx="3066393" cy="408326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dirty="0"/>
              <a:t>As you can see, almost prediction of the algorithms not corresponds with the value allocated for each CPU experiment (only some correspond, the percentage is very low), in fact, as you can see in the previous slide, the R2 is really very low and the errors are very big.</a:t>
            </a:r>
            <a:endParaRPr lang="en-GB" dirty="0" err="1"/>
          </a:p>
        </p:txBody>
      </p:sp>
    </p:spTree>
    <p:extLst>
      <p:ext uri="{BB962C8B-B14F-4D97-AF65-F5344CB8AC3E}">
        <p14:creationId xmlns:p14="http://schemas.microsoft.com/office/powerpoint/2010/main" val="31363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CC5E4B-2AA0-48D4-9B91-13CEC7D69729}"/>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164D8066-20C1-4A5D-8052-2CD9858B2875}"/>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78</a:t>
            </a:fld>
            <a:endParaRPr lang="en-US" dirty="0"/>
          </a:p>
        </p:txBody>
      </p:sp>
      <p:sp>
        <p:nvSpPr>
          <p:cNvPr id="5" name="Title 4">
            <a:extLst>
              <a:ext uri="{FF2B5EF4-FFF2-40B4-BE49-F238E27FC236}">
                <a16:creationId xmlns:a16="http://schemas.microsoft.com/office/drawing/2014/main" id="{81B2863A-FD9C-402E-870C-B3821F112849}"/>
              </a:ext>
            </a:extLst>
          </p:cNvPr>
          <p:cNvSpPr>
            <a:spLocks noGrp="1"/>
          </p:cNvSpPr>
          <p:nvPr>
            <p:ph type="title"/>
          </p:nvPr>
        </p:nvSpPr>
        <p:spPr/>
        <p:txBody>
          <a:bodyPr/>
          <a:lstStyle/>
          <a:p>
            <a:r>
              <a:rPr lang="en-US" dirty="0">
                <a:solidFill>
                  <a:srgbClr val="01A982"/>
                </a:solidFill>
                <a:highlight>
                  <a:srgbClr val="000000"/>
                </a:highlight>
              </a:rPr>
              <a:t>CHAPTER 5 - CONCLUSIONS </a:t>
            </a:r>
            <a:endParaRPr lang="en-GB" dirty="0">
              <a:solidFill>
                <a:srgbClr val="01A982"/>
              </a:solidFill>
              <a:highlight>
                <a:srgbClr val="000000"/>
              </a:highlight>
            </a:endParaRPr>
          </a:p>
        </p:txBody>
      </p:sp>
      <p:sp>
        <p:nvSpPr>
          <p:cNvPr id="7" name="TextBox 6">
            <a:extLst>
              <a:ext uri="{FF2B5EF4-FFF2-40B4-BE49-F238E27FC236}">
                <a16:creationId xmlns:a16="http://schemas.microsoft.com/office/drawing/2014/main" id="{B83B4310-0353-451A-8FD8-40B9DD221C0F}"/>
              </a:ext>
            </a:extLst>
          </p:cNvPr>
          <p:cNvSpPr txBox="1"/>
          <p:nvPr/>
        </p:nvSpPr>
        <p:spPr>
          <a:xfrm>
            <a:off x="397409" y="1293720"/>
            <a:ext cx="10495379" cy="757130"/>
          </a:xfrm>
          <a:prstGeom prst="rect">
            <a:avLst/>
          </a:prstGeom>
          <a:noFill/>
          <a:ln w="57150">
            <a:noFill/>
            <a:miter lim="800000"/>
          </a:ln>
        </p:spPr>
        <p:txBody>
          <a:bodyPr wrap="square">
            <a:spAutoFit/>
          </a:bodyPr>
          <a:lstStyle/>
          <a:p>
            <a:pPr marL="0" indent="0" algn="ctr">
              <a:lnSpc>
                <a:spcPct val="90000"/>
              </a:lnSpc>
              <a:spcBef>
                <a:spcPts val="400"/>
              </a:spcBef>
              <a:buFont typeface="MetricHPE" panose="020B0503030202060203" pitchFamily="34" charset="0"/>
              <a:buNone/>
            </a:pPr>
            <a:r>
              <a:rPr lang="en-US" sz="2400" b="1" dirty="0"/>
              <a:t>I chose the results of the </a:t>
            </a:r>
            <a:r>
              <a:rPr lang="en-US" sz="2400" b="1" dirty="0">
                <a:solidFill>
                  <a:srgbClr val="01A982"/>
                </a:solidFill>
              </a:rPr>
              <a:t>Gradient Boosting </a:t>
            </a:r>
            <a:r>
              <a:rPr lang="en-US" sz="2400" b="1" dirty="0"/>
              <a:t>algorithm as a reference because as we have seen it performs the data better (it has the highest R2 value and lower errors)</a:t>
            </a:r>
          </a:p>
        </p:txBody>
      </p:sp>
      <p:graphicFrame>
        <p:nvGraphicFramePr>
          <p:cNvPr id="8" name="Table 8">
            <a:extLst>
              <a:ext uri="{FF2B5EF4-FFF2-40B4-BE49-F238E27FC236}">
                <a16:creationId xmlns:a16="http://schemas.microsoft.com/office/drawing/2014/main" id="{B39B125C-1457-483D-9F0E-0EE4B706FB4B}"/>
              </a:ext>
            </a:extLst>
          </p:cNvPr>
          <p:cNvGraphicFramePr>
            <a:graphicFrameLocks noGrp="1"/>
          </p:cNvGraphicFramePr>
          <p:nvPr>
            <p:extLst>
              <p:ext uri="{D42A27DB-BD31-4B8C-83A1-F6EECF244321}">
                <p14:modId xmlns:p14="http://schemas.microsoft.com/office/powerpoint/2010/main" val="2385215256"/>
              </p:ext>
            </p:extLst>
          </p:nvPr>
        </p:nvGraphicFramePr>
        <p:xfrm>
          <a:off x="4667461" y="2904769"/>
          <a:ext cx="2650360" cy="2499360"/>
        </p:xfrm>
        <a:graphic>
          <a:graphicData uri="http://schemas.openxmlformats.org/drawingml/2006/table">
            <a:tbl>
              <a:tblPr firstRow="1" bandRow="1">
                <a:tableStyleId>{3C2FFA5D-87B4-456A-9821-1D502468CF0F}</a:tableStyleId>
              </a:tblPr>
              <a:tblGrid>
                <a:gridCol w="1325180">
                  <a:extLst>
                    <a:ext uri="{9D8B030D-6E8A-4147-A177-3AD203B41FA5}">
                      <a16:colId xmlns:a16="http://schemas.microsoft.com/office/drawing/2014/main" val="2892842304"/>
                    </a:ext>
                  </a:extLst>
                </a:gridCol>
                <a:gridCol w="1325180">
                  <a:extLst>
                    <a:ext uri="{9D8B030D-6E8A-4147-A177-3AD203B41FA5}">
                      <a16:colId xmlns:a16="http://schemas.microsoft.com/office/drawing/2014/main" val="1332243333"/>
                    </a:ext>
                  </a:extLst>
                </a:gridCol>
              </a:tblGrid>
              <a:tr h="476797">
                <a:tc>
                  <a:txBody>
                    <a:bodyPr/>
                    <a:lstStyle/>
                    <a:p>
                      <a:r>
                        <a:rPr lang="en-US" sz="1600" dirty="0"/>
                        <a:t>Traffic Load</a:t>
                      </a:r>
                    </a:p>
                    <a:p>
                      <a:pPr algn="ctr"/>
                      <a:r>
                        <a:rPr lang="en-US" sz="1600" dirty="0"/>
                        <a:t>[kB/s]</a:t>
                      </a:r>
                      <a:endParaRPr lang="en-GB" sz="1600" dirty="0"/>
                    </a:p>
                  </a:txBody>
                  <a:tcPr/>
                </a:tc>
                <a:tc>
                  <a:txBody>
                    <a:bodyPr/>
                    <a:lstStyle/>
                    <a:p>
                      <a:pPr algn="ctr"/>
                      <a:r>
                        <a:rPr lang="en-US" sz="1600" dirty="0"/>
                        <a:t>CPU bandwidth</a:t>
                      </a:r>
                    </a:p>
                    <a:p>
                      <a:pPr algn="ctr"/>
                      <a:r>
                        <a:rPr lang="en-US" sz="1600" dirty="0"/>
                        <a:t>predicted</a:t>
                      </a:r>
                      <a:endParaRPr lang="en-GB" sz="1600" dirty="0"/>
                    </a:p>
                  </a:txBody>
                  <a:tcPr/>
                </a:tc>
                <a:extLst>
                  <a:ext uri="{0D108BD9-81ED-4DB2-BD59-A6C34878D82A}">
                    <a16:rowId xmlns:a16="http://schemas.microsoft.com/office/drawing/2014/main" val="4212125321"/>
                  </a:ext>
                </a:extLst>
              </a:tr>
              <a:tr h="276240">
                <a:tc>
                  <a:txBody>
                    <a:bodyPr/>
                    <a:lstStyle/>
                    <a:p>
                      <a:r>
                        <a:rPr lang="en-US" sz="1600" dirty="0">
                          <a:solidFill>
                            <a:schemeClr val="bg1"/>
                          </a:solidFill>
                        </a:rPr>
                        <a:t>0-750</a:t>
                      </a:r>
                      <a:endParaRPr lang="en-GB" sz="1600" dirty="0">
                        <a:solidFill>
                          <a:schemeClr val="bg1"/>
                        </a:solidFill>
                      </a:endParaRPr>
                    </a:p>
                  </a:txBody>
                  <a:tcPr/>
                </a:tc>
                <a:tc>
                  <a:txBody>
                    <a:bodyPr/>
                    <a:lstStyle/>
                    <a:p>
                      <a:r>
                        <a:rPr lang="en-US" sz="1600" b="1" dirty="0">
                          <a:solidFill>
                            <a:srgbClr val="FFFF00"/>
                          </a:solidFill>
                        </a:rPr>
                        <a:t>0-15%</a:t>
                      </a:r>
                      <a:endParaRPr lang="en-GB" sz="1600" b="1" dirty="0">
                        <a:solidFill>
                          <a:srgbClr val="FFFF00"/>
                        </a:solidFill>
                      </a:endParaRPr>
                    </a:p>
                  </a:txBody>
                  <a:tcPr/>
                </a:tc>
                <a:extLst>
                  <a:ext uri="{0D108BD9-81ED-4DB2-BD59-A6C34878D82A}">
                    <a16:rowId xmlns:a16="http://schemas.microsoft.com/office/drawing/2014/main" val="3671609023"/>
                  </a:ext>
                </a:extLst>
              </a:tr>
              <a:tr h="276240">
                <a:tc>
                  <a:txBody>
                    <a:bodyPr/>
                    <a:lstStyle/>
                    <a:p>
                      <a:r>
                        <a:rPr lang="en-US" sz="1600" dirty="0">
                          <a:solidFill>
                            <a:schemeClr val="bg1"/>
                          </a:solidFill>
                        </a:rPr>
                        <a:t>750-1400</a:t>
                      </a:r>
                      <a:endParaRPr lang="en-GB" sz="1600" dirty="0">
                        <a:solidFill>
                          <a:schemeClr val="bg1"/>
                        </a:solidFill>
                      </a:endParaRPr>
                    </a:p>
                  </a:txBody>
                  <a:tcPr/>
                </a:tc>
                <a:tc>
                  <a:txBody>
                    <a:bodyPr/>
                    <a:lstStyle/>
                    <a:p>
                      <a:r>
                        <a:rPr lang="en-US" sz="1600" b="1" dirty="0">
                          <a:solidFill>
                            <a:srgbClr val="FFFF00"/>
                          </a:solidFill>
                        </a:rPr>
                        <a:t>20-25%</a:t>
                      </a:r>
                      <a:endParaRPr lang="en-GB" sz="1600" b="1" dirty="0">
                        <a:solidFill>
                          <a:srgbClr val="FFFF00"/>
                        </a:solidFill>
                      </a:endParaRPr>
                    </a:p>
                  </a:txBody>
                  <a:tcPr/>
                </a:tc>
                <a:extLst>
                  <a:ext uri="{0D108BD9-81ED-4DB2-BD59-A6C34878D82A}">
                    <a16:rowId xmlns:a16="http://schemas.microsoft.com/office/drawing/2014/main" val="1712877473"/>
                  </a:ext>
                </a:extLst>
              </a:tr>
              <a:tr h="276240">
                <a:tc>
                  <a:txBody>
                    <a:bodyPr/>
                    <a:lstStyle/>
                    <a:p>
                      <a:r>
                        <a:rPr lang="en-US" sz="1600" dirty="0">
                          <a:solidFill>
                            <a:schemeClr val="bg1"/>
                          </a:solidFill>
                        </a:rPr>
                        <a:t>1400-1900</a:t>
                      </a:r>
                      <a:endParaRPr lang="en-GB" sz="1600" dirty="0">
                        <a:solidFill>
                          <a:schemeClr val="bg1"/>
                        </a:solidFill>
                      </a:endParaRPr>
                    </a:p>
                  </a:txBody>
                  <a:tcPr/>
                </a:tc>
                <a:tc>
                  <a:txBody>
                    <a:bodyPr/>
                    <a:lstStyle/>
                    <a:p>
                      <a:r>
                        <a:rPr lang="en-US" sz="1600" b="1" dirty="0">
                          <a:solidFill>
                            <a:srgbClr val="FFFF00"/>
                          </a:solidFill>
                        </a:rPr>
                        <a:t>30%</a:t>
                      </a:r>
                      <a:endParaRPr lang="en-GB" sz="1600" b="1" dirty="0">
                        <a:solidFill>
                          <a:srgbClr val="FFFF00"/>
                        </a:solidFill>
                      </a:endParaRPr>
                    </a:p>
                  </a:txBody>
                  <a:tcPr/>
                </a:tc>
                <a:extLst>
                  <a:ext uri="{0D108BD9-81ED-4DB2-BD59-A6C34878D82A}">
                    <a16:rowId xmlns:a16="http://schemas.microsoft.com/office/drawing/2014/main" val="1473870453"/>
                  </a:ext>
                </a:extLst>
              </a:tr>
              <a:tr h="276240">
                <a:tc>
                  <a:txBody>
                    <a:bodyPr/>
                    <a:lstStyle/>
                    <a:p>
                      <a:r>
                        <a:rPr lang="en-US" sz="1600" dirty="0">
                          <a:solidFill>
                            <a:schemeClr val="bg1"/>
                          </a:solidFill>
                        </a:rPr>
                        <a:t>2000-2200</a:t>
                      </a:r>
                      <a:endParaRPr lang="en-GB" sz="1600" dirty="0">
                        <a:solidFill>
                          <a:schemeClr val="bg1"/>
                        </a:solidFill>
                      </a:endParaRPr>
                    </a:p>
                  </a:txBody>
                  <a:tcPr/>
                </a:tc>
                <a:tc>
                  <a:txBody>
                    <a:bodyPr/>
                    <a:lstStyle/>
                    <a:p>
                      <a:r>
                        <a:rPr lang="en-US" sz="1600" b="1" dirty="0">
                          <a:solidFill>
                            <a:srgbClr val="FFFF00"/>
                          </a:solidFill>
                        </a:rPr>
                        <a:t>30-40%</a:t>
                      </a:r>
                      <a:endParaRPr lang="en-GB" sz="1600" b="1" dirty="0">
                        <a:solidFill>
                          <a:srgbClr val="FFFF00"/>
                        </a:solidFill>
                      </a:endParaRPr>
                    </a:p>
                  </a:txBody>
                  <a:tcPr/>
                </a:tc>
                <a:extLst>
                  <a:ext uri="{0D108BD9-81ED-4DB2-BD59-A6C34878D82A}">
                    <a16:rowId xmlns:a16="http://schemas.microsoft.com/office/drawing/2014/main" val="3390914678"/>
                  </a:ext>
                </a:extLst>
              </a:tr>
              <a:tr h="276240">
                <a:tc>
                  <a:txBody>
                    <a:bodyPr/>
                    <a:lstStyle/>
                    <a:p>
                      <a:r>
                        <a:rPr lang="en-US" sz="1600" dirty="0">
                          <a:solidFill>
                            <a:schemeClr val="bg1"/>
                          </a:solidFill>
                        </a:rPr>
                        <a:t>2200-2500</a:t>
                      </a:r>
                      <a:endParaRPr lang="en-GB" sz="1600" dirty="0">
                        <a:solidFill>
                          <a:schemeClr val="bg1"/>
                        </a:solidFill>
                      </a:endParaRPr>
                    </a:p>
                  </a:txBody>
                  <a:tcPr/>
                </a:tc>
                <a:tc>
                  <a:txBody>
                    <a:bodyPr/>
                    <a:lstStyle/>
                    <a:p>
                      <a:r>
                        <a:rPr lang="en-US" sz="1600" b="1" dirty="0">
                          <a:solidFill>
                            <a:srgbClr val="FFFF00"/>
                          </a:solidFill>
                        </a:rPr>
                        <a:t>50-70%</a:t>
                      </a:r>
                      <a:endParaRPr lang="en-GB" sz="1600" b="1" dirty="0">
                        <a:solidFill>
                          <a:srgbClr val="FFFF00"/>
                        </a:solidFill>
                      </a:endParaRPr>
                    </a:p>
                  </a:txBody>
                  <a:tcPr/>
                </a:tc>
                <a:extLst>
                  <a:ext uri="{0D108BD9-81ED-4DB2-BD59-A6C34878D82A}">
                    <a16:rowId xmlns:a16="http://schemas.microsoft.com/office/drawing/2014/main" val="1983193909"/>
                  </a:ext>
                </a:extLst>
              </a:tr>
            </a:tbl>
          </a:graphicData>
        </a:graphic>
      </p:graphicFrame>
      <p:graphicFrame>
        <p:nvGraphicFramePr>
          <p:cNvPr id="9" name="Table 9">
            <a:extLst>
              <a:ext uri="{FF2B5EF4-FFF2-40B4-BE49-F238E27FC236}">
                <a16:creationId xmlns:a16="http://schemas.microsoft.com/office/drawing/2014/main" id="{907430B2-73D2-438B-BCCB-845C756AB25E}"/>
              </a:ext>
            </a:extLst>
          </p:cNvPr>
          <p:cNvGraphicFramePr>
            <a:graphicFrameLocks noGrp="1"/>
          </p:cNvGraphicFramePr>
          <p:nvPr>
            <p:extLst>
              <p:ext uri="{D42A27DB-BD31-4B8C-83A1-F6EECF244321}">
                <p14:modId xmlns:p14="http://schemas.microsoft.com/office/powerpoint/2010/main" val="1625429501"/>
              </p:ext>
            </p:extLst>
          </p:nvPr>
        </p:nvGraphicFramePr>
        <p:xfrm>
          <a:off x="8661617" y="2622829"/>
          <a:ext cx="2860407" cy="3063240"/>
        </p:xfrm>
        <a:graphic>
          <a:graphicData uri="http://schemas.openxmlformats.org/drawingml/2006/table">
            <a:tbl>
              <a:tblPr firstRow="1" bandRow="1">
                <a:tableStyleId>{3C2FFA5D-87B4-456A-9821-1D502468CF0F}</a:tableStyleId>
              </a:tblPr>
              <a:tblGrid>
                <a:gridCol w="1278069">
                  <a:extLst>
                    <a:ext uri="{9D8B030D-6E8A-4147-A177-3AD203B41FA5}">
                      <a16:colId xmlns:a16="http://schemas.microsoft.com/office/drawing/2014/main" val="1528795179"/>
                    </a:ext>
                  </a:extLst>
                </a:gridCol>
                <a:gridCol w="1582338">
                  <a:extLst>
                    <a:ext uri="{9D8B030D-6E8A-4147-A177-3AD203B41FA5}">
                      <a16:colId xmlns:a16="http://schemas.microsoft.com/office/drawing/2014/main" val="1581296492"/>
                    </a:ext>
                  </a:extLst>
                </a:gridCol>
              </a:tblGrid>
              <a:tr h="650291">
                <a:tc>
                  <a:txBody>
                    <a:bodyPr/>
                    <a:lstStyle/>
                    <a:p>
                      <a:pPr algn="ctr"/>
                      <a:r>
                        <a:rPr lang="en-US" sz="1400" dirty="0"/>
                        <a:t>Traffic Load</a:t>
                      </a:r>
                    </a:p>
                    <a:p>
                      <a:pPr algn="ctr"/>
                      <a:r>
                        <a:rPr lang="en-US" sz="1400" dirty="0"/>
                        <a:t>[kB/s]</a:t>
                      </a:r>
                      <a:endParaRPr lang="en-GB"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CPU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Bandwidth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predicted</a:t>
                      </a:r>
                      <a:endParaRPr lang="en-GB" sz="1600" dirty="0"/>
                    </a:p>
                    <a:p>
                      <a:endParaRPr lang="en-GB" sz="700" dirty="0"/>
                    </a:p>
                  </a:txBody>
                  <a:tcPr/>
                </a:tc>
                <a:extLst>
                  <a:ext uri="{0D108BD9-81ED-4DB2-BD59-A6C34878D82A}">
                    <a16:rowId xmlns:a16="http://schemas.microsoft.com/office/drawing/2014/main" val="3584213578"/>
                  </a:ext>
                </a:extLst>
              </a:tr>
              <a:tr h="232697">
                <a:tc>
                  <a:txBody>
                    <a:bodyPr/>
                    <a:lstStyle/>
                    <a:p>
                      <a:r>
                        <a:rPr lang="en-US" sz="1400" dirty="0">
                          <a:solidFill>
                            <a:schemeClr val="bg1"/>
                          </a:solidFill>
                        </a:rPr>
                        <a:t>0-500</a:t>
                      </a:r>
                      <a:endParaRPr lang="en-GB" sz="1400" dirty="0">
                        <a:solidFill>
                          <a:schemeClr val="bg1"/>
                        </a:solidFill>
                      </a:endParaRPr>
                    </a:p>
                  </a:txBody>
                  <a:tcPr/>
                </a:tc>
                <a:tc>
                  <a:txBody>
                    <a:bodyPr/>
                    <a:lstStyle/>
                    <a:p>
                      <a:r>
                        <a:rPr lang="en-US" sz="1400" b="1" dirty="0">
                          <a:solidFill>
                            <a:srgbClr val="FFFF00"/>
                          </a:solidFill>
                        </a:rPr>
                        <a:t>0-10%</a:t>
                      </a:r>
                    </a:p>
                  </a:txBody>
                  <a:tcPr/>
                </a:tc>
                <a:extLst>
                  <a:ext uri="{0D108BD9-81ED-4DB2-BD59-A6C34878D82A}">
                    <a16:rowId xmlns:a16="http://schemas.microsoft.com/office/drawing/2014/main" val="2454079105"/>
                  </a:ext>
                </a:extLst>
              </a:tr>
              <a:tr h="232697">
                <a:tc>
                  <a:txBody>
                    <a:bodyPr/>
                    <a:lstStyle/>
                    <a:p>
                      <a:r>
                        <a:rPr lang="en-US" sz="1400" dirty="0">
                          <a:solidFill>
                            <a:schemeClr val="bg1"/>
                          </a:solidFill>
                        </a:rPr>
                        <a:t>500-1000</a:t>
                      </a:r>
                      <a:endParaRPr lang="en-GB" sz="1400" dirty="0">
                        <a:solidFill>
                          <a:schemeClr val="bg1"/>
                        </a:solidFill>
                      </a:endParaRPr>
                    </a:p>
                  </a:txBody>
                  <a:tcPr/>
                </a:tc>
                <a:tc>
                  <a:txBody>
                    <a:bodyPr/>
                    <a:lstStyle/>
                    <a:p>
                      <a:r>
                        <a:rPr lang="en-US" sz="1400" b="1" dirty="0">
                          <a:solidFill>
                            <a:srgbClr val="FFFF00"/>
                          </a:solidFill>
                        </a:rPr>
                        <a:t>20-30%</a:t>
                      </a:r>
                      <a:endParaRPr lang="en-GB" sz="1400" b="1" dirty="0">
                        <a:solidFill>
                          <a:srgbClr val="FFFF00"/>
                        </a:solidFill>
                      </a:endParaRPr>
                    </a:p>
                  </a:txBody>
                  <a:tcPr/>
                </a:tc>
                <a:extLst>
                  <a:ext uri="{0D108BD9-81ED-4DB2-BD59-A6C34878D82A}">
                    <a16:rowId xmlns:a16="http://schemas.microsoft.com/office/drawing/2014/main" val="2535775913"/>
                  </a:ext>
                </a:extLst>
              </a:tr>
              <a:tr h="232697">
                <a:tc>
                  <a:txBody>
                    <a:bodyPr/>
                    <a:lstStyle/>
                    <a:p>
                      <a:r>
                        <a:rPr lang="en-US" sz="1400" dirty="0">
                          <a:solidFill>
                            <a:schemeClr val="bg1"/>
                          </a:solidFill>
                        </a:rPr>
                        <a:t>1000-1250</a:t>
                      </a:r>
                      <a:endParaRPr lang="en-GB" sz="1400" dirty="0">
                        <a:solidFill>
                          <a:schemeClr val="bg1"/>
                        </a:solidFill>
                      </a:endParaRPr>
                    </a:p>
                  </a:txBody>
                  <a:tcPr/>
                </a:tc>
                <a:tc>
                  <a:txBody>
                    <a:bodyPr/>
                    <a:lstStyle/>
                    <a:p>
                      <a:r>
                        <a:rPr lang="en-US" sz="1400" b="1" dirty="0">
                          <a:solidFill>
                            <a:srgbClr val="FFFF00"/>
                          </a:solidFill>
                        </a:rPr>
                        <a:t>30-40%</a:t>
                      </a:r>
                      <a:endParaRPr lang="en-GB" sz="1400" b="1" dirty="0">
                        <a:solidFill>
                          <a:srgbClr val="FFFF00"/>
                        </a:solidFill>
                      </a:endParaRPr>
                    </a:p>
                  </a:txBody>
                  <a:tcPr/>
                </a:tc>
                <a:extLst>
                  <a:ext uri="{0D108BD9-81ED-4DB2-BD59-A6C34878D82A}">
                    <a16:rowId xmlns:a16="http://schemas.microsoft.com/office/drawing/2014/main" val="2661244501"/>
                  </a:ext>
                </a:extLst>
              </a:tr>
              <a:tr h="232697">
                <a:tc>
                  <a:txBody>
                    <a:bodyPr/>
                    <a:lstStyle/>
                    <a:p>
                      <a:r>
                        <a:rPr lang="en-US" sz="1400" dirty="0">
                          <a:solidFill>
                            <a:schemeClr val="bg1"/>
                          </a:solidFill>
                        </a:rPr>
                        <a:t>1250-1650</a:t>
                      </a:r>
                      <a:endParaRPr lang="en-GB" sz="1400" dirty="0">
                        <a:solidFill>
                          <a:schemeClr val="bg1"/>
                        </a:solidFill>
                      </a:endParaRPr>
                    </a:p>
                  </a:txBody>
                  <a:tcPr/>
                </a:tc>
                <a:tc>
                  <a:txBody>
                    <a:bodyPr/>
                    <a:lstStyle/>
                    <a:p>
                      <a:r>
                        <a:rPr lang="en-US" sz="1400" b="1" dirty="0">
                          <a:solidFill>
                            <a:srgbClr val="FFFF00"/>
                          </a:solidFill>
                        </a:rPr>
                        <a:t>40-50%</a:t>
                      </a:r>
                      <a:endParaRPr lang="en-GB" sz="1400" b="1" dirty="0">
                        <a:solidFill>
                          <a:srgbClr val="FFFF00"/>
                        </a:solidFill>
                      </a:endParaRPr>
                    </a:p>
                  </a:txBody>
                  <a:tcPr/>
                </a:tc>
                <a:extLst>
                  <a:ext uri="{0D108BD9-81ED-4DB2-BD59-A6C34878D82A}">
                    <a16:rowId xmlns:a16="http://schemas.microsoft.com/office/drawing/2014/main" val="1645959822"/>
                  </a:ext>
                </a:extLst>
              </a:tr>
              <a:tr h="232697">
                <a:tc>
                  <a:txBody>
                    <a:bodyPr/>
                    <a:lstStyle/>
                    <a:p>
                      <a:r>
                        <a:rPr lang="en-US" sz="1400" dirty="0">
                          <a:solidFill>
                            <a:schemeClr val="bg1"/>
                          </a:solidFill>
                        </a:rPr>
                        <a:t>1650-2000</a:t>
                      </a:r>
                      <a:endParaRPr lang="en-GB" sz="1400" dirty="0">
                        <a:solidFill>
                          <a:schemeClr val="bg1"/>
                        </a:solidFill>
                      </a:endParaRPr>
                    </a:p>
                  </a:txBody>
                  <a:tcPr/>
                </a:tc>
                <a:tc>
                  <a:txBody>
                    <a:bodyPr/>
                    <a:lstStyle/>
                    <a:p>
                      <a:r>
                        <a:rPr lang="en-US" sz="1400" b="1" dirty="0">
                          <a:solidFill>
                            <a:srgbClr val="FFFF00"/>
                          </a:solidFill>
                        </a:rPr>
                        <a:t>50-70%</a:t>
                      </a:r>
                      <a:endParaRPr lang="en-GB" sz="1400" b="1" dirty="0">
                        <a:solidFill>
                          <a:srgbClr val="FFFF00"/>
                        </a:solidFill>
                      </a:endParaRPr>
                    </a:p>
                  </a:txBody>
                  <a:tcPr/>
                </a:tc>
                <a:extLst>
                  <a:ext uri="{0D108BD9-81ED-4DB2-BD59-A6C34878D82A}">
                    <a16:rowId xmlns:a16="http://schemas.microsoft.com/office/drawing/2014/main" val="2740423829"/>
                  </a:ext>
                </a:extLst>
              </a:tr>
              <a:tr h="232697">
                <a:tc>
                  <a:txBody>
                    <a:bodyPr/>
                    <a:lstStyle/>
                    <a:p>
                      <a:r>
                        <a:rPr lang="en-US" sz="1400" dirty="0">
                          <a:solidFill>
                            <a:schemeClr val="bg1"/>
                          </a:solidFill>
                        </a:rPr>
                        <a:t>2000-2250</a:t>
                      </a:r>
                      <a:endParaRPr lang="en-GB" sz="1400" dirty="0">
                        <a:solidFill>
                          <a:schemeClr val="bg1"/>
                        </a:solidFill>
                      </a:endParaRPr>
                    </a:p>
                  </a:txBody>
                  <a:tcPr/>
                </a:tc>
                <a:tc>
                  <a:txBody>
                    <a:bodyPr/>
                    <a:lstStyle/>
                    <a:p>
                      <a:r>
                        <a:rPr lang="en-US" sz="1400" b="1" dirty="0">
                          <a:solidFill>
                            <a:srgbClr val="FFFF00"/>
                          </a:solidFill>
                        </a:rPr>
                        <a:t>70-90%</a:t>
                      </a:r>
                      <a:endParaRPr lang="en-GB" sz="1400" b="1" dirty="0">
                        <a:solidFill>
                          <a:srgbClr val="FFFF00"/>
                        </a:solidFill>
                      </a:endParaRPr>
                    </a:p>
                  </a:txBody>
                  <a:tcPr/>
                </a:tc>
                <a:extLst>
                  <a:ext uri="{0D108BD9-81ED-4DB2-BD59-A6C34878D82A}">
                    <a16:rowId xmlns:a16="http://schemas.microsoft.com/office/drawing/2014/main" val="1081953972"/>
                  </a:ext>
                </a:extLst>
              </a:tr>
              <a:tr h="232697">
                <a:tc>
                  <a:txBody>
                    <a:bodyPr/>
                    <a:lstStyle/>
                    <a:p>
                      <a:r>
                        <a:rPr lang="en-US" sz="1400" dirty="0">
                          <a:solidFill>
                            <a:schemeClr val="bg1"/>
                          </a:solidFill>
                        </a:rPr>
                        <a:t>2250-2500</a:t>
                      </a:r>
                      <a:endParaRPr lang="en-GB" sz="1400" dirty="0">
                        <a:solidFill>
                          <a:schemeClr val="bg1"/>
                        </a:solidFill>
                      </a:endParaRPr>
                    </a:p>
                  </a:txBody>
                  <a:tcPr/>
                </a:tc>
                <a:tc>
                  <a:txBody>
                    <a:bodyPr/>
                    <a:lstStyle/>
                    <a:p>
                      <a:r>
                        <a:rPr lang="en-US" sz="1400" b="1" dirty="0">
                          <a:solidFill>
                            <a:srgbClr val="FFFF00"/>
                          </a:solidFill>
                        </a:rPr>
                        <a:t>70-80%</a:t>
                      </a:r>
                      <a:endParaRPr lang="en-GB" sz="1400" b="1" dirty="0">
                        <a:solidFill>
                          <a:srgbClr val="FFFF00"/>
                        </a:solidFill>
                      </a:endParaRPr>
                    </a:p>
                  </a:txBody>
                  <a:tcPr/>
                </a:tc>
                <a:extLst>
                  <a:ext uri="{0D108BD9-81ED-4DB2-BD59-A6C34878D82A}">
                    <a16:rowId xmlns:a16="http://schemas.microsoft.com/office/drawing/2014/main" val="3981226458"/>
                  </a:ext>
                </a:extLst>
              </a:tr>
            </a:tbl>
          </a:graphicData>
        </a:graphic>
      </p:graphicFrame>
      <p:graphicFrame>
        <p:nvGraphicFramePr>
          <p:cNvPr id="10" name="Table 10">
            <a:extLst>
              <a:ext uri="{FF2B5EF4-FFF2-40B4-BE49-F238E27FC236}">
                <a16:creationId xmlns:a16="http://schemas.microsoft.com/office/drawing/2014/main" id="{33C6BE14-648F-4A42-9BB8-6EADB08AB6C7}"/>
              </a:ext>
            </a:extLst>
          </p:cNvPr>
          <p:cNvGraphicFramePr>
            <a:graphicFrameLocks noGrp="1"/>
          </p:cNvGraphicFramePr>
          <p:nvPr>
            <p:extLst>
              <p:ext uri="{D42A27DB-BD31-4B8C-83A1-F6EECF244321}">
                <p14:modId xmlns:p14="http://schemas.microsoft.com/office/powerpoint/2010/main" val="3959859446"/>
              </p:ext>
            </p:extLst>
          </p:nvPr>
        </p:nvGraphicFramePr>
        <p:xfrm>
          <a:off x="397409" y="3186709"/>
          <a:ext cx="2926256" cy="1935480"/>
        </p:xfrm>
        <a:graphic>
          <a:graphicData uri="http://schemas.openxmlformats.org/drawingml/2006/table">
            <a:tbl>
              <a:tblPr firstRow="1" bandRow="1">
                <a:tableStyleId>{3C2FFA5D-87B4-456A-9821-1D502468CF0F}</a:tableStyleId>
              </a:tblPr>
              <a:tblGrid>
                <a:gridCol w="1463128">
                  <a:extLst>
                    <a:ext uri="{9D8B030D-6E8A-4147-A177-3AD203B41FA5}">
                      <a16:colId xmlns:a16="http://schemas.microsoft.com/office/drawing/2014/main" val="2258423332"/>
                    </a:ext>
                  </a:extLst>
                </a:gridCol>
                <a:gridCol w="1463128">
                  <a:extLst>
                    <a:ext uri="{9D8B030D-6E8A-4147-A177-3AD203B41FA5}">
                      <a16:colId xmlns:a16="http://schemas.microsoft.com/office/drawing/2014/main" val="221627601"/>
                    </a:ext>
                  </a:extLst>
                </a:gridCol>
              </a:tblGrid>
              <a:tr h="370840">
                <a:tc>
                  <a:txBody>
                    <a:bodyPr/>
                    <a:lstStyle/>
                    <a:p>
                      <a:pPr algn="ctr"/>
                      <a:r>
                        <a:rPr lang="en-US" sz="1600" dirty="0"/>
                        <a:t>Traffic Load</a:t>
                      </a:r>
                    </a:p>
                    <a:p>
                      <a:pPr algn="ctr"/>
                      <a:r>
                        <a:rPr lang="en-US" sz="1600" dirty="0"/>
                        <a:t>[kB/s]</a:t>
                      </a:r>
                      <a:endParaRPr lang="en-GB"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CPU bandwidth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predicted</a:t>
                      </a:r>
                      <a:endParaRPr lang="en-GB" sz="1600" dirty="0"/>
                    </a:p>
                  </a:txBody>
                  <a:tcPr/>
                </a:tc>
                <a:extLst>
                  <a:ext uri="{0D108BD9-81ED-4DB2-BD59-A6C34878D82A}">
                    <a16:rowId xmlns:a16="http://schemas.microsoft.com/office/drawing/2014/main" val="2102968179"/>
                  </a:ext>
                </a:extLst>
              </a:tr>
              <a:tr h="370840">
                <a:tc>
                  <a:txBody>
                    <a:bodyPr/>
                    <a:lstStyle/>
                    <a:p>
                      <a:r>
                        <a:rPr lang="en-US" dirty="0">
                          <a:solidFill>
                            <a:schemeClr val="bg1"/>
                          </a:solidFill>
                        </a:rPr>
                        <a:t>0-1000</a:t>
                      </a:r>
                      <a:endParaRPr lang="en-GB" dirty="0">
                        <a:solidFill>
                          <a:schemeClr val="bg1"/>
                        </a:solidFill>
                      </a:endParaRPr>
                    </a:p>
                  </a:txBody>
                  <a:tcPr/>
                </a:tc>
                <a:tc>
                  <a:txBody>
                    <a:bodyPr/>
                    <a:lstStyle/>
                    <a:p>
                      <a:r>
                        <a:rPr lang="en-US" b="1" dirty="0">
                          <a:solidFill>
                            <a:srgbClr val="FFFF00"/>
                          </a:solidFill>
                        </a:rPr>
                        <a:t>0-60%</a:t>
                      </a:r>
                      <a:endParaRPr lang="en-GB" b="1" dirty="0">
                        <a:solidFill>
                          <a:srgbClr val="FFFF00"/>
                        </a:solidFill>
                      </a:endParaRPr>
                    </a:p>
                  </a:txBody>
                  <a:tcPr/>
                </a:tc>
                <a:extLst>
                  <a:ext uri="{0D108BD9-81ED-4DB2-BD59-A6C34878D82A}">
                    <a16:rowId xmlns:a16="http://schemas.microsoft.com/office/drawing/2014/main" val="1589311577"/>
                  </a:ext>
                </a:extLst>
              </a:tr>
              <a:tr h="370840">
                <a:tc>
                  <a:txBody>
                    <a:bodyPr/>
                    <a:lstStyle/>
                    <a:p>
                      <a:r>
                        <a:rPr lang="en-US" dirty="0">
                          <a:solidFill>
                            <a:schemeClr val="bg1"/>
                          </a:solidFill>
                        </a:rPr>
                        <a:t>1000-1250</a:t>
                      </a:r>
                      <a:endParaRPr lang="en-GB" dirty="0">
                        <a:solidFill>
                          <a:schemeClr val="bg1"/>
                        </a:solidFill>
                      </a:endParaRPr>
                    </a:p>
                  </a:txBody>
                  <a:tcPr/>
                </a:tc>
                <a:tc>
                  <a:txBody>
                    <a:bodyPr/>
                    <a:lstStyle/>
                    <a:p>
                      <a:r>
                        <a:rPr lang="en-US" b="1" dirty="0">
                          <a:solidFill>
                            <a:srgbClr val="FFFF00"/>
                          </a:solidFill>
                        </a:rPr>
                        <a:t>60-90%</a:t>
                      </a:r>
                      <a:endParaRPr lang="en-GB" b="1" dirty="0">
                        <a:solidFill>
                          <a:srgbClr val="FFFF00"/>
                        </a:solidFill>
                      </a:endParaRPr>
                    </a:p>
                  </a:txBody>
                  <a:tcPr/>
                </a:tc>
                <a:extLst>
                  <a:ext uri="{0D108BD9-81ED-4DB2-BD59-A6C34878D82A}">
                    <a16:rowId xmlns:a16="http://schemas.microsoft.com/office/drawing/2014/main" val="1137117718"/>
                  </a:ext>
                </a:extLst>
              </a:tr>
              <a:tr h="370840">
                <a:tc>
                  <a:txBody>
                    <a:bodyPr/>
                    <a:lstStyle/>
                    <a:p>
                      <a:r>
                        <a:rPr lang="en-US" dirty="0">
                          <a:solidFill>
                            <a:schemeClr val="bg1"/>
                          </a:solidFill>
                        </a:rPr>
                        <a:t>1250-2500</a:t>
                      </a:r>
                      <a:endParaRPr lang="en-GB" dirty="0">
                        <a:solidFill>
                          <a:schemeClr val="bg1"/>
                        </a:solidFill>
                      </a:endParaRPr>
                    </a:p>
                  </a:txBody>
                  <a:tcPr/>
                </a:tc>
                <a:tc>
                  <a:txBody>
                    <a:bodyPr/>
                    <a:lstStyle/>
                    <a:p>
                      <a:r>
                        <a:rPr lang="en-US" b="1" dirty="0">
                          <a:solidFill>
                            <a:srgbClr val="FFFF00"/>
                          </a:solidFill>
                        </a:rPr>
                        <a:t>100%</a:t>
                      </a:r>
                      <a:endParaRPr lang="en-GB" b="1" dirty="0">
                        <a:solidFill>
                          <a:srgbClr val="FFFF00"/>
                        </a:solidFill>
                      </a:endParaRPr>
                    </a:p>
                  </a:txBody>
                  <a:tcPr/>
                </a:tc>
                <a:extLst>
                  <a:ext uri="{0D108BD9-81ED-4DB2-BD59-A6C34878D82A}">
                    <a16:rowId xmlns:a16="http://schemas.microsoft.com/office/drawing/2014/main" val="75920415"/>
                  </a:ext>
                </a:extLst>
              </a:tr>
            </a:tbl>
          </a:graphicData>
        </a:graphic>
      </p:graphicFrame>
      <p:pic>
        <p:nvPicPr>
          <p:cNvPr id="11" name="Picture 10">
            <a:extLst>
              <a:ext uri="{FF2B5EF4-FFF2-40B4-BE49-F238E27FC236}">
                <a16:creationId xmlns:a16="http://schemas.microsoft.com/office/drawing/2014/main" id="{956FA3D3-AF3D-4A2B-9B16-9CFBE58B72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6476" y="2080028"/>
            <a:ext cx="1172018" cy="495460"/>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9" descr="A green and white logo&#10;&#10;Description automatically generated with low confidence">
            <a:extLst>
              <a:ext uri="{FF2B5EF4-FFF2-40B4-BE49-F238E27FC236}">
                <a16:creationId xmlns:a16="http://schemas.microsoft.com/office/drawing/2014/main" id="{5805F099-27D2-4B93-9815-C106865663A1}"/>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5401270" y="2339220"/>
            <a:ext cx="1221207" cy="4895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ome configurare un bilanciatore del carico HAProxy">
            <a:extLst>
              <a:ext uri="{FF2B5EF4-FFF2-40B4-BE49-F238E27FC236}">
                <a16:creationId xmlns:a16="http://schemas.microsoft.com/office/drawing/2014/main" id="{FB3E200E-FF7C-4E89-B236-BFFEAEB7EE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83" t="21478" r="4059" b="19797"/>
          <a:stretch/>
        </p:blipFill>
        <p:spPr bwMode="auto">
          <a:xfrm>
            <a:off x="993434" y="2679822"/>
            <a:ext cx="1571826" cy="4283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E0DF80-286F-4228-9064-5373754B69FD}"/>
              </a:ext>
            </a:extLst>
          </p:cNvPr>
          <p:cNvSpPr txBox="1"/>
          <p:nvPr/>
        </p:nvSpPr>
        <p:spPr>
          <a:xfrm>
            <a:off x="4344083" y="5715248"/>
            <a:ext cx="3381589" cy="619879"/>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b="1" u="sng" dirty="0">
                <a:solidFill>
                  <a:srgbClr val="FF0000"/>
                </a:solidFill>
              </a:rPr>
              <a:t>This is the VNF that has the best performance</a:t>
            </a:r>
          </a:p>
          <a:p>
            <a:pPr marL="0" indent="0" algn="ctr">
              <a:lnSpc>
                <a:spcPct val="90000"/>
              </a:lnSpc>
              <a:spcBef>
                <a:spcPts val="400"/>
              </a:spcBef>
              <a:buFont typeface="MetricHPE" panose="020B0503030202060203" pitchFamily="34" charset="0"/>
              <a:buNone/>
            </a:pPr>
            <a:r>
              <a:rPr lang="it-IT" b="1" u="sng" dirty="0">
                <a:solidFill>
                  <a:srgbClr val="FF0000"/>
                </a:solidFill>
              </a:rPr>
              <a:t>Because it allocates less CPU with the same Traffic Load</a:t>
            </a:r>
            <a:endParaRPr lang="en-GB" b="1" u="sng" dirty="0" err="1">
              <a:solidFill>
                <a:srgbClr val="FF0000"/>
              </a:solidFill>
            </a:endParaRPr>
          </a:p>
        </p:txBody>
      </p:sp>
    </p:spTree>
    <p:extLst>
      <p:ext uri="{BB962C8B-B14F-4D97-AF65-F5344CB8AC3E}">
        <p14:creationId xmlns:p14="http://schemas.microsoft.com/office/powerpoint/2010/main" val="350129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BA52A0-3505-413C-8106-7FB284DB537B}"/>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FD6512BE-7539-44BB-B8F0-583B1F1CA793}"/>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79</a:t>
            </a:fld>
            <a:endParaRPr lang="en-US" dirty="0"/>
          </a:p>
        </p:txBody>
      </p:sp>
      <p:sp>
        <p:nvSpPr>
          <p:cNvPr id="5" name="Title 4">
            <a:extLst>
              <a:ext uri="{FF2B5EF4-FFF2-40B4-BE49-F238E27FC236}">
                <a16:creationId xmlns:a16="http://schemas.microsoft.com/office/drawing/2014/main" id="{B43FED4D-7AE9-4FE0-81C9-D40B24E1E27C}"/>
              </a:ext>
            </a:extLst>
          </p:cNvPr>
          <p:cNvSpPr>
            <a:spLocks noGrp="1"/>
          </p:cNvSpPr>
          <p:nvPr>
            <p:ph type="title"/>
          </p:nvPr>
        </p:nvSpPr>
        <p:spPr>
          <a:xfrm>
            <a:off x="261889" y="317082"/>
            <a:ext cx="11498270" cy="401362"/>
          </a:xfrm>
        </p:spPr>
        <p:txBody>
          <a:bodyPr/>
          <a:lstStyle/>
          <a:p>
            <a:r>
              <a:rPr lang="it-IT" dirty="0">
                <a:solidFill>
                  <a:srgbClr val="01A982"/>
                </a:solidFill>
                <a:highlight>
                  <a:srgbClr val="000000"/>
                </a:highlight>
              </a:rPr>
              <a:t>CHAPTER 6 - STEPS/Plans for the next session</a:t>
            </a:r>
            <a:endParaRPr lang="en-GB" dirty="0">
              <a:solidFill>
                <a:srgbClr val="01A982"/>
              </a:solidFill>
              <a:highlight>
                <a:srgbClr val="000000"/>
              </a:highlight>
            </a:endParaRPr>
          </a:p>
        </p:txBody>
      </p:sp>
      <p:sp>
        <p:nvSpPr>
          <p:cNvPr id="6" name="TextBox 5">
            <a:extLst>
              <a:ext uri="{FF2B5EF4-FFF2-40B4-BE49-F238E27FC236}">
                <a16:creationId xmlns:a16="http://schemas.microsoft.com/office/drawing/2014/main" id="{1A94B32F-2FD0-4A65-B009-48C229D2AD56}"/>
              </a:ext>
            </a:extLst>
          </p:cNvPr>
          <p:cNvSpPr txBox="1"/>
          <p:nvPr/>
        </p:nvSpPr>
        <p:spPr>
          <a:xfrm>
            <a:off x="683304" y="1231911"/>
            <a:ext cx="9110777" cy="1229762"/>
          </a:xfrm>
          <a:prstGeom prst="rect">
            <a:avLst/>
          </a:prstGeom>
          <a:noFill/>
          <a:ln w="57150">
            <a:noFill/>
            <a:miter lim="800000"/>
          </a:ln>
        </p:spPr>
        <p:txBody>
          <a:bodyPr wrap="square" lIns="90000" tIns="90000" rIns="90000" bIns="90000" rtlCol="0" anchor="ctr" anchorCtr="0">
            <a:noAutofit/>
          </a:bodyPr>
          <a:lstStyle/>
          <a:p>
            <a:pPr>
              <a:lnSpc>
                <a:spcPct val="90000"/>
              </a:lnSpc>
              <a:spcBef>
                <a:spcPts val="400"/>
              </a:spcBef>
            </a:pPr>
            <a:r>
              <a:rPr lang="en-US" dirty="0"/>
              <a:t>(to be defined week by week) </a:t>
            </a:r>
          </a:p>
          <a:p>
            <a:pPr>
              <a:lnSpc>
                <a:spcPct val="90000"/>
              </a:lnSpc>
              <a:spcBef>
                <a:spcPts val="400"/>
              </a:spcBef>
            </a:pPr>
            <a:endParaRPr lang="en-US" sz="800" dirty="0"/>
          </a:p>
          <a:p>
            <a:pPr marL="285750" indent="-285750">
              <a:lnSpc>
                <a:spcPct val="90000"/>
              </a:lnSpc>
              <a:spcBef>
                <a:spcPts val="400"/>
              </a:spcBef>
              <a:buFont typeface="Arial" panose="020B0604020202020204" pitchFamily="34" charset="0"/>
              <a:buChar char="•"/>
            </a:pPr>
            <a:r>
              <a:rPr lang="en-US" dirty="0"/>
              <a:t>Add the studies of Extreme Boosting algorithm </a:t>
            </a:r>
          </a:p>
          <a:p>
            <a:pPr marL="285750" indent="-285750">
              <a:lnSpc>
                <a:spcPct val="90000"/>
              </a:lnSpc>
              <a:spcBef>
                <a:spcPts val="400"/>
              </a:spcBef>
              <a:buFont typeface="Arial" panose="020B0604020202020204" pitchFamily="34" charset="0"/>
              <a:buChar char="•"/>
            </a:pPr>
            <a:r>
              <a:rPr lang="en-US" dirty="0"/>
              <a:t>Improve MOSQUITTO results (change Hyperparameters ) </a:t>
            </a:r>
          </a:p>
          <a:p>
            <a:pPr marL="285750" indent="-285750">
              <a:lnSpc>
                <a:spcPct val="90000"/>
              </a:lnSpc>
              <a:spcBef>
                <a:spcPts val="400"/>
              </a:spcBef>
              <a:buFont typeface="Arial" panose="020B0604020202020204" pitchFamily="34" charset="0"/>
              <a:buChar char="•"/>
            </a:pPr>
            <a:r>
              <a:rPr lang="en-US" u="sng" dirty="0"/>
              <a:t>Improve the slides from time to time in a better way </a:t>
            </a:r>
          </a:p>
        </p:txBody>
      </p:sp>
    </p:spTree>
    <p:extLst>
      <p:ext uri="{BB962C8B-B14F-4D97-AF65-F5344CB8AC3E}">
        <p14:creationId xmlns:p14="http://schemas.microsoft.com/office/powerpoint/2010/main" val="196656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B142C0-FA91-4981-A458-845EBCE32B7D}"/>
              </a:ext>
            </a:extLst>
          </p:cNvPr>
          <p:cNvSpPr>
            <a:spLocks noGrp="1"/>
          </p:cNvSpPr>
          <p:nvPr>
            <p:ph type="title"/>
          </p:nvPr>
        </p:nvSpPr>
        <p:spPr/>
        <p:txBody>
          <a:bodyPr/>
          <a:lstStyle/>
          <a:p>
            <a:r>
              <a:rPr lang="it-IT" dirty="0"/>
              <a:t>1.4 – VNF description</a:t>
            </a:r>
            <a:endParaRPr lang="en-GB" dirty="0"/>
          </a:p>
        </p:txBody>
      </p:sp>
      <p:sp>
        <p:nvSpPr>
          <p:cNvPr id="5" name="Slide Number Placeholder 4">
            <a:extLst>
              <a:ext uri="{FF2B5EF4-FFF2-40B4-BE49-F238E27FC236}">
                <a16:creationId xmlns:a16="http://schemas.microsoft.com/office/drawing/2014/main" id="{D6893484-0A5B-40C9-905C-8BEA635AF99C}"/>
              </a:ext>
            </a:extLst>
          </p:cNvPr>
          <p:cNvSpPr>
            <a:spLocks noGrp="1"/>
          </p:cNvSpPr>
          <p:nvPr>
            <p:ph type="sldNum" sz="quarter" idx="20"/>
          </p:nvPr>
        </p:nvSpPr>
        <p:spPr/>
        <p:txBody>
          <a:bodyPr/>
          <a:lstStyle/>
          <a:p>
            <a:pPr defTabSz="1088421"/>
            <a:fld id="{104FC826-72BB-4AF1-BA01-A94F7396A7DC}" type="slidenum">
              <a:rPr lang="en-US" smtClean="0"/>
              <a:pPr defTabSz="1088421"/>
              <a:t>8</a:t>
            </a:fld>
            <a:endParaRPr lang="en-US" dirty="0"/>
          </a:p>
        </p:txBody>
      </p:sp>
      <p:sp>
        <p:nvSpPr>
          <p:cNvPr id="6" name="Footer Placeholder 5">
            <a:extLst>
              <a:ext uri="{FF2B5EF4-FFF2-40B4-BE49-F238E27FC236}">
                <a16:creationId xmlns:a16="http://schemas.microsoft.com/office/drawing/2014/main" id="{79A47A74-2F98-4A5E-9B37-A91084AAD062}"/>
              </a:ext>
            </a:extLst>
          </p:cNvPr>
          <p:cNvSpPr>
            <a:spLocks noGrp="1"/>
          </p:cNvSpPr>
          <p:nvPr>
            <p:ph type="ftr" sz="quarter" idx="19"/>
          </p:nvPr>
        </p:nvSpPr>
        <p:spPr/>
        <p:txBody>
          <a:bodyPr/>
          <a:lstStyle/>
          <a:p>
            <a:r>
              <a:rPr lang="en-US"/>
              <a:t>CONFIDENTIAL | AUTHORIZED </a:t>
            </a:r>
            <a:endParaRPr lang="en-US" dirty="0"/>
          </a:p>
        </p:txBody>
      </p:sp>
      <p:sp>
        <p:nvSpPr>
          <p:cNvPr id="7" name="TextBox 6">
            <a:extLst>
              <a:ext uri="{FF2B5EF4-FFF2-40B4-BE49-F238E27FC236}">
                <a16:creationId xmlns:a16="http://schemas.microsoft.com/office/drawing/2014/main" id="{842B138A-9445-4AA1-A0E9-8D943DF744BE}"/>
              </a:ext>
            </a:extLst>
          </p:cNvPr>
          <p:cNvSpPr txBox="1"/>
          <p:nvPr/>
        </p:nvSpPr>
        <p:spPr>
          <a:xfrm>
            <a:off x="592127" y="909145"/>
            <a:ext cx="11100933" cy="640663"/>
          </a:xfrm>
          <a:prstGeom prst="rect">
            <a:avLst/>
          </a:prstGeom>
          <a:no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r>
              <a:rPr lang="en-US" sz="1600" dirty="0"/>
              <a:t>In my project I have analyzed in particular </a:t>
            </a:r>
            <a:r>
              <a:rPr lang="en-US" sz="1600" u="sng" dirty="0"/>
              <a:t>two types </a:t>
            </a:r>
            <a:r>
              <a:rPr lang="en-US" sz="1600" dirty="0"/>
              <a:t>of VNFs : </a:t>
            </a:r>
            <a:r>
              <a:rPr lang="en-US" sz="1600" b="1" dirty="0"/>
              <a:t>Load Balancer &amp; Reverse Proxy</a:t>
            </a:r>
            <a:r>
              <a:rPr lang="en-US" sz="1600" dirty="0"/>
              <a:t> VNFs and </a:t>
            </a:r>
            <a:r>
              <a:rPr lang="en-US" sz="1600" b="1" dirty="0"/>
              <a:t>Message Broker</a:t>
            </a:r>
            <a:r>
              <a:rPr lang="en-US" sz="1600" dirty="0"/>
              <a:t> VNFs </a:t>
            </a:r>
            <a:endParaRPr lang="en-GB" sz="1600" dirty="0" err="1"/>
          </a:p>
        </p:txBody>
      </p:sp>
      <p:sp>
        <p:nvSpPr>
          <p:cNvPr id="8" name="TextBox 7">
            <a:extLst>
              <a:ext uri="{FF2B5EF4-FFF2-40B4-BE49-F238E27FC236}">
                <a16:creationId xmlns:a16="http://schemas.microsoft.com/office/drawing/2014/main" id="{11F42352-74DD-4A14-919A-6D845107C80C}"/>
              </a:ext>
            </a:extLst>
          </p:cNvPr>
          <p:cNvSpPr txBox="1"/>
          <p:nvPr/>
        </p:nvSpPr>
        <p:spPr>
          <a:xfrm>
            <a:off x="402873" y="1722282"/>
            <a:ext cx="11100933" cy="2248142"/>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b="1" dirty="0"/>
              <a:t>Reverse Proxy </a:t>
            </a:r>
            <a:r>
              <a:rPr lang="en-US" sz="1600" dirty="0"/>
              <a:t>servers and </a:t>
            </a:r>
            <a:r>
              <a:rPr lang="en-US" sz="1600" b="1" dirty="0"/>
              <a:t>Load Balancers</a:t>
            </a:r>
            <a:r>
              <a:rPr lang="en-US" sz="1600" dirty="0"/>
              <a:t> are components in a client-server computing architecture. Both act as intermediaries in the communication between the clients and servers, performing functions that improve efficiency. They can be implemented as dedicated, purpose-built devices, but increasingly in modern web architectures they are software applications that run on commodity hardware.</a:t>
            </a:r>
          </a:p>
          <a:p>
            <a:pPr marL="0" indent="0">
              <a:lnSpc>
                <a:spcPct val="90000"/>
              </a:lnSpc>
              <a:spcBef>
                <a:spcPts val="400"/>
              </a:spcBef>
              <a:buFont typeface="MetricHPE" panose="020B0503030202060203" pitchFamily="34" charset="0"/>
              <a:buNone/>
            </a:pPr>
            <a:r>
              <a:rPr lang="en-US" sz="1600" u="sng" dirty="0"/>
              <a:t>The basic definitions are simple:</a:t>
            </a:r>
          </a:p>
          <a:p>
            <a:pPr marL="0" indent="0">
              <a:lnSpc>
                <a:spcPct val="90000"/>
              </a:lnSpc>
              <a:spcBef>
                <a:spcPts val="400"/>
              </a:spcBef>
              <a:buFont typeface="MetricHPE" panose="020B0503030202060203" pitchFamily="34" charset="0"/>
              <a:buNone/>
            </a:pPr>
            <a:r>
              <a:rPr lang="en-US" sz="1600" dirty="0"/>
              <a:t>- A </a:t>
            </a:r>
            <a:r>
              <a:rPr lang="en-US" sz="1600" b="1" dirty="0"/>
              <a:t>reverse proxy</a:t>
            </a:r>
            <a:r>
              <a:rPr lang="en-US" sz="1600" dirty="0"/>
              <a:t> accepts a request from a client, forwards it to a server that can fulfill it, and returns the server’s response to the client.</a:t>
            </a:r>
          </a:p>
          <a:p>
            <a:pPr>
              <a:lnSpc>
                <a:spcPct val="90000"/>
              </a:lnSpc>
              <a:spcBef>
                <a:spcPts val="400"/>
              </a:spcBef>
            </a:pPr>
            <a:r>
              <a:rPr lang="en-US" sz="1600" dirty="0"/>
              <a:t>- A </a:t>
            </a:r>
            <a:r>
              <a:rPr lang="en-US" sz="1600" b="1" dirty="0"/>
              <a:t>load balancer </a:t>
            </a:r>
            <a:r>
              <a:rPr lang="en-US" sz="1600" dirty="0"/>
              <a:t>distributes incoming client requests among a group of servers, in each case returning the response from the selected server to the appropriate client.</a:t>
            </a:r>
          </a:p>
          <a:p>
            <a:pPr>
              <a:lnSpc>
                <a:spcPct val="90000"/>
              </a:lnSpc>
              <a:spcBef>
                <a:spcPts val="400"/>
              </a:spcBef>
            </a:pPr>
            <a:r>
              <a:rPr lang="en-US" sz="1600" dirty="0"/>
              <a:t>Even if the definitions are very similar the two concepts are not the same, both are very often related to each other (a load balancer can be a hardware device or a software application that acts as a reverse proxy and maintains the load over the servers by redirecting an adequate amount of traffic towards it.) , in fact the VNFs that I will analyze have both functions.. </a:t>
            </a:r>
          </a:p>
        </p:txBody>
      </p:sp>
      <p:sp>
        <p:nvSpPr>
          <p:cNvPr id="9" name="TextBox 8">
            <a:extLst>
              <a:ext uri="{FF2B5EF4-FFF2-40B4-BE49-F238E27FC236}">
                <a16:creationId xmlns:a16="http://schemas.microsoft.com/office/drawing/2014/main" id="{5E215B13-97D3-4ED0-A0C5-3ADF30C3F2F5}"/>
              </a:ext>
            </a:extLst>
          </p:cNvPr>
          <p:cNvSpPr txBox="1"/>
          <p:nvPr/>
        </p:nvSpPr>
        <p:spPr>
          <a:xfrm>
            <a:off x="402873" y="4405927"/>
            <a:ext cx="11264010" cy="2048685"/>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600" dirty="0"/>
              <a:t>A </a:t>
            </a:r>
            <a:r>
              <a:rPr lang="en-US" sz="1600" b="1" dirty="0"/>
              <a:t>Message Broker</a:t>
            </a:r>
            <a:r>
              <a:rPr lang="en-US" sz="1600" dirty="0"/>
              <a:t> is software that enables applications, systems, and services to communicate with each other and exchange information. The message broker does this by translating messages between formal messaging protocols. This allows interdependent services to “talk” with one another directly, even if they were written in different languages or implemented on different platforms. They can </a:t>
            </a:r>
            <a:r>
              <a:rPr lang="en-US" sz="1600" dirty="0" err="1"/>
              <a:t>can</a:t>
            </a:r>
            <a:r>
              <a:rPr lang="en-US" sz="1600" dirty="0"/>
              <a:t> validate, store, route, and deliver messages to the appropriate destinations.     One example of message broker it can be the </a:t>
            </a:r>
            <a:r>
              <a:rPr lang="en-US" sz="1600" b="1" dirty="0"/>
              <a:t>MQTT</a:t>
            </a:r>
            <a:r>
              <a:rPr lang="en-US" sz="1600" dirty="0"/>
              <a:t> is the most commonly used messaging protocol for the Internet of Things (IoT). MQTT stands for </a:t>
            </a:r>
            <a:r>
              <a:rPr lang="en-US" sz="1600" u="sng" dirty="0"/>
              <a:t>MQ Telemetry Transport</a:t>
            </a:r>
            <a:r>
              <a:rPr lang="en-US" sz="1600" dirty="0"/>
              <a:t>. The protocol is a set of rules that defines how IoT devices can publish and subscribe to data over the Internet. MQTT is used for messaging and data exchange between IoT and industrial IoT (</a:t>
            </a:r>
            <a:r>
              <a:rPr lang="en-US" sz="1600" dirty="0" err="1"/>
              <a:t>IIoT</a:t>
            </a:r>
            <a:r>
              <a:rPr lang="en-US" sz="1600" dirty="0"/>
              <a:t>) devices, such as embedded devices, sensors, industrial PLCs, etc.</a:t>
            </a:r>
          </a:p>
          <a:p>
            <a:pPr marL="0" indent="0">
              <a:lnSpc>
                <a:spcPct val="90000"/>
              </a:lnSpc>
              <a:spcBef>
                <a:spcPts val="400"/>
              </a:spcBef>
              <a:buFont typeface="MetricHPE" panose="020B0503030202060203" pitchFamily="34" charset="0"/>
              <a:buNone/>
            </a:pPr>
            <a:endParaRPr lang="en-GB" sz="1400" dirty="0" err="1"/>
          </a:p>
        </p:txBody>
      </p:sp>
    </p:spTree>
    <p:extLst>
      <p:ext uri="{BB962C8B-B14F-4D97-AF65-F5344CB8AC3E}">
        <p14:creationId xmlns:p14="http://schemas.microsoft.com/office/powerpoint/2010/main" val="30033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2EEB0EA-31C1-46B4-9908-04D4F7E9FCF9}"/>
              </a:ext>
            </a:extLst>
          </p:cNvPr>
          <p:cNvSpPr>
            <a:spLocks noGrp="1"/>
          </p:cNvSpPr>
          <p:nvPr>
            <p:ph type="ftr" sz="quarter" idx="18"/>
          </p:nvPr>
        </p:nvSpPr>
        <p:spPr/>
        <p:txBody>
          <a:bodyPr/>
          <a:lstStyle/>
          <a:p>
            <a:r>
              <a:rPr lang="en-US"/>
              <a:t>CONFIDENTIAL | AUTHORIZED</a:t>
            </a:r>
            <a:endParaRPr lang="en-US" dirty="0"/>
          </a:p>
        </p:txBody>
      </p:sp>
      <p:sp>
        <p:nvSpPr>
          <p:cNvPr id="3" name="Slide Number Placeholder 2">
            <a:extLst>
              <a:ext uri="{FF2B5EF4-FFF2-40B4-BE49-F238E27FC236}">
                <a16:creationId xmlns:a16="http://schemas.microsoft.com/office/drawing/2014/main" id="{1205CA0B-72BD-4113-ACF1-9145712527BF}"/>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80</a:t>
            </a:fld>
            <a:endParaRPr lang="en-US" dirty="0"/>
          </a:p>
        </p:txBody>
      </p:sp>
      <p:sp>
        <p:nvSpPr>
          <p:cNvPr id="5" name="Title 4">
            <a:extLst>
              <a:ext uri="{FF2B5EF4-FFF2-40B4-BE49-F238E27FC236}">
                <a16:creationId xmlns:a16="http://schemas.microsoft.com/office/drawing/2014/main" id="{281B7C6B-0A8B-45FC-973F-830928E1BB19}"/>
              </a:ext>
            </a:extLst>
          </p:cNvPr>
          <p:cNvSpPr>
            <a:spLocks noGrp="1"/>
          </p:cNvSpPr>
          <p:nvPr>
            <p:ph type="title"/>
          </p:nvPr>
        </p:nvSpPr>
        <p:spPr/>
        <p:txBody>
          <a:bodyPr/>
          <a:lstStyle/>
          <a:p>
            <a:r>
              <a:rPr lang="en-US" dirty="0">
                <a:solidFill>
                  <a:srgbClr val="01A982"/>
                </a:solidFill>
                <a:highlight>
                  <a:srgbClr val="000000"/>
                </a:highlight>
              </a:rPr>
              <a:t>CHAPTER 7 – FUTURE WORK </a:t>
            </a:r>
            <a:endParaRPr lang="en-GB" dirty="0">
              <a:solidFill>
                <a:srgbClr val="01A982"/>
              </a:solidFill>
              <a:highlight>
                <a:srgbClr val="000000"/>
              </a:highlight>
            </a:endParaRPr>
          </a:p>
        </p:txBody>
      </p:sp>
      <p:sp>
        <p:nvSpPr>
          <p:cNvPr id="7" name="TextBox 6">
            <a:extLst>
              <a:ext uri="{FF2B5EF4-FFF2-40B4-BE49-F238E27FC236}">
                <a16:creationId xmlns:a16="http://schemas.microsoft.com/office/drawing/2014/main" id="{3653C284-B05E-42E9-A6D9-DE6628A5D2BD}"/>
              </a:ext>
            </a:extLst>
          </p:cNvPr>
          <p:cNvSpPr txBox="1"/>
          <p:nvPr/>
        </p:nvSpPr>
        <p:spPr>
          <a:xfrm>
            <a:off x="560580" y="1674536"/>
            <a:ext cx="6095028" cy="646331"/>
          </a:xfrm>
          <a:prstGeom prst="rect">
            <a:avLst/>
          </a:prstGeom>
          <a:noFill/>
          <a:ln w="57150">
            <a:noFill/>
            <a:miter lim="800000"/>
          </a:ln>
        </p:spPr>
        <p:txBody>
          <a:bodyPr wrap="square">
            <a:spAutoFit/>
          </a:bodyPr>
          <a:lstStyle/>
          <a:p>
            <a:r>
              <a:rPr lang="en-US" dirty="0"/>
              <a:t>Application to Automated-Assurance micro-services</a:t>
            </a:r>
          </a:p>
          <a:p>
            <a:r>
              <a:rPr lang="en-US" dirty="0"/>
              <a:t>Application to 5G slices</a:t>
            </a:r>
          </a:p>
        </p:txBody>
      </p:sp>
    </p:spTree>
    <p:extLst>
      <p:ext uri="{BB962C8B-B14F-4D97-AF65-F5344CB8AC3E}">
        <p14:creationId xmlns:p14="http://schemas.microsoft.com/office/powerpoint/2010/main" val="392891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a:extLst>
              <a:ext uri="{FF2B5EF4-FFF2-40B4-BE49-F238E27FC236}">
                <a16:creationId xmlns:a16="http://schemas.microsoft.com/office/drawing/2014/main" id="{A1E746F4-96B3-4A40-8A12-5C760B4511A3}"/>
              </a:ext>
            </a:extLst>
          </p:cNvPr>
          <p:cNvSpPr>
            <a:spLocks noGrp="1"/>
          </p:cNvSpPr>
          <p:nvPr>
            <p:ph type="body" sz="quarter" idx="13"/>
          </p:nvPr>
        </p:nvSpPr>
        <p:spPr/>
        <p:txBody>
          <a:bodyPr/>
          <a:lstStyle/>
          <a:p>
            <a:endParaRPr lang="en-US" dirty="0"/>
          </a:p>
        </p:txBody>
      </p:sp>
      <p:sp>
        <p:nvSpPr>
          <p:cNvPr id="3" name="Title">
            <a:extLst>
              <a:ext uri="{FF2B5EF4-FFF2-40B4-BE49-F238E27FC236}">
                <a16:creationId xmlns:a16="http://schemas.microsoft.com/office/drawing/2014/main" id="{3817C569-99BE-4C61-8DBB-67B2DD76189C}"/>
              </a:ext>
            </a:extLst>
          </p:cNvPr>
          <p:cNvSpPr>
            <a:spLocks noGrp="1"/>
          </p:cNvSpPr>
          <p:nvPr>
            <p:ph type="title"/>
          </p:nvPr>
        </p:nvSpPr>
        <p:spPr/>
        <p:txBody>
          <a:bodyPr/>
          <a:lstStyle/>
          <a:p>
            <a:r>
              <a:rPr lang="en-US" dirty="0"/>
              <a:t>Thank you</a:t>
            </a:r>
          </a:p>
        </p:txBody>
      </p:sp>
      <p:sp>
        <p:nvSpPr>
          <p:cNvPr id="4" name="Footer Placeholder">
            <a:extLst>
              <a:ext uri="{FF2B5EF4-FFF2-40B4-BE49-F238E27FC236}">
                <a16:creationId xmlns:a16="http://schemas.microsoft.com/office/drawing/2014/main" id="{123718AE-1ECF-495D-9D8E-83CBCF47E8AB}"/>
              </a:ext>
            </a:extLst>
          </p:cNvPr>
          <p:cNvSpPr>
            <a:spLocks noGrp="1"/>
          </p:cNvSpPr>
          <p:nvPr>
            <p:ph type="ftr" sz="quarter" idx="3"/>
          </p:nvPr>
        </p:nvSpPr>
        <p:spPr/>
        <p:txBody>
          <a:bodyPr/>
          <a:lstStyle/>
          <a:p>
            <a:r>
              <a:rPr lang="en-US" dirty="0"/>
              <a:t>CONFIDENTIAL | AUTHORIZED </a:t>
            </a:r>
          </a:p>
        </p:txBody>
      </p:sp>
    </p:spTree>
    <p:extLst>
      <p:ext uri="{BB962C8B-B14F-4D97-AF65-F5344CB8AC3E}">
        <p14:creationId xmlns:p14="http://schemas.microsoft.com/office/powerpoint/2010/main" val="144778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9C93C7-229C-40A5-9014-9DE7DF3E4633}"/>
              </a:ext>
            </a:extLst>
          </p:cNvPr>
          <p:cNvSpPr>
            <a:spLocks noGrp="1"/>
          </p:cNvSpPr>
          <p:nvPr>
            <p:ph type="ftr" sz="quarter" idx="18"/>
          </p:nvPr>
        </p:nvSpPr>
        <p:spPr/>
        <p:txBody>
          <a:bodyPr/>
          <a:lstStyle/>
          <a:p>
            <a:r>
              <a:rPr lang="en-US" dirty="0"/>
              <a:t>CONFIDENTIAL | AUTHORIZED</a:t>
            </a:r>
          </a:p>
        </p:txBody>
      </p:sp>
      <p:sp>
        <p:nvSpPr>
          <p:cNvPr id="3" name="Slide Number Placeholder 2">
            <a:extLst>
              <a:ext uri="{FF2B5EF4-FFF2-40B4-BE49-F238E27FC236}">
                <a16:creationId xmlns:a16="http://schemas.microsoft.com/office/drawing/2014/main" id="{53933812-7015-4972-8B1D-453BE5EA8734}"/>
              </a:ext>
            </a:extLst>
          </p:cNvPr>
          <p:cNvSpPr>
            <a:spLocks noGrp="1"/>
          </p:cNvSpPr>
          <p:nvPr>
            <p:ph type="sldNum" sz="quarter" idx="19"/>
          </p:nvPr>
        </p:nvSpPr>
        <p:spPr/>
        <p:txBody>
          <a:bodyPr/>
          <a:lstStyle/>
          <a:p>
            <a:pPr defTabSz="1088421">
              <a:buFontTx/>
              <a:buBlip>
                <a:blip r:embed="rId2"/>
              </a:buBlip>
            </a:pPr>
            <a:fld id="{104FC826-72BB-4AF1-BA01-A94F7396A7DC}" type="slidenum">
              <a:rPr lang="en-US" smtClean="0"/>
              <a:pPr defTabSz="1088421">
                <a:buFontTx/>
                <a:buBlip>
                  <a:blip r:embed="rId2"/>
                </a:buBlip>
              </a:pPr>
              <a:t>9</a:t>
            </a:fld>
            <a:endParaRPr lang="en-US" dirty="0"/>
          </a:p>
        </p:txBody>
      </p:sp>
      <p:sp>
        <p:nvSpPr>
          <p:cNvPr id="5" name="Title 4">
            <a:extLst>
              <a:ext uri="{FF2B5EF4-FFF2-40B4-BE49-F238E27FC236}">
                <a16:creationId xmlns:a16="http://schemas.microsoft.com/office/drawing/2014/main" id="{49281FC9-9EF2-4253-AFB3-D64AB0D5A2C4}"/>
              </a:ext>
            </a:extLst>
          </p:cNvPr>
          <p:cNvSpPr>
            <a:spLocks noGrp="1"/>
          </p:cNvSpPr>
          <p:nvPr>
            <p:ph type="title"/>
          </p:nvPr>
        </p:nvSpPr>
        <p:spPr/>
        <p:txBody>
          <a:bodyPr/>
          <a:lstStyle/>
          <a:p>
            <a:r>
              <a:rPr lang="it-IT" dirty="0"/>
              <a:t>1.5 - LoAD BALANCER PROXY VNF</a:t>
            </a:r>
            <a:r>
              <a:rPr lang="it-IT" sz="1800" dirty="0"/>
              <a:t>S</a:t>
            </a:r>
            <a:r>
              <a:rPr lang="it-IT" dirty="0"/>
              <a:t> - description</a:t>
            </a:r>
            <a:endParaRPr lang="en-GB" dirty="0"/>
          </a:p>
        </p:txBody>
      </p:sp>
      <p:pic>
        <p:nvPicPr>
          <p:cNvPr id="10" name="Content Placeholder 9" descr="A green and white logo&#10;&#10;Description automatically generated with low confidence">
            <a:extLst>
              <a:ext uri="{FF2B5EF4-FFF2-40B4-BE49-F238E27FC236}">
                <a16:creationId xmlns:a16="http://schemas.microsoft.com/office/drawing/2014/main" id="{2F92C13F-084B-4AF8-9ED0-316161BC688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887705" y="1426928"/>
            <a:ext cx="1958784" cy="7851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505287A-FBE2-4353-BE39-F80B9F761123}"/>
              </a:ext>
            </a:extLst>
          </p:cNvPr>
          <p:cNvSpPr txBox="1"/>
          <p:nvPr/>
        </p:nvSpPr>
        <p:spPr>
          <a:xfrm>
            <a:off x="3628509" y="1789539"/>
            <a:ext cx="7029767" cy="605717"/>
          </a:xfrm>
          <a:prstGeom prst="rect">
            <a:avLst/>
          </a:prstGeom>
          <a:noFill/>
          <a:ln w="57150">
            <a:noFill/>
            <a:miter lim="800000"/>
          </a:ln>
        </p:spPr>
        <p:txBody>
          <a:bodyPr wrap="square" lIns="90000" tIns="90000" rIns="90000" bIns="90000" rtlCol="0" anchor="ctr" anchorCtr="0">
            <a:noAutofit/>
          </a:bodyPr>
          <a:lstStyle/>
          <a:p>
            <a:pPr algn="l"/>
            <a:r>
              <a:rPr lang="en-US" sz="1400" b="1" i="0" dirty="0">
                <a:solidFill>
                  <a:srgbClr val="0C0C0C"/>
                </a:solidFill>
                <a:effectLst/>
              </a:rPr>
              <a:t>NGINX</a:t>
            </a:r>
            <a:r>
              <a:rPr lang="en-US" sz="1400" b="0" i="0" dirty="0">
                <a:solidFill>
                  <a:srgbClr val="0C0C0C"/>
                </a:solidFill>
                <a:effectLst/>
              </a:rPr>
              <a:t> is a web server designed for use cases involving high volumes of traffic. It’s a popular, lightweight, high-performance solution.</a:t>
            </a:r>
          </a:p>
          <a:p>
            <a:pPr algn="l"/>
            <a:r>
              <a:rPr lang="en-US" sz="1400" b="0" i="0" u="none" strike="noStrike" dirty="0">
                <a:solidFill>
                  <a:srgbClr val="0C0C0C"/>
                </a:solidFill>
                <a:effectLst/>
              </a:rPr>
              <a:t>Utilizes </a:t>
            </a:r>
            <a:r>
              <a:rPr lang="en-US" sz="1400" b="0" i="0" dirty="0">
                <a:solidFill>
                  <a:srgbClr val="0C0C0C"/>
                </a:solidFill>
                <a:effectLst/>
              </a:rPr>
              <a:t>an asynchronous event-driven model, delivering reliable performance under significant loads. </a:t>
            </a:r>
            <a:br>
              <a:rPr lang="en-US" sz="1400" dirty="0"/>
            </a:br>
            <a:r>
              <a:rPr lang="en-US" sz="1400" b="0" i="0" dirty="0">
                <a:solidFill>
                  <a:srgbClr val="202124"/>
                </a:solidFill>
                <a:effectLst/>
              </a:rPr>
              <a:t>It can act as a reverse proxy, as a TCP / UDP proxy, as an e-mail proxy and as a load balancer. These features have favored its widespread diffusion, using it above all as a reverse proxy or load balancer.</a:t>
            </a:r>
          </a:p>
          <a:p>
            <a:pPr algn="l"/>
            <a:r>
              <a:rPr lang="en-US" sz="1400" dirty="0">
                <a:solidFill>
                  <a:srgbClr val="202124"/>
                </a:solidFill>
              </a:rPr>
              <a:t>(</a:t>
            </a:r>
            <a:r>
              <a:rPr lang="en-US" sz="1400" dirty="0">
                <a:solidFill>
                  <a:srgbClr val="202124"/>
                </a:solidFill>
                <a:hlinkClick r:id="rId4"/>
              </a:rPr>
              <a:t>https://www.nginx.com/</a:t>
            </a:r>
            <a:r>
              <a:rPr lang="en-US" sz="1400" dirty="0">
                <a:solidFill>
                  <a:srgbClr val="202124"/>
                </a:solidFill>
              </a:rPr>
              <a:t>)</a:t>
            </a:r>
          </a:p>
          <a:p>
            <a:pPr algn="l"/>
            <a:endParaRPr lang="en-US" sz="1400" b="0" i="0" dirty="0">
              <a:solidFill>
                <a:srgbClr val="0C0C0C"/>
              </a:solidFill>
              <a:effectLst/>
            </a:endParaRPr>
          </a:p>
          <a:p>
            <a:pPr marL="0" indent="0" algn="ctr">
              <a:lnSpc>
                <a:spcPct val="90000"/>
              </a:lnSpc>
              <a:spcBef>
                <a:spcPts val="400"/>
              </a:spcBef>
              <a:buFont typeface="MetricHPE" panose="020B0503030202060203" pitchFamily="34" charset="0"/>
              <a:buNone/>
            </a:pPr>
            <a:endParaRPr lang="en-GB" dirty="0" err="1"/>
          </a:p>
        </p:txBody>
      </p:sp>
      <p:sp>
        <p:nvSpPr>
          <p:cNvPr id="12" name="TextBox 11">
            <a:extLst>
              <a:ext uri="{FF2B5EF4-FFF2-40B4-BE49-F238E27FC236}">
                <a16:creationId xmlns:a16="http://schemas.microsoft.com/office/drawing/2014/main" id="{CACC23C5-62A4-41BC-B204-D63DBCE71D77}"/>
              </a:ext>
            </a:extLst>
          </p:cNvPr>
          <p:cNvSpPr txBox="1"/>
          <p:nvPr/>
        </p:nvSpPr>
        <p:spPr>
          <a:xfrm>
            <a:off x="3628509" y="3188456"/>
            <a:ext cx="6721101" cy="815389"/>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400" b="1" dirty="0" err="1"/>
              <a:t>HAProxy</a:t>
            </a:r>
            <a:r>
              <a:rPr lang="en-US" sz="1400" dirty="0"/>
              <a:t> is a free, very fast and reliable reverse-proxy offering high availability, load balancing, and proxying for TCP and HTTP-based applications. It is particularly suited for very high traffic web sites and powers a significant portion of the world's most visited ones. Over the years it has become the de-facto standard opensource load balancer, is now shipped with most mainstream Linux distributions, and is often deployed by default in cloud platforms.</a:t>
            </a:r>
          </a:p>
          <a:p>
            <a:pPr marL="0" indent="0">
              <a:lnSpc>
                <a:spcPct val="90000"/>
              </a:lnSpc>
              <a:spcBef>
                <a:spcPts val="400"/>
              </a:spcBef>
              <a:buFont typeface="MetricHPE" panose="020B0503030202060203" pitchFamily="34" charset="0"/>
              <a:buNone/>
            </a:pPr>
            <a:r>
              <a:rPr lang="en-US" sz="1400" dirty="0"/>
              <a:t>(</a:t>
            </a:r>
            <a:r>
              <a:rPr lang="en-US" sz="1400" dirty="0">
                <a:hlinkClick r:id="rId5"/>
              </a:rPr>
              <a:t>http://www.haproxy.org/</a:t>
            </a:r>
            <a:r>
              <a:rPr lang="en-US" sz="1400" dirty="0"/>
              <a:t>)</a:t>
            </a:r>
          </a:p>
          <a:p>
            <a:pPr marL="0" indent="0">
              <a:lnSpc>
                <a:spcPct val="90000"/>
              </a:lnSpc>
              <a:spcBef>
                <a:spcPts val="400"/>
              </a:spcBef>
              <a:buFont typeface="MetricHPE" panose="020B0503030202060203" pitchFamily="34" charset="0"/>
              <a:buNone/>
            </a:pPr>
            <a:endParaRPr lang="en-GB" sz="1400" dirty="0" err="1"/>
          </a:p>
        </p:txBody>
      </p:sp>
      <p:pic>
        <p:nvPicPr>
          <p:cNvPr id="1032" name="Picture 8" descr="Come configurare un bilanciatore del carico HAProxy">
            <a:extLst>
              <a:ext uri="{FF2B5EF4-FFF2-40B4-BE49-F238E27FC236}">
                <a16:creationId xmlns:a16="http://schemas.microsoft.com/office/drawing/2014/main" id="{75C15237-6874-49C6-80C1-5649C5FD80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7705" y="3018088"/>
            <a:ext cx="1902574" cy="8153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BC63091-B0B1-4D6B-ADCE-FA700DDD56F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7705" y="4603015"/>
            <a:ext cx="1958784" cy="8280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B916033-3DE9-46FE-BBEB-21BC1A3303E7}"/>
              </a:ext>
            </a:extLst>
          </p:cNvPr>
          <p:cNvSpPr txBox="1"/>
          <p:nvPr/>
        </p:nvSpPr>
        <p:spPr>
          <a:xfrm>
            <a:off x="3628509" y="4881120"/>
            <a:ext cx="6616266" cy="469972"/>
          </a:xfrm>
          <a:prstGeom prst="rect">
            <a:avLst/>
          </a:prstGeom>
          <a:noFill/>
          <a:ln w="57150">
            <a:noFill/>
            <a:miter lim="800000"/>
          </a:ln>
        </p:spPr>
        <p:txBody>
          <a:bodyPr wrap="square" lIns="90000" tIns="90000" rIns="90000" bIns="90000" rtlCol="0" anchor="ctr" anchorCtr="0">
            <a:noAutofit/>
          </a:bodyPr>
          <a:lstStyle/>
          <a:p>
            <a:pPr marL="0" indent="0">
              <a:lnSpc>
                <a:spcPct val="90000"/>
              </a:lnSpc>
              <a:spcBef>
                <a:spcPts val="400"/>
              </a:spcBef>
              <a:buFont typeface="MetricHPE" panose="020B0503030202060203" pitchFamily="34" charset="0"/>
              <a:buNone/>
            </a:pPr>
            <a:r>
              <a:rPr lang="en-US" sz="1400" b="1" i="0" dirty="0">
                <a:solidFill>
                  <a:srgbClr val="202124"/>
                </a:solidFill>
                <a:effectLst/>
              </a:rPr>
              <a:t>Squid</a:t>
            </a:r>
            <a:r>
              <a:rPr lang="en-US" sz="1400" b="0" i="0" dirty="0">
                <a:solidFill>
                  <a:srgbClr val="202124"/>
                </a:solidFill>
                <a:effectLst/>
              </a:rPr>
              <a:t> is </a:t>
            </a:r>
            <a:r>
              <a:rPr lang="en-US" sz="1400" i="0" dirty="0">
                <a:solidFill>
                  <a:srgbClr val="202124"/>
                </a:solidFill>
                <a:effectLst/>
              </a:rPr>
              <a:t>a</a:t>
            </a:r>
            <a:r>
              <a:rPr lang="en-US" sz="1400" b="1" i="0" dirty="0">
                <a:solidFill>
                  <a:srgbClr val="202124"/>
                </a:solidFill>
                <a:effectLst/>
              </a:rPr>
              <a:t> </a:t>
            </a:r>
            <a:r>
              <a:rPr lang="en-US" sz="1400" i="0" dirty="0">
                <a:solidFill>
                  <a:srgbClr val="202124"/>
                </a:solidFill>
                <a:effectLst/>
              </a:rPr>
              <a:t>Linux-based proxy application</a:t>
            </a:r>
            <a:r>
              <a:rPr lang="en-US" sz="1400" b="0" i="0" dirty="0">
                <a:solidFill>
                  <a:srgbClr val="202124"/>
                </a:solidFill>
                <a:effectLst/>
              </a:rPr>
              <a:t>. The Squid proxy server is used for filtering traffic, security, and DNS lookups. Also, Squid can speed up a web server by caching resources. The Squid Proxy allows a server to cache frequently visited web pages.</a:t>
            </a:r>
          </a:p>
          <a:p>
            <a:pPr marL="0" indent="0">
              <a:lnSpc>
                <a:spcPct val="90000"/>
              </a:lnSpc>
              <a:spcBef>
                <a:spcPts val="400"/>
              </a:spcBef>
              <a:buFont typeface="MetricHPE" panose="020B0503030202060203" pitchFamily="34" charset="0"/>
              <a:buNone/>
            </a:pPr>
            <a:r>
              <a:rPr lang="en-US" sz="1400" dirty="0">
                <a:solidFill>
                  <a:srgbClr val="202124"/>
                </a:solidFill>
              </a:rPr>
              <a:t>(</a:t>
            </a:r>
            <a:r>
              <a:rPr lang="en-US" sz="1400" dirty="0">
                <a:solidFill>
                  <a:srgbClr val="202124"/>
                </a:solidFill>
                <a:hlinkClick r:id="rId8"/>
              </a:rPr>
              <a:t>https://github.com/topics/squid-vnf</a:t>
            </a:r>
            <a:r>
              <a:rPr lang="en-US" sz="1400" dirty="0">
                <a:solidFill>
                  <a:srgbClr val="202124"/>
                </a:solidFill>
              </a:rPr>
              <a:t>)</a:t>
            </a:r>
          </a:p>
          <a:p>
            <a:pPr marL="0" indent="0">
              <a:lnSpc>
                <a:spcPct val="90000"/>
              </a:lnSpc>
              <a:spcBef>
                <a:spcPts val="400"/>
              </a:spcBef>
              <a:buFont typeface="MetricHPE" panose="020B0503030202060203" pitchFamily="34" charset="0"/>
              <a:buNone/>
            </a:pPr>
            <a:endParaRPr lang="en-GB" sz="1400" dirty="0" err="1"/>
          </a:p>
        </p:txBody>
      </p:sp>
    </p:spTree>
    <p:extLst>
      <p:ext uri="{BB962C8B-B14F-4D97-AF65-F5344CB8AC3E}">
        <p14:creationId xmlns:p14="http://schemas.microsoft.com/office/powerpoint/2010/main" val="393693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 Standard 16x9 White Templat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a:majorFont>
        <a:latin typeface="MetricHPE Black"/>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noFill/>
        <a:ln w="57150">
          <a:solidFill>
            <a:schemeClr val="accent1"/>
          </a:solidFill>
        </a:ln>
      </a:spPr>
      <a:bodyPr tIns="91440" bIns="9144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571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w="57150">
          <a:noFill/>
          <a:miter lim="800000"/>
        </a:ln>
      </a:spPr>
      <a:bodyPr wrap="square" lIns="90000" tIns="90000" rIns="90000" bIns="90000" rtlCol="0" anchor="ctr" anchorCtr="0">
        <a:noAutofit/>
      </a:bodyPr>
      <a:lstStyle>
        <a:defPPr marL="0" indent="0" algn="ctr">
          <a:lnSpc>
            <a:spcPct val="90000"/>
          </a:lnSpc>
          <a:spcBef>
            <a:spcPts val="400"/>
          </a:spcBef>
          <a:buFont typeface="MetricHPE" panose="020B0503030202060203" pitchFamily="34" charset="0"/>
          <a:buNone/>
          <a:defRPr dirty="0" err="1" smtClean="0"/>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HPE Standard 16x9 White Template" id="{4DF37866-50E6-48DE-84C9-8BB71AE535E5}" vid="{B9B864F1-4F30-40F3-8416-281B22640656}"/>
    </a:ext>
  </a:extLst>
</a:theme>
</file>

<file path=ppt/theme/theme2.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Standard">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Standard">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549E5B3D2147442B9A2460B5B2CBED6" ma:contentTypeVersion="5" ma:contentTypeDescription="Create a new document." ma:contentTypeScope="" ma:versionID="548abe0a4af08d9ff6ad59e84d3c2b12">
  <xsd:schema xmlns:xsd="http://www.w3.org/2001/XMLSchema" xmlns:xs="http://www.w3.org/2001/XMLSchema" xmlns:p="http://schemas.microsoft.com/office/2006/metadata/properties" xmlns:ns3="a8024c09-73f8-4eb5-9b7c-048bb9c3a9d3" xmlns:ns4="4d9836e0-15fc-4764-98ac-b89fea3ef1b2" targetNamespace="http://schemas.microsoft.com/office/2006/metadata/properties" ma:root="true" ma:fieldsID="81a490e759a46696e8e164735082453e" ns3:_="" ns4:_="">
    <xsd:import namespace="a8024c09-73f8-4eb5-9b7c-048bb9c3a9d3"/>
    <xsd:import namespace="4d9836e0-15fc-4764-98ac-b89fea3ef1b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024c09-73f8-4eb5-9b7c-048bb9c3a9d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9836e0-15fc-4764-98ac-b89fea3ef1b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3646CA-5AFD-4CDF-816A-3FA79179934A}">
  <ds:schemaRefs>
    <ds:schemaRef ds:uri="http://schemas.microsoft.com/office/2006/metadata/properties"/>
    <ds:schemaRef ds:uri="http://schemas.openxmlformats.org/package/2006/metadata/core-properties"/>
    <ds:schemaRef ds:uri="http://www.w3.org/XML/1998/namespace"/>
    <ds:schemaRef ds:uri="http://schemas.microsoft.com/office/2006/documentManagement/types"/>
    <ds:schemaRef ds:uri="a8024c09-73f8-4eb5-9b7c-048bb9c3a9d3"/>
    <ds:schemaRef ds:uri="http://purl.org/dc/terms/"/>
    <ds:schemaRef ds:uri="http://purl.org/dc/dcmitype/"/>
    <ds:schemaRef ds:uri="http://schemas.microsoft.com/office/infopath/2007/PartnerControls"/>
    <ds:schemaRef ds:uri="4d9836e0-15fc-4764-98ac-b89fea3ef1b2"/>
    <ds:schemaRef ds:uri="http://purl.org/dc/elements/1.1/"/>
  </ds:schemaRefs>
</ds:datastoreItem>
</file>

<file path=customXml/itemProps2.xml><?xml version="1.0" encoding="utf-8"?>
<ds:datastoreItem xmlns:ds="http://schemas.openxmlformats.org/officeDocument/2006/customXml" ds:itemID="{41213904-10FA-4AB1-A9BD-CCD85D4A49C7}">
  <ds:schemaRefs>
    <ds:schemaRef ds:uri="http://schemas.microsoft.com/sharepoint/v3/contenttype/forms"/>
  </ds:schemaRefs>
</ds:datastoreItem>
</file>

<file path=customXml/itemProps3.xml><?xml version="1.0" encoding="utf-8"?>
<ds:datastoreItem xmlns:ds="http://schemas.openxmlformats.org/officeDocument/2006/customXml" ds:itemID="{C1103E36-3F56-4251-AA1F-795C82284C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024c09-73f8-4eb5-9b7c-048bb9c3a9d3"/>
    <ds:schemaRef ds:uri="4d9836e0-15fc-4764-98ac-b89fea3ef1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HPE-white</Template>
  <TotalTime>40756</TotalTime>
  <Words>14717</Words>
  <Application>Microsoft Office PowerPoint</Application>
  <PresentationFormat>Widescreen</PresentationFormat>
  <Paragraphs>1062</Paragraphs>
  <Slides>81</Slides>
  <Notes>0</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88" baseType="lpstr">
      <vt:lpstr>MetricHPE Black</vt:lpstr>
      <vt:lpstr>Consolas</vt:lpstr>
      <vt:lpstr>MetricHPE</vt:lpstr>
      <vt:lpstr>Arial</vt:lpstr>
      <vt:lpstr>Segoe UI</vt:lpstr>
      <vt:lpstr>HPE Standard 16x9 White Template</vt:lpstr>
      <vt:lpstr>Acrobat Document</vt:lpstr>
      <vt:lpstr> CHARACTERIZATION STUDY OF  Load balancer &amp; broker vnfs</vt:lpstr>
      <vt:lpstr>AGENDA</vt:lpstr>
      <vt:lpstr>Chapter 1 – OVERVIEW OF CASE STUDIES </vt:lpstr>
      <vt:lpstr>1.1 - motivation</vt:lpstr>
      <vt:lpstr>1.2 - introduction to nfv</vt:lpstr>
      <vt:lpstr>1.3 - nfv system architecture</vt:lpstr>
      <vt:lpstr>1.4 – VNF description</vt:lpstr>
      <vt:lpstr>1.4 – VNF description</vt:lpstr>
      <vt:lpstr>1.5 - LoAD BALANCER PROXY VNFS - description</vt:lpstr>
      <vt:lpstr>1.5 - mqtt mosquitto broker vnf - description</vt:lpstr>
      <vt:lpstr>CHAPTER 2 - DATA EXPLORATION/ANALYSIS</vt:lpstr>
      <vt:lpstr>2.1 – What is it for and why do data exploration/analysis?</vt:lpstr>
      <vt:lpstr>2.2 - tools used for the data ANALysis</vt:lpstr>
      <vt:lpstr>2.3 - Exploration of datasets</vt:lpstr>
      <vt:lpstr>2.3 - Exploration of datasets </vt:lpstr>
      <vt:lpstr>2.4 - Common metrics FOR LoAD BALANCER PROXY VNFS </vt:lpstr>
      <vt:lpstr>2.4 - Common ab metrics for each vnFS</vt:lpstr>
      <vt:lpstr>2.4 - Some descriptions of important metrics (vnf)</vt:lpstr>
      <vt:lpstr>CORRELATION MATRICES STUDIES</vt:lpstr>
      <vt:lpstr>CORR. MATRIX OF IMPORTANT METRICS (NGINX SMALL SIZE of packets)</vt:lpstr>
      <vt:lpstr>CORR. MATRIX OF IMPORTANT METRICS (NGINX BIG SIZE of packets)</vt:lpstr>
      <vt:lpstr>CORR. MATRIX OF IMPORTANT METRICS (HAPROXY SMALL SIZE OF PACKETS )</vt:lpstr>
      <vt:lpstr>CORR. MATRIX OF IMPORTANT METRICS (HAPROXY BIG SIZE OF PACKETS )</vt:lpstr>
      <vt:lpstr>CORR. MATRIX OF IMPORTANT METRICS (SQUID SMALL SIZE OF PACKETS)</vt:lpstr>
      <vt:lpstr>CORR. MATRIX OF IMPORTANT METRICS (SQUID big SIZE OF PACKETS)</vt:lpstr>
      <vt:lpstr>Corr. Matrices – comments </vt:lpstr>
      <vt:lpstr>VNF CHARTS - description</vt:lpstr>
      <vt:lpstr>VNF CHARTS - description </vt:lpstr>
      <vt:lpstr>VNF CHARTS – small size (1)</vt:lpstr>
      <vt:lpstr>VNF CHARTS – small size (2)</vt:lpstr>
      <vt:lpstr>VNF CHARTS - SMALL SIZE (3)</vt:lpstr>
      <vt:lpstr>VNF CHARTS – small size (4)</vt:lpstr>
      <vt:lpstr>VNF CHARTS – Small size (4)</vt:lpstr>
      <vt:lpstr>VNF CHARTS – big size (1)</vt:lpstr>
      <vt:lpstr>VNF CHARTS – big size (2)</vt:lpstr>
      <vt:lpstr>VNF CHARTS – big size (2)</vt:lpstr>
      <vt:lpstr>VNF CHARTS – BIG SIZE (3) </vt:lpstr>
      <vt:lpstr>VNF CHARTS – big size (4)</vt:lpstr>
      <vt:lpstr>VNF CHARTS – big size (4)</vt:lpstr>
      <vt:lpstr>VNF CHARTS</vt:lpstr>
      <vt:lpstr>Mqtt mosquitto broker - METRICS</vt:lpstr>
      <vt:lpstr>Mosquitto CORRELATION chart (1)</vt:lpstr>
      <vt:lpstr>Mosquitto charts (2)</vt:lpstr>
      <vt:lpstr>MOSQUITTO CHARTS (3)</vt:lpstr>
      <vt:lpstr>CHAPTER 3 - APPLICATION OF MACHINE LEARNING TECHNIQUES</vt:lpstr>
      <vt:lpstr>APPLICATION OF MACHINE LEARNING TECHNIQUES</vt:lpstr>
      <vt:lpstr>APPLICATION OF MACHINE LEARNING TECHNIQUES </vt:lpstr>
      <vt:lpstr>RANDOM FOREST ALGORITHM</vt:lpstr>
      <vt:lpstr>GRADIENT BOOSTING ALGORITHM</vt:lpstr>
      <vt:lpstr>3.3 - How to characterize a dataset with ML </vt:lpstr>
      <vt:lpstr>     - DATA PREPROCESSING</vt:lpstr>
      <vt:lpstr>     - Machine learning algorithms </vt:lpstr>
      <vt:lpstr>    - Training data</vt:lpstr>
      <vt:lpstr>    - Training data</vt:lpstr>
      <vt:lpstr>    - MODEL </vt:lpstr>
      <vt:lpstr>CHAPTER 4 - PROCEDURE TO CHARACTERIZE performance of VNFs  </vt:lpstr>
      <vt:lpstr>4.1 - DATA PREPROCESSING</vt:lpstr>
      <vt:lpstr>4.2 – Apply learning algorithm to data vnfs </vt:lpstr>
      <vt:lpstr>4.3 – training dataset</vt:lpstr>
      <vt:lpstr>Models studies -  important definitions for algorithms</vt:lpstr>
      <vt:lpstr>4.4 -  NGINX – REGRESSION results ( RANDOM FOREST – BOOSTING ) </vt:lpstr>
      <vt:lpstr>4.4 -  NGINX – REGRESSION results ( RANDOM FOREST – BOOSTING ) (2)</vt:lpstr>
      <vt:lpstr>4.4 -  NGINX – REGRESSION results ( RANDOM FOREST – BOOSTING ) (3)</vt:lpstr>
      <vt:lpstr>4.4 -  NGINX – REGRESSION results ( RANDOM FOREST – BOOSTING ) (4)</vt:lpstr>
      <vt:lpstr>4.4 -  NGINX – REGRESSION results ( RANDOM FOREST – BOOSTING ) (5)</vt:lpstr>
      <vt:lpstr>4.4 - HAPROXY – REGRESSION results ( RANDOM FOREST – BOOSTING ) </vt:lpstr>
      <vt:lpstr>4.4 - HAPROXY – REGRESSION results ( RANDOM FOREST – BOOSTING ) </vt:lpstr>
      <vt:lpstr>4.4 - HAPROXY – REGRESSION results ( RANDOM FOREST – BOOSTING ) </vt:lpstr>
      <vt:lpstr>4.4 - HAPROXY – REGRESSION results ( RANDOM FOREST – BOOSTING ) </vt:lpstr>
      <vt:lpstr>4.4 - HAPROXY – REGRESSION results ( RANDOM FOREST – BOOSTING ) </vt:lpstr>
      <vt:lpstr>4.4 - SQUID – REGRESSION results ( RANDOM FOREST – BOOSTING ) </vt:lpstr>
      <vt:lpstr>4.4 - SQUID – REGRESSION results ( RANDOM FOREST – BOOSTING ) </vt:lpstr>
      <vt:lpstr>4.4 - SQUID – REGRESSION results ( RANDOM FOREST – BOOSTING ) </vt:lpstr>
      <vt:lpstr>4.4 - SQUID – REGRESSION results ( RANDOM FOREST – BOOSTING ) </vt:lpstr>
      <vt:lpstr>4.4 - SQUID – REGRESSION results ( RANDOM FOREST – BOOSTING ) </vt:lpstr>
      <vt:lpstr>4.4 - MOSQUITTO – REGRESSION results ( RANDOM FOREST – BOOSTING ) </vt:lpstr>
      <vt:lpstr>4.4 - MOSQUITTO – REGRESSION results ( RANDOM FOREST – BOOSTING ) (2)</vt:lpstr>
      <vt:lpstr>CHAPTER 5 - CONCLUSIONS </vt:lpstr>
      <vt:lpstr>CHAPTER 6 - STEPS/Plans for the next session</vt:lpstr>
      <vt:lpstr>CHAPTER 7 – FUTURE WORK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&amp; mqtt broker vnfs</dc:title>
  <dc:creator>Montagno Bozzone, DAVIDE</dc:creator>
  <cp:lastModifiedBy>ALESSANDRO GIOVANNINI</cp:lastModifiedBy>
  <cp:revision>32</cp:revision>
  <dcterms:created xsi:type="dcterms:W3CDTF">2022-07-24T12:02:30Z</dcterms:created>
  <dcterms:modified xsi:type="dcterms:W3CDTF">2022-09-21T23:52:14Z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0x0101004549E5B3D2147442B9A2460B5B2CBED6</vt:lpwstr>
  </property>
</Properties>
</file>